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5" r:id="rId2"/>
    <p:sldId id="399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4" r:id="rId13"/>
    <p:sldId id="421" r:id="rId14"/>
    <p:sldId id="422" r:id="rId15"/>
    <p:sldId id="423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434" r:id="rId26"/>
    <p:sldId id="435" r:id="rId27"/>
    <p:sldId id="436" r:id="rId28"/>
    <p:sldId id="437" r:id="rId29"/>
    <p:sldId id="438" r:id="rId30"/>
    <p:sldId id="439" r:id="rId31"/>
    <p:sldId id="440" r:id="rId32"/>
    <p:sldId id="441" r:id="rId33"/>
    <p:sldId id="442" r:id="rId34"/>
    <p:sldId id="443" r:id="rId35"/>
    <p:sldId id="444" r:id="rId36"/>
    <p:sldId id="445" r:id="rId37"/>
    <p:sldId id="411" r:id="rId38"/>
  </p:sldIdLst>
  <p:sldSz cx="9144000" cy="5715000" type="screen16x1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007"/>
    <a:srgbClr val="1E2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2" autoAdjust="0"/>
  </p:normalViewPr>
  <p:slideViewPr>
    <p:cSldViewPr>
      <p:cViewPr varScale="1">
        <p:scale>
          <a:sx n="82" d="100"/>
          <a:sy n="82" d="100"/>
        </p:scale>
        <p:origin x="1056" y="84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fierro\Documents\2021\FENIX\FENIX%20OCTUBRE\Comparacion%20Regonal%20202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illamizar\OneDrive%20-%20ECOOPSOS%20ESS%20EPS\BORRADORES_CONTRATACION\2019%20ECOOPOS%20SAS\03.%20Informes\7.%20Rendicion%20de%20cuentas%20trimestrales\2021\4%20trimestre\BASE%20CONTRATOS%20DICIEMBRE%20FINAL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fierro\Documents\2021\FENIX\FENIX%20OCTUBRE\Comparacion%20Regonal%20202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fierro\Documents\2021\FENIX\FENIX%20OCTUBRE\Comparacion%20Regonal%20202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jfierro\Documents\2021\FENIX\FENIX%20OCTUBRE\Comparacion%20Regonal%20202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jfierro\Documents\2021\FENIX\FENIX%20OCTUBRE\Comparacion%20Regonal%20202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illamizar\OneDrive%20-%20ECOOPSOS%20ESS%20EPS\BORRADORES_CONTRATACION\2019%20ECOOPOS%20SAS\03.%20Informes\7.%20Rendicion%20de%20cuentas%20trimestrales\2021\4%20trimestre\BASE%20CONTRATOS%20DICIEMBRE%20FINAL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illamizar\OneDrive%20-%20ECOOPSOS%20ESS%20EPS\BORRADORES_CONTRATACION\2019%20ECOOPOS%20SAS\03.%20Informes\7.%20Rendicion%20de%20cuentas%20trimestrales\2021\4%20trimestre\BASE%20CONTRATOS%20DICIEMBRE%20FINAL%20(1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illamizar\OneDrive%20-%20ECOOPSOS%20ESS%20EPS\BORRADORES_CONTRATACION\2019%20ECOOPOS%20SAS\03.%20Informes\7.%20Rendicion%20de%20cuentas%20trimestrales\2021\4%20trimestre\BASE%20CONTRATOS%20DICIEMBRE%20FINAL%20(1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illamizar\OneDrive%20-%20ECOOPSOS%20ESS%20EPS\BORRADORES_CONTRATACION\2019%20ECOOPOS%20SAS\03.%20Informes\7.%20Rendicion%20de%20cuentas%20trimestrales\2021\4%20trimestre\BASE%20CONTRATOS%20DICIEMBRE%20FINAL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Medicina General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8943595862468308E-2"/>
          <c:y val="0.23855863306030353"/>
          <c:w val="0.95754943879871901"/>
          <c:h val="0.64583243421102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'Rendicion Cuentas'!$C$29</c:f>
              <c:strCache>
                <c:ptCount val="1"/>
                <c:pt idx="0">
                  <c:v>Resultado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42-4B46-87BB-0C40D1A8733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'Rendicion Cuentas'!$D$28:$G$28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IV Trim </c:v>
                </c:pt>
              </c:strCache>
            </c:strRef>
          </c:cat>
          <c:val>
            <c:numRef>
              <c:f>'Rendicion Cuentas'!$D$29:$G$29</c:f>
              <c:numCache>
                <c:formatCode>0.00</c:formatCode>
                <c:ptCount val="4"/>
                <c:pt idx="0">
                  <c:v>2.02</c:v>
                </c:pt>
                <c:pt idx="1">
                  <c:v>1.83</c:v>
                </c:pt>
                <c:pt idx="2">
                  <c:v>1.71</c:v>
                </c:pt>
                <c:pt idx="3">
                  <c:v>1.87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42-4B46-87BB-0C40D1A873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35464736"/>
        <c:axId val="435465128"/>
      </c:barChart>
      <c:lineChart>
        <c:grouping val="stacked"/>
        <c:varyColors val="0"/>
        <c:ser>
          <c:idx val="2"/>
          <c:order val="1"/>
          <c:tx>
            <c:strRef>
              <c:f>'Rendicion Cuentas'!$C$31</c:f>
              <c:strCache>
                <c:ptCount val="1"/>
                <c:pt idx="0">
                  <c:v>Metas  &lt; 3  Dias </c:v>
                </c:pt>
              </c:strCache>
            </c:strRef>
          </c:tx>
          <c:spPr>
            <a:ln>
              <a:prstDash val="sysDot"/>
            </a:ln>
          </c:spPr>
          <c:marker>
            <c:spPr>
              <a:ln>
                <a:prstDash val="sysDot"/>
              </a:ln>
            </c:spPr>
          </c:marker>
          <c:dLbls>
            <c:delete val="1"/>
          </c:dLbls>
          <c:cat>
            <c:strRef>
              <c:f>'Rendicion Cuentas'!$D$28:$G$28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IV Trim </c:v>
                </c:pt>
              </c:strCache>
            </c:strRef>
          </c:cat>
          <c:val>
            <c:numRef>
              <c:f>'Rendicion Cuentas'!$D$31:$G$31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F42-4B46-87BB-0C40D1A873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5464736"/>
        <c:axId val="435465128"/>
      </c:lineChart>
      <c:catAx>
        <c:axId val="435464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35465128"/>
        <c:crosses val="autoZero"/>
        <c:auto val="1"/>
        <c:lblAlgn val="ctr"/>
        <c:lblOffset val="100"/>
        <c:noMultiLvlLbl val="0"/>
      </c:catAx>
      <c:valAx>
        <c:axId val="43546512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435464736"/>
        <c:crosses val="autoZero"/>
        <c:crossBetween val="between"/>
      </c:valAx>
    </c:plotArea>
    <c:legend>
      <c:legendPos val="t"/>
      <c:layout/>
      <c:overlay val="0"/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Hoja9!$A$15</c:f>
              <c:strCache>
                <c:ptCount val="1"/>
                <c:pt idx="0">
                  <c:v>nuevo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Hoja9!$B$14:$P$14</c:f>
              <c:strCache>
                <c:ptCount val="15"/>
                <c:pt idx="0">
                  <c:v>2019</c:v>
                </c:pt>
                <c:pt idx="1">
                  <c:v>2020</c:v>
                </c:pt>
                <c:pt idx="2">
                  <c:v>enero</c:v>
                </c:pt>
                <c:pt idx="3">
                  <c:v>febrero</c:v>
                </c:pt>
                <c:pt idx="4">
                  <c:v>Marzo</c:v>
                </c:pt>
                <c:pt idx="5">
                  <c:v>abril</c:v>
                </c:pt>
                <c:pt idx="6">
                  <c:v>mayo</c:v>
                </c:pt>
                <c:pt idx="7">
                  <c:v>Junio</c:v>
                </c:pt>
                <c:pt idx="8">
                  <c:v>Julio</c:v>
                </c:pt>
                <c:pt idx="9">
                  <c:v>Agosto</c:v>
                </c:pt>
                <c:pt idx="10">
                  <c:v>Septiembre</c:v>
                </c:pt>
                <c:pt idx="11">
                  <c:v>octubre</c:v>
                </c:pt>
                <c:pt idx="12">
                  <c:v>noviembre</c:v>
                </c:pt>
                <c:pt idx="13">
                  <c:v>diciembre</c:v>
                </c:pt>
                <c:pt idx="14">
                  <c:v>Total general</c:v>
                </c:pt>
              </c:strCache>
            </c:strRef>
          </c:cat>
          <c:val>
            <c:numRef>
              <c:f>Hoja9!$B$15:$P$15</c:f>
              <c:numCache>
                <c:formatCode>General</c:formatCode>
                <c:ptCount val="15"/>
                <c:pt idx="1">
                  <c:v>46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9">
                  <c:v>4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3</c:v>
                </c:pt>
                <c:pt idx="14">
                  <c:v>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Hoja9!$A$16</c:f>
              <c:strCache>
                <c:ptCount val="1"/>
                <c:pt idx="0">
                  <c:v>retoma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Hoja9!$B$14:$P$14</c:f>
              <c:strCache>
                <c:ptCount val="15"/>
                <c:pt idx="0">
                  <c:v>2019</c:v>
                </c:pt>
                <c:pt idx="1">
                  <c:v>2020</c:v>
                </c:pt>
                <c:pt idx="2">
                  <c:v>enero</c:v>
                </c:pt>
                <c:pt idx="3">
                  <c:v>febrero</c:v>
                </c:pt>
                <c:pt idx="4">
                  <c:v>Marzo</c:v>
                </c:pt>
                <c:pt idx="5">
                  <c:v>abril</c:v>
                </c:pt>
                <c:pt idx="6">
                  <c:v>mayo</c:v>
                </c:pt>
                <c:pt idx="7">
                  <c:v>Junio</c:v>
                </c:pt>
                <c:pt idx="8">
                  <c:v>Julio</c:v>
                </c:pt>
                <c:pt idx="9">
                  <c:v>Agosto</c:v>
                </c:pt>
                <c:pt idx="10">
                  <c:v>Septiembre</c:v>
                </c:pt>
                <c:pt idx="11">
                  <c:v>octubre</c:v>
                </c:pt>
                <c:pt idx="12">
                  <c:v>noviembre</c:v>
                </c:pt>
                <c:pt idx="13">
                  <c:v>diciembre</c:v>
                </c:pt>
                <c:pt idx="14">
                  <c:v>Total general</c:v>
                </c:pt>
              </c:strCache>
            </c:strRef>
          </c:cat>
          <c:val>
            <c:numRef>
              <c:f>Hoja9!$B$16:$P$16</c:f>
              <c:numCache>
                <c:formatCode>General</c:formatCode>
                <c:ptCount val="15"/>
                <c:pt idx="0">
                  <c:v>6</c:v>
                </c:pt>
                <c:pt idx="1">
                  <c:v>184</c:v>
                </c:pt>
                <c:pt idx="2">
                  <c:v>9</c:v>
                </c:pt>
                <c:pt idx="3">
                  <c:v>8</c:v>
                </c:pt>
                <c:pt idx="4">
                  <c:v>9</c:v>
                </c:pt>
                <c:pt idx="5">
                  <c:v>13</c:v>
                </c:pt>
                <c:pt idx="6">
                  <c:v>18</c:v>
                </c:pt>
                <c:pt idx="7">
                  <c:v>27</c:v>
                </c:pt>
                <c:pt idx="8">
                  <c:v>7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289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46650376"/>
        <c:axId val="446651160"/>
        <c:axId val="443109224"/>
      </c:line3DChart>
      <c:catAx>
        <c:axId val="446650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46651160"/>
        <c:crosses val="autoZero"/>
        <c:auto val="1"/>
        <c:lblAlgn val="ctr"/>
        <c:lblOffset val="100"/>
        <c:noMultiLvlLbl val="0"/>
      </c:catAx>
      <c:valAx>
        <c:axId val="446651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46650376"/>
        <c:crosses val="autoZero"/>
        <c:crossBetween val="between"/>
      </c:valAx>
      <c:serAx>
        <c:axId val="443109224"/>
        <c:scaling>
          <c:orientation val="minMax"/>
        </c:scaling>
        <c:delete val="1"/>
        <c:axPos val="b"/>
        <c:majorTickMark val="out"/>
        <c:minorTickMark val="none"/>
        <c:tickLblPos val="none"/>
        <c:crossAx val="44665116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Cirugia General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'Rendicion Cuentas'!$C$4</c:f>
              <c:strCache>
                <c:ptCount val="1"/>
                <c:pt idx="0">
                  <c:v>Resultado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07-473D-B91D-B3E622551A3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'Rendicion Cuentas'!$D$3:$G$3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IV Trim </c:v>
                </c:pt>
              </c:strCache>
            </c:strRef>
          </c:cat>
          <c:val>
            <c:numRef>
              <c:f>'Rendicion Cuentas'!$D$4:$G$4</c:f>
              <c:numCache>
                <c:formatCode>0.00</c:formatCode>
                <c:ptCount val="4"/>
                <c:pt idx="0">
                  <c:v>5.07</c:v>
                </c:pt>
                <c:pt idx="1">
                  <c:v>3.47</c:v>
                </c:pt>
                <c:pt idx="2">
                  <c:v>4.8600000000000003</c:v>
                </c:pt>
                <c:pt idx="3">
                  <c:v>4.32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07-473D-B91D-B3E622551A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35462776"/>
        <c:axId val="435463168"/>
      </c:barChart>
      <c:lineChart>
        <c:grouping val="stacked"/>
        <c:varyColors val="0"/>
        <c:ser>
          <c:idx val="2"/>
          <c:order val="1"/>
          <c:tx>
            <c:strRef>
              <c:f>'Rendicion Cuentas'!$C$5</c:f>
              <c:strCache>
                <c:ptCount val="1"/>
                <c:pt idx="0">
                  <c:v>Metas &lt; 20 Dias </c:v>
                </c:pt>
              </c:strCache>
            </c:strRef>
          </c:tx>
          <c:spPr>
            <a:ln>
              <a:prstDash val="sysDot"/>
            </a:ln>
          </c:spPr>
          <c:marker>
            <c:spPr>
              <a:ln>
                <a:prstDash val="sysDot"/>
              </a:ln>
            </c:spPr>
          </c:marker>
          <c:dLbls>
            <c:delete val="1"/>
          </c:dLbls>
          <c:cat>
            <c:strRef>
              <c:f>'Rendicion Cuentas'!$D$3:$G$3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IV Trim </c:v>
                </c:pt>
              </c:strCache>
            </c:strRef>
          </c:cat>
          <c:val>
            <c:numRef>
              <c:f>'Rendicion Cuentas'!$D$5:$G$5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207-473D-B91D-B3E622551A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5462776"/>
        <c:axId val="435463168"/>
      </c:lineChart>
      <c:catAx>
        <c:axId val="435462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35463168"/>
        <c:crosses val="autoZero"/>
        <c:auto val="1"/>
        <c:lblAlgn val="ctr"/>
        <c:lblOffset val="100"/>
        <c:noMultiLvlLbl val="0"/>
      </c:catAx>
      <c:valAx>
        <c:axId val="43546316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435462776"/>
        <c:crosses val="autoZero"/>
        <c:crossBetween val="between"/>
      </c:valAx>
    </c:plotArea>
    <c:legend>
      <c:legendPos val="t"/>
      <c:layout/>
      <c:overlay val="0"/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Medicina Interna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'Rendicion Cuentas'!$C$56</c:f>
              <c:strCache>
                <c:ptCount val="1"/>
                <c:pt idx="0">
                  <c:v>Resultado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1D-4C76-A675-DB77393F568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'Rendicion Cuentas'!$D$55:$G$55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IV Trim </c:v>
                </c:pt>
              </c:strCache>
            </c:strRef>
          </c:cat>
          <c:val>
            <c:numRef>
              <c:f>'Rendicion Cuentas'!$D$56:$G$56</c:f>
              <c:numCache>
                <c:formatCode>0.00</c:formatCode>
                <c:ptCount val="4"/>
                <c:pt idx="0">
                  <c:v>9.14</c:v>
                </c:pt>
                <c:pt idx="1">
                  <c:v>5.31</c:v>
                </c:pt>
                <c:pt idx="2">
                  <c:v>9.17</c:v>
                </c:pt>
                <c:pt idx="3">
                  <c:v>7.57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1D-4C76-A675-DB77393F56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35463952"/>
        <c:axId val="398507056"/>
      </c:barChart>
      <c:lineChart>
        <c:grouping val="stacked"/>
        <c:varyColors val="0"/>
        <c:ser>
          <c:idx val="2"/>
          <c:order val="1"/>
          <c:tx>
            <c:strRef>
              <c:f>'Rendicion Cuentas'!$C$58</c:f>
              <c:strCache>
                <c:ptCount val="1"/>
                <c:pt idx="0">
                  <c:v>Metas  &lt; 15  Dias </c:v>
                </c:pt>
              </c:strCache>
            </c:strRef>
          </c:tx>
          <c:spPr>
            <a:ln>
              <a:prstDash val="sysDot"/>
            </a:ln>
          </c:spPr>
          <c:marker>
            <c:spPr>
              <a:ln>
                <a:prstDash val="sysDot"/>
              </a:ln>
            </c:spPr>
          </c:marker>
          <c:dLbls>
            <c:delete val="1"/>
          </c:dLbls>
          <c:cat>
            <c:strRef>
              <c:f>'Rendicion Cuentas'!$D$55:$G$55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IV Trim </c:v>
                </c:pt>
              </c:strCache>
            </c:strRef>
          </c:cat>
          <c:val>
            <c:numRef>
              <c:f>'Rendicion Cuentas'!$D$58:$G$58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D1D-4C76-A675-DB77393F56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5463952"/>
        <c:axId val="398507056"/>
      </c:lineChart>
      <c:catAx>
        <c:axId val="435463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98507056"/>
        <c:crosses val="autoZero"/>
        <c:auto val="1"/>
        <c:lblAlgn val="ctr"/>
        <c:lblOffset val="100"/>
        <c:noMultiLvlLbl val="0"/>
      </c:catAx>
      <c:valAx>
        <c:axId val="39850705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435463952"/>
        <c:crosses val="autoZero"/>
        <c:crossBetween val="between"/>
      </c:valAx>
    </c:plotArea>
    <c:legend>
      <c:legendPos val="t"/>
      <c:layout/>
      <c:overlay val="0"/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Obstetricia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'Rendicion Cuentas'!$C$84</c:f>
              <c:strCache>
                <c:ptCount val="1"/>
                <c:pt idx="0">
                  <c:v>Resultado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78-4752-8D28-60B17351BFB5}"/>
              </c:ext>
            </c:extLst>
          </c:dPt>
          <c:dLbls>
            <c:dLbl>
              <c:idx val="5"/>
              <c:layout>
                <c:manualLayout>
                  <c:x val="0"/>
                  <c:y val="1.851851851851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478-4752-8D28-60B17351BF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'Rendicion Cuentas'!$D$83:$G$83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IV Trim</c:v>
                </c:pt>
              </c:strCache>
            </c:strRef>
          </c:cat>
          <c:val>
            <c:numRef>
              <c:f>'Rendicion Cuentas'!$D$84:$G$84</c:f>
              <c:numCache>
                <c:formatCode>0.00</c:formatCode>
                <c:ptCount val="4"/>
                <c:pt idx="0">
                  <c:v>3.34</c:v>
                </c:pt>
                <c:pt idx="1">
                  <c:v>2.48</c:v>
                </c:pt>
                <c:pt idx="2">
                  <c:v>3.93</c:v>
                </c:pt>
                <c:pt idx="3">
                  <c:v>3.09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78-4752-8D28-60B17351BF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98507448"/>
        <c:axId val="398504704"/>
      </c:barChart>
      <c:lineChart>
        <c:grouping val="stacked"/>
        <c:varyColors val="0"/>
        <c:ser>
          <c:idx val="2"/>
          <c:order val="1"/>
          <c:tx>
            <c:strRef>
              <c:f>'Rendicion Cuentas'!$C$86</c:f>
              <c:strCache>
                <c:ptCount val="1"/>
                <c:pt idx="0">
                  <c:v>Metas  &lt; 5  Dias </c:v>
                </c:pt>
              </c:strCache>
            </c:strRef>
          </c:tx>
          <c:spPr>
            <a:ln>
              <a:prstDash val="sysDot"/>
            </a:ln>
          </c:spPr>
          <c:marker>
            <c:spPr>
              <a:ln>
                <a:prstDash val="sysDot"/>
              </a:ln>
            </c:spPr>
          </c:marker>
          <c:dLbls>
            <c:delete val="1"/>
          </c:dLbls>
          <c:cat>
            <c:strRef>
              <c:f>'Rendicion Cuentas'!$D$83:$G$83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IV Trim</c:v>
                </c:pt>
              </c:strCache>
            </c:strRef>
          </c:cat>
          <c:val>
            <c:numRef>
              <c:f>'Rendicion Cuentas'!$D$86:$G$86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478-4752-8D28-60B17351BF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8507448"/>
        <c:axId val="398504704"/>
      </c:lineChart>
      <c:catAx>
        <c:axId val="398507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98504704"/>
        <c:crosses val="autoZero"/>
        <c:auto val="1"/>
        <c:lblAlgn val="ctr"/>
        <c:lblOffset val="100"/>
        <c:noMultiLvlLbl val="0"/>
      </c:catAx>
      <c:valAx>
        <c:axId val="39850470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398507448"/>
        <c:crosses val="autoZero"/>
        <c:crossBetween val="between"/>
      </c:valAx>
    </c:plotArea>
    <c:legend>
      <c:legendPos val="t"/>
      <c:layout/>
      <c:overlay val="0"/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Pediatria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'Rendicion Cuentas'!$C$111</c:f>
              <c:strCache>
                <c:ptCount val="1"/>
                <c:pt idx="0">
                  <c:v>Resultado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35-4357-8BE1-A7E17D7D74B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'Rendicion Cuentas'!$D$110:$G$110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IV Trim </c:v>
                </c:pt>
              </c:strCache>
            </c:strRef>
          </c:cat>
          <c:val>
            <c:numRef>
              <c:f>'Rendicion Cuentas'!$D$111:$G$111</c:f>
              <c:numCache>
                <c:formatCode>0.00</c:formatCode>
                <c:ptCount val="4"/>
                <c:pt idx="0">
                  <c:v>5</c:v>
                </c:pt>
                <c:pt idx="1">
                  <c:v>3.17</c:v>
                </c:pt>
                <c:pt idx="2">
                  <c:v>4.2300000000000004</c:v>
                </c:pt>
                <c:pt idx="3">
                  <c:v>4.0599999999999996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35-4357-8BE1-A7E17D7D74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98505488"/>
        <c:axId val="398505880"/>
      </c:barChart>
      <c:lineChart>
        <c:grouping val="stacked"/>
        <c:varyColors val="0"/>
        <c:ser>
          <c:idx val="2"/>
          <c:order val="1"/>
          <c:tx>
            <c:strRef>
              <c:f>'Rendicion Cuentas'!$C$113</c:f>
              <c:strCache>
                <c:ptCount val="1"/>
                <c:pt idx="0">
                  <c:v>Metas  &lt; 5  Dias </c:v>
                </c:pt>
              </c:strCache>
            </c:strRef>
          </c:tx>
          <c:spPr>
            <a:ln>
              <a:prstDash val="sysDot"/>
            </a:ln>
          </c:spPr>
          <c:marker>
            <c:spPr>
              <a:ln>
                <a:prstDash val="sysDot"/>
              </a:ln>
            </c:spPr>
          </c:marker>
          <c:dLbls>
            <c:delete val="1"/>
          </c:dLbls>
          <c:cat>
            <c:strRef>
              <c:f>'Rendicion Cuentas'!$D$110:$G$110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IV Trim </c:v>
                </c:pt>
              </c:strCache>
            </c:strRef>
          </c:cat>
          <c:val>
            <c:numRef>
              <c:f>'Rendicion Cuentas'!$D$113:$G$113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C35-4357-8BE1-A7E17D7D74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8505488"/>
        <c:axId val="398505880"/>
      </c:lineChart>
      <c:catAx>
        <c:axId val="398505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98505880"/>
        <c:crosses val="autoZero"/>
        <c:auto val="1"/>
        <c:lblAlgn val="ctr"/>
        <c:lblOffset val="100"/>
        <c:noMultiLvlLbl val="0"/>
      </c:catAx>
      <c:valAx>
        <c:axId val="39850588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398505488"/>
        <c:crosses val="autoZero"/>
        <c:crossBetween val="between"/>
      </c:valAx>
    </c:plotArea>
    <c:legend>
      <c:legendPos val="t"/>
      <c:layout/>
      <c:overlay val="0"/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CONTRATOS DICIEMBRE FINAL (1).xlsx]Hoja6!Tabla dinámica3</c:name>
    <c:fmtId val="-1"/>
  </c:pivotSource>
  <c:chart>
    <c:autoTitleDeleted val="1"/>
    <c:pivotFmts>
      <c:pivotFmt>
        <c:idx val="0"/>
        <c:spPr>
          <a:solidFill>
            <a:srgbClr val="00B050"/>
          </a:solidFill>
        </c:spPr>
        <c:marker>
          <c:symbol val="none"/>
        </c:marker>
      </c:pivotFmt>
      <c:pivotFmt>
        <c:idx val="1"/>
        <c:spPr>
          <a:solidFill>
            <a:srgbClr val="0070C0"/>
          </a:solidFill>
        </c:spPr>
        <c:marker>
          <c:symbol val="none"/>
        </c:marker>
      </c:pivotFmt>
      <c:pivotFmt>
        <c:idx val="2"/>
        <c:spPr>
          <a:solidFill>
            <a:srgbClr val="00B050"/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70C0"/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Hoja6!$B$3:$B$4</c:f>
              <c:strCache>
                <c:ptCount val="1"/>
                <c:pt idx="0">
                  <c:v>PRIVADA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Hoja6!$A$5:$A$15</c:f>
              <c:strCache>
                <c:ptCount val="10"/>
                <c:pt idx="0">
                  <c:v>ANTIOQUIA</c:v>
                </c:pt>
                <c:pt idx="1">
                  <c:v>BOYACA</c:v>
                </c:pt>
                <c:pt idx="2">
                  <c:v>BOYACA </c:v>
                </c:pt>
                <c:pt idx="3">
                  <c:v>CORDOBA</c:v>
                </c:pt>
                <c:pt idx="4">
                  <c:v>CUNDINAMARCA</c:v>
                </c:pt>
                <c:pt idx="5">
                  <c:v>HUILA</c:v>
                </c:pt>
                <c:pt idx="6">
                  <c:v>META</c:v>
                </c:pt>
                <c:pt idx="7">
                  <c:v>NACIONAL</c:v>
                </c:pt>
                <c:pt idx="8">
                  <c:v>NORTE DE SANTANDER</c:v>
                </c:pt>
                <c:pt idx="9">
                  <c:v>TOLIMA</c:v>
                </c:pt>
              </c:strCache>
            </c:strRef>
          </c:cat>
          <c:val>
            <c:numRef>
              <c:f>Hoja6!$B$5:$B$15</c:f>
              <c:numCache>
                <c:formatCode>General</c:formatCode>
                <c:ptCount val="10"/>
                <c:pt idx="0">
                  <c:v>33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  <c:pt idx="4">
                  <c:v>25</c:v>
                </c:pt>
                <c:pt idx="5">
                  <c:v>25</c:v>
                </c:pt>
                <c:pt idx="6">
                  <c:v>6</c:v>
                </c:pt>
                <c:pt idx="7">
                  <c:v>56</c:v>
                </c:pt>
                <c:pt idx="8">
                  <c:v>38</c:v>
                </c:pt>
                <c:pt idx="9">
                  <c:v>18</c:v>
                </c:pt>
              </c:numCache>
            </c:numRef>
          </c:val>
        </c:ser>
        <c:ser>
          <c:idx val="1"/>
          <c:order val="1"/>
          <c:tx>
            <c:strRef>
              <c:f>Hoja6!$C$3:$C$4</c:f>
              <c:strCache>
                <c:ptCount val="1"/>
                <c:pt idx="0">
                  <c:v>PUBLICA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Hoja6!$A$5:$A$15</c:f>
              <c:strCache>
                <c:ptCount val="10"/>
                <c:pt idx="0">
                  <c:v>ANTIOQUIA</c:v>
                </c:pt>
                <c:pt idx="1">
                  <c:v>BOYACA</c:v>
                </c:pt>
                <c:pt idx="2">
                  <c:v>BOYACA </c:v>
                </c:pt>
                <c:pt idx="3">
                  <c:v>CORDOBA</c:v>
                </c:pt>
                <c:pt idx="4">
                  <c:v>CUNDINAMARCA</c:v>
                </c:pt>
                <c:pt idx="5">
                  <c:v>HUILA</c:v>
                </c:pt>
                <c:pt idx="6">
                  <c:v>META</c:v>
                </c:pt>
                <c:pt idx="7">
                  <c:v>NACIONAL</c:v>
                </c:pt>
                <c:pt idx="8">
                  <c:v>NORTE DE SANTANDER</c:v>
                </c:pt>
                <c:pt idx="9">
                  <c:v>TOLIMA</c:v>
                </c:pt>
              </c:strCache>
            </c:strRef>
          </c:cat>
          <c:val>
            <c:numRef>
              <c:f>Hoja6!$C$5:$C$15</c:f>
              <c:numCache>
                <c:formatCode>General</c:formatCode>
                <c:ptCount val="10"/>
                <c:pt idx="0">
                  <c:v>27</c:v>
                </c:pt>
                <c:pt idx="1">
                  <c:v>6</c:v>
                </c:pt>
                <c:pt idx="3">
                  <c:v>1</c:v>
                </c:pt>
                <c:pt idx="4">
                  <c:v>36</c:v>
                </c:pt>
                <c:pt idx="5">
                  <c:v>18</c:v>
                </c:pt>
                <c:pt idx="6">
                  <c:v>7</c:v>
                </c:pt>
                <c:pt idx="7">
                  <c:v>2</c:v>
                </c:pt>
                <c:pt idx="8">
                  <c:v>5</c:v>
                </c:pt>
                <c:pt idx="9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6515144"/>
        <c:axId val="266515536"/>
        <c:axId val="0"/>
      </c:bar3DChart>
      <c:catAx>
        <c:axId val="266515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6515536"/>
        <c:crosses val="autoZero"/>
        <c:auto val="1"/>
        <c:lblAlgn val="ctr"/>
        <c:lblOffset val="100"/>
        <c:noMultiLvlLbl val="0"/>
      </c:catAx>
      <c:valAx>
        <c:axId val="266515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665151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s-CO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CONTRATOS DICIEMBRE FINAL (1).xlsx]Hoja2!Tabla dinámica1</c:name>
    <c:fmtId val="-1"/>
  </c:pivotSource>
  <c:chart>
    <c:autoTitleDeleted val="1"/>
    <c:pivotFmts>
      <c:pivotFmt>
        <c:idx val="0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1"/>
        <c:spPr>
          <a:solidFill>
            <a:schemeClr val="accent4">
              <a:lumMod val="75000"/>
            </a:schemeClr>
          </a:solidFill>
        </c:spPr>
        <c:marker>
          <c:symbol val="none"/>
        </c:marker>
      </c:pivotFmt>
      <c:pivotFmt>
        <c:idx val="2"/>
        <c:spPr>
          <a:solidFill>
            <a:schemeClr val="accent6">
              <a:lumMod val="75000"/>
            </a:schemeClr>
          </a:solidFill>
        </c:spPr>
        <c:marker>
          <c:symbol val="none"/>
        </c:marker>
      </c:pivotFmt>
      <c:pivotFmt>
        <c:idx val="3"/>
        <c:spPr>
          <a:solidFill>
            <a:schemeClr val="accent3">
              <a:lumMod val="75000"/>
            </a:schemeClr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4">
              <a:lumMod val="75000"/>
            </a:schemeClr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6">
              <a:lumMod val="75000"/>
            </a:schemeClr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Hoja2!$B$3:$B$4</c:f>
              <c:strCache>
                <c:ptCount val="1"/>
                <c:pt idx="0">
                  <c:v>CAPITA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Hoja2!$A$5:$A$14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Hoja2!$B$5:$B$14</c:f>
              <c:numCache>
                <c:formatCode>General</c:formatCode>
                <c:ptCount val="9"/>
                <c:pt idx="0">
                  <c:v>32</c:v>
                </c:pt>
                <c:pt idx="1">
                  <c:v>3</c:v>
                </c:pt>
                <c:pt idx="3">
                  <c:v>31</c:v>
                </c:pt>
                <c:pt idx="4">
                  <c:v>14</c:v>
                </c:pt>
                <c:pt idx="5">
                  <c:v>1</c:v>
                </c:pt>
                <c:pt idx="6">
                  <c:v>2</c:v>
                </c:pt>
                <c:pt idx="7">
                  <c:v>13</c:v>
                </c:pt>
                <c:pt idx="8">
                  <c:v>28</c:v>
                </c:pt>
              </c:numCache>
            </c:numRef>
          </c:val>
        </c:ser>
        <c:ser>
          <c:idx val="1"/>
          <c:order val="1"/>
          <c:tx>
            <c:strRef>
              <c:f>Hoja2!$C$3:$C$4</c:f>
              <c:strCache>
                <c:ptCount val="1"/>
                <c:pt idx="0">
                  <c:v>EVENTO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Hoja2!$A$5:$A$14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Hoja2!$C$5:$C$14</c:f>
              <c:numCache>
                <c:formatCode>General</c:formatCode>
                <c:ptCount val="9"/>
                <c:pt idx="0">
                  <c:v>43</c:v>
                </c:pt>
                <c:pt idx="1">
                  <c:v>9</c:v>
                </c:pt>
                <c:pt idx="2">
                  <c:v>6</c:v>
                </c:pt>
                <c:pt idx="3">
                  <c:v>45</c:v>
                </c:pt>
                <c:pt idx="4">
                  <c:v>30</c:v>
                </c:pt>
                <c:pt idx="5">
                  <c:v>13</c:v>
                </c:pt>
                <c:pt idx="6">
                  <c:v>58</c:v>
                </c:pt>
                <c:pt idx="7">
                  <c:v>39</c:v>
                </c:pt>
                <c:pt idx="8">
                  <c:v>25</c:v>
                </c:pt>
              </c:numCache>
            </c:numRef>
          </c:val>
        </c:ser>
        <c:ser>
          <c:idx val="2"/>
          <c:order val="2"/>
          <c:tx>
            <c:strRef>
              <c:f>Hoja2!$D$3:$D$4</c:f>
              <c:strCache>
                <c:ptCount val="1"/>
                <c:pt idx="0">
                  <c:v>PGP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Hoja2!$A$5:$A$14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Hoja2!$D$5:$D$14</c:f>
              <c:numCache>
                <c:formatCode>General</c:formatCode>
                <c:ptCount val="9"/>
                <c:pt idx="6">
                  <c:v>3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4834024"/>
        <c:axId val="394834416"/>
        <c:axId val="0"/>
      </c:bar3DChart>
      <c:catAx>
        <c:axId val="394834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94834416"/>
        <c:crosses val="autoZero"/>
        <c:auto val="1"/>
        <c:lblAlgn val="ctr"/>
        <c:lblOffset val="100"/>
        <c:noMultiLvlLbl val="0"/>
      </c:catAx>
      <c:valAx>
        <c:axId val="3948344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48340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s-CO"/>
          </a:p>
        </c:txPr>
      </c:dTable>
    </c:plotArea>
    <c:plotVisOnly val="1"/>
    <c:dispBlanksAs val="gap"/>
    <c:showDLblsOverMax val="0"/>
  </c:chart>
  <c:txPr>
    <a:bodyPr/>
    <a:lstStyle/>
    <a:p>
      <a:pPr>
        <a:defRPr>
          <a:latin typeface="+mn-lt"/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CONTRATOS DICIEMBRE FINAL (1).xlsx]Hoja7!Tabla dinámica4</c:name>
    <c:fmtId val="-1"/>
  </c:pivotSource>
  <c:chart>
    <c:autoTitleDeleted val="1"/>
    <c:pivotFmts>
      <c:pivotFmt>
        <c:idx val="0"/>
        <c:spPr>
          <a:solidFill>
            <a:srgbClr val="00B0F0"/>
          </a:solidFill>
        </c:spPr>
        <c:marker>
          <c:symbol val="none"/>
        </c:marker>
      </c:pivotFmt>
      <c:pivotFmt>
        <c:idx val="1"/>
        <c:spPr>
          <a:solidFill>
            <a:srgbClr val="FFFF00"/>
          </a:solidFill>
        </c:spPr>
        <c:marker>
          <c:symbol val="none"/>
        </c:marker>
      </c:pivotFmt>
      <c:pivotFmt>
        <c:idx val="2"/>
        <c:spPr>
          <a:solidFill>
            <a:srgbClr val="00B050"/>
          </a:solidFill>
        </c:spPr>
        <c:marker>
          <c:symbol val="none"/>
        </c:marker>
      </c:pivotFmt>
      <c:pivotFmt>
        <c:idx val="3"/>
        <c:spPr>
          <a:solidFill>
            <a:srgbClr val="7030A0"/>
          </a:solidFill>
        </c:spPr>
        <c:marker>
          <c:symbol val="none"/>
        </c:marker>
      </c:pivotFmt>
      <c:pivotFmt>
        <c:idx val="4"/>
        <c:spPr>
          <a:solidFill>
            <a:srgbClr val="00B0F0"/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FFF00"/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00B050"/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7030A0"/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Hoja7!$B$3:$B$4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Hoja7!$A$5:$A$14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Hoja7!$B$5:$B$14</c:f>
              <c:numCache>
                <c:formatCode>General</c:formatCode>
                <c:ptCount val="9"/>
                <c:pt idx="0">
                  <c:v>38</c:v>
                </c:pt>
                <c:pt idx="1">
                  <c:v>4</c:v>
                </c:pt>
                <c:pt idx="2">
                  <c:v>2</c:v>
                </c:pt>
                <c:pt idx="3">
                  <c:v>44</c:v>
                </c:pt>
                <c:pt idx="4">
                  <c:v>17</c:v>
                </c:pt>
                <c:pt idx="5">
                  <c:v>5</c:v>
                </c:pt>
                <c:pt idx="7">
                  <c:v>15</c:v>
                </c:pt>
                <c:pt idx="8">
                  <c:v>28</c:v>
                </c:pt>
              </c:numCache>
            </c:numRef>
          </c:val>
        </c:ser>
        <c:ser>
          <c:idx val="1"/>
          <c:order val="1"/>
          <c:tx>
            <c:strRef>
              <c:f>Hoja7!$C$3:$C$4</c:f>
              <c:strCache>
                <c:ptCount val="1"/>
                <c:pt idx="0">
                  <c:v>II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Hoja7!$A$5:$A$14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Hoja7!$C$5:$C$14</c:f>
              <c:numCache>
                <c:formatCode>General</c:formatCode>
                <c:ptCount val="9"/>
                <c:pt idx="0">
                  <c:v>29</c:v>
                </c:pt>
                <c:pt idx="1">
                  <c:v>8</c:v>
                </c:pt>
                <c:pt idx="2">
                  <c:v>3</c:v>
                </c:pt>
                <c:pt idx="3">
                  <c:v>26</c:v>
                </c:pt>
                <c:pt idx="4">
                  <c:v>23</c:v>
                </c:pt>
                <c:pt idx="5">
                  <c:v>5</c:v>
                </c:pt>
                <c:pt idx="6">
                  <c:v>28</c:v>
                </c:pt>
                <c:pt idx="7">
                  <c:v>26</c:v>
                </c:pt>
                <c:pt idx="8">
                  <c:v>15</c:v>
                </c:pt>
              </c:numCache>
            </c:numRef>
          </c:val>
        </c:ser>
        <c:ser>
          <c:idx val="2"/>
          <c:order val="2"/>
          <c:tx>
            <c:strRef>
              <c:f>Hoja7!$D$3:$D$4</c:f>
              <c:strCache>
                <c:ptCount val="1"/>
                <c:pt idx="0">
                  <c:v>III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Hoja7!$A$5:$A$14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Hoja7!$D$5:$D$14</c:f>
              <c:numCache>
                <c:formatCode>General</c:formatCode>
                <c:ptCount val="9"/>
                <c:pt idx="0">
                  <c:v>4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17</c:v>
                </c:pt>
                <c:pt idx="7">
                  <c:v>9</c:v>
                </c:pt>
                <c:pt idx="8">
                  <c:v>6</c:v>
                </c:pt>
              </c:numCache>
            </c:numRef>
          </c:val>
        </c:ser>
        <c:ser>
          <c:idx val="3"/>
          <c:order val="3"/>
          <c:tx>
            <c:strRef>
              <c:f>Hoja7!$E$3:$E$4</c:f>
              <c:strCache>
                <c:ptCount val="1"/>
                <c:pt idx="0">
                  <c:v>NO APLICA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Hoja7!$A$5:$A$14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Hoja7!$E$5:$E$14</c:f>
              <c:numCache>
                <c:formatCode>General</c:formatCode>
                <c:ptCount val="9"/>
                <c:pt idx="0">
                  <c:v>4</c:v>
                </c:pt>
                <c:pt idx="3">
                  <c:v>2</c:v>
                </c:pt>
                <c:pt idx="5">
                  <c:v>2</c:v>
                </c:pt>
                <c:pt idx="6">
                  <c:v>18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4835200"/>
        <c:axId val="394835592"/>
        <c:axId val="0"/>
      </c:bar3DChart>
      <c:catAx>
        <c:axId val="394835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94835592"/>
        <c:crosses val="autoZero"/>
        <c:auto val="1"/>
        <c:lblAlgn val="ctr"/>
        <c:lblOffset val="100"/>
        <c:noMultiLvlLbl val="0"/>
      </c:catAx>
      <c:valAx>
        <c:axId val="3948355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48352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s-CO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CONTRATOS DICIEMBRE FINAL (1).xlsx]Hoja8!Tabla dinámica5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spPr>
          <a:solidFill>
            <a:srgbClr val="7030A0"/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00B0F0"/>
          </a:solidFill>
        </c:spPr>
        <c:marker>
          <c:symbol val="none"/>
        </c:marker>
      </c:pivotFmt>
      <c:pivotFmt>
        <c:idx val="12"/>
        <c:spPr>
          <a:solidFill>
            <a:srgbClr val="00B0F0"/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7030A0"/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Hoja8!$B$3:$B$4</c:f>
              <c:strCache>
                <c:ptCount val="1"/>
                <c:pt idx="0">
                  <c:v>ANTIGUOS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Hoja8!$A$5:$A$14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Hoja8!$B$5:$B$14</c:f>
              <c:numCache>
                <c:formatCode>General</c:formatCode>
                <c:ptCount val="9"/>
                <c:pt idx="0">
                  <c:v>14</c:v>
                </c:pt>
                <c:pt idx="2">
                  <c:v>3</c:v>
                </c:pt>
                <c:pt idx="4">
                  <c:v>4</c:v>
                </c:pt>
                <c:pt idx="7">
                  <c:v>3</c:v>
                </c:pt>
                <c:pt idx="8">
                  <c:v>14</c:v>
                </c:pt>
              </c:numCache>
            </c:numRef>
          </c:val>
        </c:ser>
        <c:ser>
          <c:idx val="1"/>
          <c:order val="1"/>
          <c:tx>
            <c:strRef>
              <c:f>Hoja8!$C$3:$C$4</c:f>
              <c:strCache>
                <c:ptCount val="1"/>
                <c:pt idx="0">
                  <c:v>RETOMADOS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Hoja8!$A$5:$A$14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Hoja8!$C$5:$C$14</c:f>
              <c:numCache>
                <c:formatCode>General</c:formatCode>
                <c:ptCount val="9"/>
                <c:pt idx="0">
                  <c:v>61</c:v>
                </c:pt>
                <c:pt idx="1">
                  <c:v>12</c:v>
                </c:pt>
                <c:pt idx="2">
                  <c:v>3</c:v>
                </c:pt>
                <c:pt idx="3">
                  <c:v>76</c:v>
                </c:pt>
                <c:pt idx="4">
                  <c:v>40</c:v>
                </c:pt>
                <c:pt idx="5">
                  <c:v>14</c:v>
                </c:pt>
                <c:pt idx="6">
                  <c:v>63</c:v>
                </c:pt>
                <c:pt idx="7">
                  <c:v>50</c:v>
                </c:pt>
                <c:pt idx="8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3691008"/>
        <c:axId val="443687872"/>
        <c:axId val="0"/>
      </c:bar3DChart>
      <c:catAx>
        <c:axId val="443691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43687872"/>
        <c:crosses val="autoZero"/>
        <c:auto val="1"/>
        <c:lblAlgn val="ctr"/>
        <c:lblOffset val="100"/>
        <c:noMultiLvlLbl val="0"/>
      </c:catAx>
      <c:valAx>
        <c:axId val="4436878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436910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>
                <a:latin typeface="+mn-lt"/>
              </a:defRPr>
            </a:pPr>
            <a:endParaRPr lang="es-CO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946F5-808F-43B8-8FC0-5910E862A391}" type="doc">
      <dgm:prSet loTypeId="urn:microsoft.com/office/officeart/2005/8/layout/cycle6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707DBBDD-88A8-483B-BBB7-C7D1160BD39A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Accesibilidad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F169C4-95E3-4B6C-9D27-761AE4AAAA5C}" type="parTrans" cxnId="{3318A147-7E42-43DB-A7B2-0BFB41B83D16}">
      <dgm:prSet/>
      <dgm:spPr/>
      <dgm:t>
        <a:bodyPr/>
        <a:lstStyle/>
        <a:p>
          <a:endParaRPr lang="es-ES"/>
        </a:p>
      </dgm:t>
    </dgm:pt>
    <dgm:pt modelId="{18DF37FA-84DE-478A-9CE3-ADA53A439706}" type="sibTrans" cxnId="{3318A147-7E42-43DB-A7B2-0BFB41B83D16}">
      <dgm:prSet/>
      <dgm:spPr/>
      <dgm:t>
        <a:bodyPr/>
        <a:lstStyle/>
        <a:p>
          <a:endParaRPr lang="es-ES"/>
        </a:p>
      </dgm:t>
    </dgm:pt>
    <dgm:pt modelId="{92F8135F-A719-4F72-8802-94F529A3F075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Oportunidad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DFAF0-D025-4B3A-8EF7-6A78FF934C63}" type="parTrans" cxnId="{35C7845C-4D40-4DC3-946D-BCA8C84B39A3}">
      <dgm:prSet/>
      <dgm:spPr/>
      <dgm:t>
        <a:bodyPr/>
        <a:lstStyle/>
        <a:p>
          <a:endParaRPr lang="es-ES"/>
        </a:p>
      </dgm:t>
    </dgm:pt>
    <dgm:pt modelId="{C2CC4F16-8791-4333-BCCE-CCCC4B947B72}" type="sibTrans" cxnId="{35C7845C-4D40-4DC3-946D-BCA8C84B39A3}">
      <dgm:prSet/>
      <dgm:spPr/>
      <dgm:t>
        <a:bodyPr/>
        <a:lstStyle/>
        <a:p>
          <a:endParaRPr lang="es-ES"/>
        </a:p>
      </dgm:t>
    </dgm:pt>
    <dgm:pt modelId="{97E74C35-276E-4828-968A-1F1E3F3E4D18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Continuidad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B81DA8-0FF5-465F-AA83-4B4B0006FEA2}" type="parTrans" cxnId="{5E19DCBD-C802-48DA-B3D5-3585D137EEC5}">
      <dgm:prSet/>
      <dgm:spPr/>
      <dgm:t>
        <a:bodyPr/>
        <a:lstStyle/>
        <a:p>
          <a:endParaRPr lang="es-ES"/>
        </a:p>
      </dgm:t>
    </dgm:pt>
    <dgm:pt modelId="{0DFB2411-4ABB-4102-AAB9-7310C35A01FA}" type="sibTrans" cxnId="{5E19DCBD-C802-48DA-B3D5-3585D137EEC5}">
      <dgm:prSet/>
      <dgm:spPr/>
      <dgm:t>
        <a:bodyPr/>
        <a:lstStyle/>
        <a:p>
          <a:endParaRPr lang="es-ES"/>
        </a:p>
      </dgm:t>
    </dgm:pt>
    <dgm:pt modelId="{53D3A52D-A308-4B1B-B859-ED0A336A629E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Seguridad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5C10F4-73F2-477F-9E8C-40EA6495D4AB}" type="parTrans" cxnId="{81959414-031B-464C-BD79-83D403E46994}">
      <dgm:prSet/>
      <dgm:spPr/>
      <dgm:t>
        <a:bodyPr/>
        <a:lstStyle/>
        <a:p>
          <a:endParaRPr lang="es-ES"/>
        </a:p>
      </dgm:t>
    </dgm:pt>
    <dgm:pt modelId="{74F35649-E481-4568-9B68-6306F294BA6F}" type="sibTrans" cxnId="{81959414-031B-464C-BD79-83D403E46994}">
      <dgm:prSet/>
      <dgm:spPr/>
      <dgm:t>
        <a:bodyPr/>
        <a:lstStyle/>
        <a:p>
          <a:endParaRPr lang="es-ES"/>
        </a:p>
      </dgm:t>
    </dgm:pt>
    <dgm:pt modelId="{6784F4D0-4186-4BD3-8272-CDEF37F4C7EF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Pertinencia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E7C444-4875-4036-9415-12F8863DDDAD}" type="parTrans" cxnId="{230F68E6-76ED-4AFE-9DEE-66E10DAD92EE}">
      <dgm:prSet/>
      <dgm:spPr/>
      <dgm:t>
        <a:bodyPr/>
        <a:lstStyle/>
        <a:p>
          <a:endParaRPr lang="es-ES"/>
        </a:p>
      </dgm:t>
    </dgm:pt>
    <dgm:pt modelId="{F04C8A99-3560-4E73-87A6-33588B97131D}" type="sibTrans" cxnId="{230F68E6-76ED-4AFE-9DEE-66E10DAD92EE}">
      <dgm:prSet/>
      <dgm:spPr/>
      <dgm:t>
        <a:bodyPr/>
        <a:lstStyle/>
        <a:p>
          <a:endParaRPr lang="es-ES"/>
        </a:p>
      </dgm:t>
    </dgm:pt>
    <dgm:pt modelId="{2F89B12C-0135-47D1-B7DC-3B9C18A356B0}" type="pres">
      <dgm:prSet presAssocID="{2C2946F5-808F-43B8-8FC0-5910E862A3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84D9348-CEB1-409D-97A0-FC2BC352C382}" type="pres">
      <dgm:prSet presAssocID="{707DBBDD-88A8-483B-BBB7-C7D1160BD39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1299BB-DE2B-4369-B430-02DD0226F086}" type="pres">
      <dgm:prSet presAssocID="{707DBBDD-88A8-483B-BBB7-C7D1160BD39A}" presName="spNode" presStyleCnt="0"/>
      <dgm:spPr/>
    </dgm:pt>
    <dgm:pt modelId="{EDEDAE56-D34A-466B-90C1-8C0761B67252}" type="pres">
      <dgm:prSet presAssocID="{18DF37FA-84DE-478A-9CE3-ADA53A439706}" presName="sibTrans" presStyleLbl="sibTrans1D1" presStyleIdx="0" presStyleCnt="5"/>
      <dgm:spPr/>
      <dgm:t>
        <a:bodyPr/>
        <a:lstStyle/>
        <a:p>
          <a:endParaRPr lang="es-CO"/>
        </a:p>
      </dgm:t>
    </dgm:pt>
    <dgm:pt modelId="{83749DAE-40E6-47F8-9755-D20D45169DFB}" type="pres">
      <dgm:prSet presAssocID="{92F8135F-A719-4F72-8802-94F529A3F0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A95B4A8-3447-4CB2-86A7-184EE979F5F6}" type="pres">
      <dgm:prSet presAssocID="{92F8135F-A719-4F72-8802-94F529A3F075}" presName="spNode" presStyleCnt="0"/>
      <dgm:spPr/>
    </dgm:pt>
    <dgm:pt modelId="{4BB51225-0173-4401-97C9-E5E086B6014C}" type="pres">
      <dgm:prSet presAssocID="{C2CC4F16-8791-4333-BCCE-CCCC4B947B72}" presName="sibTrans" presStyleLbl="sibTrans1D1" presStyleIdx="1" presStyleCnt="5"/>
      <dgm:spPr/>
      <dgm:t>
        <a:bodyPr/>
        <a:lstStyle/>
        <a:p>
          <a:endParaRPr lang="es-CO"/>
        </a:p>
      </dgm:t>
    </dgm:pt>
    <dgm:pt modelId="{D70CBE83-F118-4D12-A7BC-27295D4DA054}" type="pres">
      <dgm:prSet presAssocID="{97E74C35-276E-4828-968A-1F1E3F3E4D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8C0EED-0F3A-4450-91D9-E5F900492838}" type="pres">
      <dgm:prSet presAssocID="{97E74C35-276E-4828-968A-1F1E3F3E4D18}" presName="spNode" presStyleCnt="0"/>
      <dgm:spPr/>
    </dgm:pt>
    <dgm:pt modelId="{74595E16-B7FD-4647-A158-44326BD3A2A5}" type="pres">
      <dgm:prSet presAssocID="{0DFB2411-4ABB-4102-AAB9-7310C35A01FA}" presName="sibTrans" presStyleLbl="sibTrans1D1" presStyleIdx="2" presStyleCnt="5"/>
      <dgm:spPr/>
      <dgm:t>
        <a:bodyPr/>
        <a:lstStyle/>
        <a:p>
          <a:endParaRPr lang="es-CO"/>
        </a:p>
      </dgm:t>
    </dgm:pt>
    <dgm:pt modelId="{FA605768-476E-420E-A3E9-EA6EA1A55FBE}" type="pres">
      <dgm:prSet presAssocID="{53D3A52D-A308-4B1B-B859-ED0A336A62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4DE532-2C4D-4C74-92ED-B0C709448A00}" type="pres">
      <dgm:prSet presAssocID="{53D3A52D-A308-4B1B-B859-ED0A336A629E}" presName="spNode" presStyleCnt="0"/>
      <dgm:spPr/>
    </dgm:pt>
    <dgm:pt modelId="{A2155619-5B9A-4B17-B1E5-4618DBD6096F}" type="pres">
      <dgm:prSet presAssocID="{74F35649-E481-4568-9B68-6306F294BA6F}" presName="sibTrans" presStyleLbl="sibTrans1D1" presStyleIdx="3" presStyleCnt="5"/>
      <dgm:spPr/>
      <dgm:t>
        <a:bodyPr/>
        <a:lstStyle/>
        <a:p>
          <a:endParaRPr lang="es-CO"/>
        </a:p>
      </dgm:t>
    </dgm:pt>
    <dgm:pt modelId="{49C8C292-B979-4A57-A034-4D40F9ABD0C8}" type="pres">
      <dgm:prSet presAssocID="{6784F4D0-4186-4BD3-8272-CDEF37F4C7E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48D43C-F151-486B-ACE9-043B1228938E}" type="pres">
      <dgm:prSet presAssocID="{6784F4D0-4186-4BD3-8272-CDEF37F4C7EF}" presName="spNode" presStyleCnt="0"/>
      <dgm:spPr/>
    </dgm:pt>
    <dgm:pt modelId="{B6936B55-8B83-4023-8463-E3C5931484F1}" type="pres">
      <dgm:prSet presAssocID="{F04C8A99-3560-4E73-87A6-33588B97131D}" presName="sibTrans" presStyleLbl="sibTrans1D1" presStyleIdx="4" presStyleCnt="5"/>
      <dgm:spPr/>
      <dgm:t>
        <a:bodyPr/>
        <a:lstStyle/>
        <a:p>
          <a:endParaRPr lang="es-CO"/>
        </a:p>
      </dgm:t>
    </dgm:pt>
  </dgm:ptLst>
  <dgm:cxnLst>
    <dgm:cxn modelId="{8D091B77-F07E-48E9-A445-C9108AECC2D0}" type="presOf" srcId="{97E74C35-276E-4828-968A-1F1E3F3E4D18}" destId="{D70CBE83-F118-4D12-A7BC-27295D4DA054}" srcOrd="0" destOrd="0" presId="urn:microsoft.com/office/officeart/2005/8/layout/cycle6"/>
    <dgm:cxn modelId="{BD3FEDC3-813A-43AB-9862-ED6B74F33ACA}" type="presOf" srcId="{74F35649-E481-4568-9B68-6306F294BA6F}" destId="{A2155619-5B9A-4B17-B1E5-4618DBD6096F}" srcOrd="0" destOrd="0" presId="urn:microsoft.com/office/officeart/2005/8/layout/cycle6"/>
    <dgm:cxn modelId="{329142B7-6ED8-4F35-AF15-A49CAC1ABC48}" type="presOf" srcId="{92F8135F-A719-4F72-8802-94F529A3F075}" destId="{83749DAE-40E6-47F8-9755-D20D45169DFB}" srcOrd="0" destOrd="0" presId="urn:microsoft.com/office/officeart/2005/8/layout/cycle6"/>
    <dgm:cxn modelId="{230F68E6-76ED-4AFE-9DEE-66E10DAD92EE}" srcId="{2C2946F5-808F-43B8-8FC0-5910E862A391}" destId="{6784F4D0-4186-4BD3-8272-CDEF37F4C7EF}" srcOrd="4" destOrd="0" parTransId="{03E7C444-4875-4036-9415-12F8863DDDAD}" sibTransId="{F04C8A99-3560-4E73-87A6-33588B97131D}"/>
    <dgm:cxn modelId="{3318A147-7E42-43DB-A7B2-0BFB41B83D16}" srcId="{2C2946F5-808F-43B8-8FC0-5910E862A391}" destId="{707DBBDD-88A8-483B-BBB7-C7D1160BD39A}" srcOrd="0" destOrd="0" parTransId="{ABF169C4-95E3-4B6C-9D27-761AE4AAAA5C}" sibTransId="{18DF37FA-84DE-478A-9CE3-ADA53A439706}"/>
    <dgm:cxn modelId="{A3828A03-B5D0-4ED2-9A04-7F23EA5D78AB}" type="presOf" srcId="{707DBBDD-88A8-483B-BBB7-C7D1160BD39A}" destId="{F84D9348-CEB1-409D-97A0-FC2BC352C382}" srcOrd="0" destOrd="0" presId="urn:microsoft.com/office/officeart/2005/8/layout/cycle6"/>
    <dgm:cxn modelId="{6A3AA527-7816-48BE-8C78-8D493DB89514}" type="presOf" srcId="{6784F4D0-4186-4BD3-8272-CDEF37F4C7EF}" destId="{49C8C292-B979-4A57-A034-4D40F9ABD0C8}" srcOrd="0" destOrd="0" presId="urn:microsoft.com/office/officeart/2005/8/layout/cycle6"/>
    <dgm:cxn modelId="{7B6FF92F-47FA-4FB0-8C8D-1E85A1E58234}" type="presOf" srcId="{F04C8A99-3560-4E73-87A6-33588B97131D}" destId="{B6936B55-8B83-4023-8463-E3C5931484F1}" srcOrd="0" destOrd="0" presId="urn:microsoft.com/office/officeart/2005/8/layout/cycle6"/>
    <dgm:cxn modelId="{35C7845C-4D40-4DC3-946D-BCA8C84B39A3}" srcId="{2C2946F5-808F-43B8-8FC0-5910E862A391}" destId="{92F8135F-A719-4F72-8802-94F529A3F075}" srcOrd="1" destOrd="0" parTransId="{6FCDFAF0-D025-4B3A-8EF7-6A78FF934C63}" sibTransId="{C2CC4F16-8791-4333-BCCE-CCCC4B947B72}"/>
    <dgm:cxn modelId="{5E19DCBD-C802-48DA-B3D5-3585D137EEC5}" srcId="{2C2946F5-808F-43B8-8FC0-5910E862A391}" destId="{97E74C35-276E-4828-968A-1F1E3F3E4D18}" srcOrd="2" destOrd="0" parTransId="{E1B81DA8-0FF5-465F-AA83-4B4B0006FEA2}" sibTransId="{0DFB2411-4ABB-4102-AAB9-7310C35A01FA}"/>
    <dgm:cxn modelId="{417E4B92-AFB9-4AD7-8B25-EFB19EA74525}" type="presOf" srcId="{18DF37FA-84DE-478A-9CE3-ADA53A439706}" destId="{EDEDAE56-D34A-466B-90C1-8C0761B67252}" srcOrd="0" destOrd="0" presId="urn:microsoft.com/office/officeart/2005/8/layout/cycle6"/>
    <dgm:cxn modelId="{EE63A491-46C7-4FA2-8006-3A0AF69E40B5}" type="presOf" srcId="{C2CC4F16-8791-4333-BCCE-CCCC4B947B72}" destId="{4BB51225-0173-4401-97C9-E5E086B6014C}" srcOrd="0" destOrd="0" presId="urn:microsoft.com/office/officeart/2005/8/layout/cycle6"/>
    <dgm:cxn modelId="{81959414-031B-464C-BD79-83D403E46994}" srcId="{2C2946F5-808F-43B8-8FC0-5910E862A391}" destId="{53D3A52D-A308-4B1B-B859-ED0A336A629E}" srcOrd="3" destOrd="0" parTransId="{FD5C10F4-73F2-477F-9E8C-40EA6495D4AB}" sibTransId="{74F35649-E481-4568-9B68-6306F294BA6F}"/>
    <dgm:cxn modelId="{2CD76D60-3F3E-4AE1-BC7E-F398D006F3CF}" type="presOf" srcId="{2C2946F5-808F-43B8-8FC0-5910E862A391}" destId="{2F89B12C-0135-47D1-B7DC-3B9C18A356B0}" srcOrd="0" destOrd="0" presId="urn:microsoft.com/office/officeart/2005/8/layout/cycle6"/>
    <dgm:cxn modelId="{7777BCF1-10A6-4F2B-8796-CC4B84E164EC}" type="presOf" srcId="{0DFB2411-4ABB-4102-AAB9-7310C35A01FA}" destId="{74595E16-B7FD-4647-A158-44326BD3A2A5}" srcOrd="0" destOrd="0" presId="urn:microsoft.com/office/officeart/2005/8/layout/cycle6"/>
    <dgm:cxn modelId="{1EFDB312-C1E9-468A-893B-D9A8389C2CAE}" type="presOf" srcId="{53D3A52D-A308-4B1B-B859-ED0A336A629E}" destId="{FA605768-476E-420E-A3E9-EA6EA1A55FBE}" srcOrd="0" destOrd="0" presId="urn:microsoft.com/office/officeart/2005/8/layout/cycle6"/>
    <dgm:cxn modelId="{443CD3D4-2CA6-4348-90D8-A9673F771F97}" type="presParOf" srcId="{2F89B12C-0135-47D1-B7DC-3B9C18A356B0}" destId="{F84D9348-CEB1-409D-97A0-FC2BC352C382}" srcOrd="0" destOrd="0" presId="urn:microsoft.com/office/officeart/2005/8/layout/cycle6"/>
    <dgm:cxn modelId="{5281DF0D-1B17-413F-8C07-1E9E680D182F}" type="presParOf" srcId="{2F89B12C-0135-47D1-B7DC-3B9C18A356B0}" destId="{661299BB-DE2B-4369-B430-02DD0226F086}" srcOrd="1" destOrd="0" presId="urn:microsoft.com/office/officeart/2005/8/layout/cycle6"/>
    <dgm:cxn modelId="{0C2F63FB-1C09-4000-8C5D-72B27A6CDC30}" type="presParOf" srcId="{2F89B12C-0135-47D1-B7DC-3B9C18A356B0}" destId="{EDEDAE56-D34A-466B-90C1-8C0761B67252}" srcOrd="2" destOrd="0" presId="urn:microsoft.com/office/officeart/2005/8/layout/cycle6"/>
    <dgm:cxn modelId="{EBEAFBA7-73E5-4561-B83E-9A9F5D03937D}" type="presParOf" srcId="{2F89B12C-0135-47D1-B7DC-3B9C18A356B0}" destId="{83749DAE-40E6-47F8-9755-D20D45169DFB}" srcOrd="3" destOrd="0" presId="urn:microsoft.com/office/officeart/2005/8/layout/cycle6"/>
    <dgm:cxn modelId="{DAEC409E-64E4-48C4-AA97-B22645DD9F1E}" type="presParOf" srcId="{2F89B12C-0135-47D1-B7DC-3B9C18A356B0}" destId="{1A95B4A8-3447-4CB2-86A7-184EE979F5F6}" srcOrd="4" destOrd="0" presId="urn:microsoft.com/office/officeart/2005/8/layout/cycle6"/>
    <dgm:cxn modelId="{FBAB1B55-CE08-4B49-A030-BBB29CC00414}" type="presParOf" srcId="{2F89B12C-0135-47D1-B7DC-3B9C18A356B0}" destId="{4BB51225-0173-4401-97C9-E5E086B6014C}" srcOrd="5" destOrd="0" presId="urn:microsoft.com/office/officeart/2005/8/layout/cycle6"/>
    <dgm:cxn modelId="{D85457CF-4098-4C98-BC9A-91F49D5ED32A}" type="presParOf" srcId="{2F89B12C-0135-47D1-B7DC-3B9C18A356B0}" destId="{D70CBE83-F118-4D12-A7BC-27295D4DA054}" srcOrd="6" destOrd="0" presId="urn:microsoft.com/office/officeart/2005/8/layout/cycle6"/>
    <dgm:cxn modelId="{4A539488-2ACE-41D7-80CC-F2D75BF7CEA5}" type="presParOf" srcId="{2F89B12C-0135-47D1-B7DC-3B9C18A356B0}" destId="{818C0EED-0F3A-4450-91D9-E5F900492838}" srcOrd="7" destOrd="0" presId="urn:microsoft.com/office/officeart/2005/8/layout/cycle6"/>
    <dgm:cxn modelId="{18F14B8C-D917-4F6D-BD7C-F0147B9F4327}" type="presParOf" srcId="{2F89B12C-0135-47D1-B7DC-3B9C18A356B0}" destId="{74595E16-B7FD-4647-A158-44326BD3A2A5}" srcOrd="8" destOrd="0" presId="urn:microsoft.com/office/officeart/2005/8/layout/cycle6"/>
    <dgm:cxn modelId="{87F82E56-7792-42C2-AFCD-DAFCA758C991}" type="presParOf" srcId="{2F89B12C-0135-47D1-B7DC-3B9C18A356B0}" destId="{FA605768-476E-420E-A3E9-EA6EA1A55FBE}" srcOrd="9" destOrd="0" presId="urn:microsoft.com/office/officeart/2005/8/layout/cycle6"/>
    <dgm:cxn modelId="{B2CE37E7-A892-4CE4-B3C3-0E1ED1880786}" type="presParOf" srcId="{2F89B12C-0135-47D1-B7DC-3B9C18A356B0}" destId="{484DE532-2C4D-4C74-92ED-B0C709448A00}" srcOrd="10" destOrd="0" presId="urn:microsoft.com/office/officeart/2005/8/layout/cycle6"/>
    <dgm:cxn modelId="{19E238C9-C2D5-4666-AECA-D4824B1BB7E2}" type="presParOf" srcId="{2F89B12C-0135-47D1-B7DC-3B9C18A356B0}" destId="{A2155619-5B9A-4B17-B1E5-4618DBD6096F}" srcOrd="11" destOrd="0" presId="urn:microsoft.com/office/officeart/2005/8/layout/cycle6"/>
    <dgm:cxn modelId="{F49D164D-80A5-419C-8B2B-6D4CD365753D}" type="presParOf" srcId="{2F89B12C-0135-47D1-B7DC-3B9C18A356B0}" destId="{49C8C292-B979-4A57-A034-4D40F9ABD0C8}" srcOrd="12" destOrd="0" presId="urn:microsoft.com/office/officeart/2005/8/layout/cycle6"/>
    <dgm:cxn modelId="{03610640-A913-4192-A964-061F3F3C8503}" type="presParOf" srcId="{2F89B12C-0135-47D1-B7DC-3B9C18A356B0}" destId="{1248D43C-F151-486B-ACE9-043B1228938E}" srcOrd="13" destOrd="0" presId="urn:microsoft.com/office/officeart/2005/8/layout/cycle6"/>
    <dgm:cxn modelId="{733FAEC4-D4C8-4A06-9A44-2B554D58FA81}" type="presParOf" srcId="{2F89B12C-0135-47D1-B7DC-3B9C18A356B0}" destId="{B6936B55-8B83-4023-8463-E3C5931484F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D9348-CEB1-409D-97A0-FC2BC352C382}">
      <dsp:nvSpPr>
        <dsp:cNvPr id="0" name=""/>
        <dsp:cNvSpPr/>
      </dsp:nvSpPr>
      <dsp:spPr>
        <a:xfrm>
          <a:off x="2419196" y="1968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Accesibilidad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4922" y="47694"/>
        <a:ext cx="1349640" cy="845258"/>
      </dsp:txXfrm>
    </dsp:sp>
    <dsp:sp modelId="{EDEDAE56-D34A-466B-90C1-8C0761B67252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2603564" y="148304"/>
              </a:moveTo>
              <a:arcTo wR="1873098" hR="1873098" stAng="17577188" swAng="1963614"/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49DAE-40E6-47F8-9755-D20D45169DFB}">
      <dsp:nvSpPr>
        <dsp:cNvPr id="0" name=""/>
        <dsp:cNvSpPr/>
      </dsp:nvSpPr>
      <dsp:spPr>
        <a:xfrm>
          <a:off x="4200618" y="1296247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Oportunidad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6344" y="1341973"/>
        <a:ext cx="1349640" cy="845258"/>
      </dsp:txXfrm>
    </dsp:sp>
    <dsp:sp modelId="{4BB51225-0173-4401-97C9-E5E086B6014C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3743605" y="1774615"/>
              </a:moveTo>
              <a:arcTo wR="1873098" hR="1873098" stAng="21419169" swAng="2197898"/>
            </a:path>
          </a:pathLst>
        </a:custGeom>
        <a:noFill/>
        <a:ln w="9525" cap="flat" cmpd="sng" algn="ctr">
          <a:solidFill>
            <a:schemeClr val="accent1">
              <a:shade val="90000"/>
              <a:hueOff val="93778"/>
              <a:satOff val="-1732"/>
              <a:lumOff val="80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CBE83-F118-4D12-A7BC-27295D4DA054}">
      <dsp:nvSpPr>
        <dsp:cNvPr id="0" name=""/>
        <dsp:cNvSpPr/>
      </dsp:nvSpPr>
      <dsp:spPr>
        <a:xfrm>
          <a:off x="3520175" y="3390434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Continuidad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5901" y="3436160"/>
        <a:ext cx="1349640" cy="845258"/>
      </dsp:txXfrm>
    </dsp:sp>
    <dsp:sp modelId="{74595E16-B7FD-4647-A158-44326BD3A2A5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2246077" y="3708685"/>
              </a:moveTo>
              <a:arcTo wR="1873098" hR="1873098" stAng="4710854" swAng="1378292"/>
            </a:path>
          </a:pathLst>
        </a:custGeom>
        <a:noFill/>
        <a:ln w="9525" cap="flat" cmpd="sng" algn="ctr">
          <a:solidFill>
            <a:schemeClr val="accent1">
              <a:shade val="90000"/>
              <a:hueOff val="187556"/>
              <a:satOff val="-3464"/>
              <a:lumOff val="160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05768-476E-420E-A3E9-EA6EA1A55FBE}">
      <dsp:nvSpPr>
        <dsp:cNvPr id="0" name=""/>
        <dsp:cNvSpPr/>
      </dsp:nvSpPr>
      <dsp:spPr>
        <a:xfrm>
          <a:off x="1318217" y="3390434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Seguridad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3943" y="3436160"/>
        <a:ext cx="1349640" cy="845258"/>
      </dsp:txXfrm>
    </dsp:sp>
    <dsp:sp modelId="{A2155619-5B9A-4B17-B1E5-4618DBD6096F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313276" y="2910139"/>
              </a:moveTo>
              <a:arcTo wR="1873098" hR="1873098" stAng="8782932" swAng="2197898"/>
            </a:path>
          </a:pathLst>
        </a:custGeom>
        <a:noFill/>
        <a:ln w="9525" cap="flat" cmpd="sng" algn="ctr">
          <a:solidFill>
            <a:schemeClr val="accent1">
              <a:shade val="90000"/>
              <a:hueOff val="281334"/>
              <a:satOff val="-5195"/>
              <a:lumOff val="240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8C292-B979-4A57-A034-4D40F9ABD0C8}">
      <dsp:nvSpPr>
        <dsp:cNvPr id="0" name=""/>
        <dsp:cNvSpPr/>
      </dsp:nvSpPr>
      <dsp:spPr>
        <a:xfrm>
          <a:off x="637774" y="1296247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Pertinencia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3500" y="1341973"/>
        <a:ext cx="1349640" cy="845258"/>
      </dsp:txXfrm>
    </dsp:sp>
    <dsp:sp modelId="{B6936B55-8B83-4023-8463-E3C5931484F1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326102" y="817019"/>
              </a:moveTo>
              <a:arcTo wR="1873098" hR="1873098" stAng="12859198" swAng="1963614"/>
            </a:path>
          </a:pathLst>
        </a:custGeom>
        <a:noFill/>
        <a:ln w="9525" cap="flat" cmpd="sng" algn="ctr">
          <a:solidFill>
            <a:schemeClr val="accent1">
              <a:shade val="90000"/>
              <a:hueOff val="375112"/>
              <a:satOff val="-6927"/>
              <a:lumOff val="321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0.84951</cdr:x>
      <cdr:y>0.01681</cdr:y>
    </cdr:from>
    <cdr:to>
      <cdr:x>0.94903</cdr:x>
      <cdr:y>0.22409</cdr:y>
    </cdr:to>
    <cdr:pic>
      <cdr:nvPicPr>
        <cdr:cNvPr id="2" name="Gráfico 2" descr="Doctora con relleno sólido">
          <a:extLst xmlns:a="http://schemas.openxmlformats.org/drawingml/2006/main">
            <a:ext uri="{FF2B5EF4-FFF2-40B4-BE49-F238E27FC236}">
              <a16:creationId xmlns:a16="http://schemas.microsoft.com/office/drawing/2014/main" xmlns="" id="{9FA16921-39FB-48C5-93EE-1E98D912EE2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667500" y="57150"/>
          <a:ext cx="781050" cy="70485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0.87255</cdr:x>
      <cdr:y>0.0506</cdr:y>
    </cdr:from>
    <cdr:to>
      <cdr:x>0.94976</cdr:x>
      <cdr:y>0.20238</cdr:y>
    </cdr:to>
    <cdr:sp macro="" textlink="">
      <cdr:nvSpPr>
        <cdr:cNvPr id="2" name="Heart 17">
          <a:extLst xmlns:a="http://schemas.openxmlformats.org/drawingml/2006/main">
            <a:ext uri="{FF2B5EF4-FFF2-40B4-BE49-F238E27FC236}">
              <a16:creationId xmlns:a16="http://schemas.microsoft.com/office/drawing/2014/main" xmlns="" id="{B903F82E-BEC8-42B4-A72B-C56F5DE1750A}"/>
            </a:ext>
          </a:extLst>
        </cdr:cNvPr>
        <cdr:cNvSpPr/>
      </cdr:nvSpPr>
      <cdr:spPr bwMode="auto">
        <a:xfrm xmlns:a="http://schemas.openxmlformats.org/drawingml/2006/main">
          <a:off x="6781800" y="161925"/>
          <a:ext cx="600076" cy="485776"/>
        </a:xfrm>
        <a:custGeom xmlns:a="http://schemas.openxmlformats.org/drawingml/2006/main">
          <a:avLst/>
          <a:gdLst/>
          <a:ahLst/>
          <a:cxnLst/>
          <a:rect l="l" t="t" r="r" b="b"/>
          <a:pathLst>
            <a:path w="3263621" h="3199863">
              <a:moveTo>
                <a:pt x="1896188" y="786599"/>
              </a:moveTo>
              <a:cubicBezTo>
                <a:pt x="1878938" y="786251"/>
                <a:pt x="1861335" y="789280"/>
                <a:pt x="1844305" y="796082"/>
              </a:cubicBezTo>
              <a:cubicBezTo>
                <a:pt x="1792333" y="816839"/>
                <a:pt x="1760707" y="866742"/>
                <a:pt x="1761231" y="919486"/>
              </a:cubicBezTo>
              <a:lnTo>
                <a:pt x="1573886" y="1618665"/>
              </a:lnTo>
              <a:lnTo>
                <a:pt x="1438574" y="1113672"/>
              </a:lnTo>
              <a:cubicBezTo>
                <a:pt x="1424335" y="1060531"/>
                <a:pt x="1379808" y="1023594"/>
                <a:pt x="1328543" y="1016456"/>
              </a:cubicBezTo>
              <a:cubicBezTo>
                <a:pt x="1320071" y="1015276"/>
                <a:pt x="1311415" y="1014911"/>
                <a:pt x="1302836" y="1018067"/>
              </a:cubicBezTo>
              <a:lnTo>
                <a:pt x="1300556" y="1017667"/>
              </a:lnTo>
              <a:cubicBezTo>
                <a:pt x="1298914" y="1017711"/>
                <a:pt x="1297275" y="1017786"/>
                <a:pt x="1295680" y="1018515"/>
              </a:cubicBezTo>
              <a:lnTo>
                <a:pt x="1275904" y="1019755"/>
              </a:lnTo>
              <a:cubicBezTo>
                <a:pt x="1273459" y="1020410"/>
                <a:pt x="1271049" y="1021129"/>
                <a:pt x="1269080" y="1023145"/>
              </a:cubicBezTo>
              <a:cubicBezTo>
                <a:pt x="1229892" y="1033156"/>
                <a:pt x="1196286" y="1061513"/>
                <a:pt x="1180414" y="1102068"/>
              </a:cubicBezTo>
              <a:lnTo>
                <a:pt x="902406" y="1812437"/>
              </a:lnTo>
              <a:lnTo>
                <a:pt x="612897" y="1812437"/>
              </a:lnTo>
              <a:cubicBezTo>
                <a:pt x="539543" y="1812437"/>
                <a:pt x="480078" y="1871902"/>
                <a:pt x="480078" y="1945256"/>
              </a:cubicBezTo>
              <a:cubicBezTo>
                <a:pt x="480078" y="2018610"/>
                <a:pt x="539543" y="2078075"/>
                <a:pt x="612897" y="2078075"/>
              </a:cubicBezTo>
              <a:lnTo>
                <a:pt x="966673" y="2078075"/>
              </a:lnTo>
              <a:cubicBezTo>
                <a:pt x="1008666" y="2088839"/>
                <a:pt x="1051924" y="2075535"/>
                <a:pt x="1081835" y="2045978"/>
              </a:cubicBezTo>
              <a:cubicBezTo>
                <a:pt x="1105846" y="2028294"/>
                <a:pt x="1122213" y="2001701"/>
                <a:pt x="1125659" y="1970866"/>
              </a:cubicBezTo>
              <a:lnTo>
                <a:pt x="1284498" y="1565001"/>
              </a:lnTo>
              <a:lnTo>
                <a:pt x="1443089" y="2156868"/>
              </a:lnTo>
              <a:cubicBezTo>
                <a:pt x="1455914" y="2204733"/>
                <a:pt x="1493311" y="2239452"/>
                <a:pt x="1538593" y="2249086"/>
              </a:cubicBezTo>
              <a:lnTo>
                <a:pt x="1542015" y="2250785"/>
              </a:lnTo>
              <a:cubicBezTo>
                <a:pt x="1542604" y="2250943"/>
                <a:pt x="1543193" y="2251097"/>
                <a:pt x="1543870" y="2250902"/>
              </a:cubicBezTo>
              <a:cubicBezTo>
                <a:pt x="1553422" y="2254514"/>
                <a:pt x="1563610" y="2255524"/>
                <a:pt x="1573886" y="2252783"/>
              </a:cubicBezTo>
              <a:cubicBezTo>
                <a:pt x="1584162" y="2255524"/>
                <a:pt x="1594351" y="2254515"/>
                <a:pt x="1603903" y="2250901"/>
              </a:cubicBezTo>
              <a:lnTo>
                <a:pt x="1605758" y="2250785"/>
              </a:lnTo>
              <a:cubicBezTo>
                <a:pt x="1606974" y="2250459"/>
                <a:pt x="1608181" y="2250118"/>
                <a:pt x="1609178" y="2249086"/>
              </a:cubicBezTo>
              <a:cubicBezTo>
                <a:pt x="1654461" y="2239453"/>
                <a:pt x="1691859" y="2204734"/>
                <a:pt x="1704684" y="2156868"/>
              </a:cubicBezTo>
              <a:lnTo>
                <a:pt x="1921541" y="1347547"/>
              </a:lnTo>
              <a:lnTo>
                <a:pt x="2181705" y="1998928"/>
              </a:lnTo>
              <a:cubicBezTo>
                <a:pt x="2205326" y="2058070"/>
                <a:pt x="2266689" y="2090865"/>
                <a:pt x="2326593" y="2078075"/>
              </a:cubicBezTo>
              <a:lnTo>
                <a:pt x="2671200" y="2078075"/>
              </a:lnTo>
              <a:cubicBezTo>
                <a:pt x="2744554" y="2078075"/>
                <a:pt x="2804019" y="2018610"/>
                <a:pt x="2804019" y="1945256"/>
              </a:cubicBezTo>
              <a:cubicBezTo>
                <a:pt x="2804019" y="1871902"/>
                <a:pt x="2744554" y="1812437"/>
                <a:pt x="2671200" y="1812437"/>
              </a:cubicBezTo>
              <a:lnTo>
                <a:pt x="2393261" y="1812437"/>
              </a:lnTo>
              <a:lnTo>
                <a:pt x="2016914" y="870162"/>
              </a:lnTo>
              <a:cubicBezTo>
                <a:pt x="1996508" y="819071"/>
                <a:pt x="1947937" y="787642"/>
                <a:pt x="1896188" y="786599"/>
              </a:cubicBezTo>
              <a:close/>
              <a:moveTo>
                <a:pt x="773454" y="106"/>
              </a:moveTo>
              <a:cubicBezTo>
                <a:pt x="1097282" y="5742"/>
                <a:pt x="1441967" y="238301"/>
                <a:pt x="1631811" y="769863"/>
              </a:cubicBezTo>
              <a:cubicBezTo>
                <a:pt x="2306811" y="-1120137"/>
                <a:pt x="4939311" y="769863"/>
                <a:pt x="1631811" y="3199863"/>
              </a:cubicBezTo>
              <a:cubicBezTo>
                <a:pt x="-745455" y="1453301"/>
                <a:pt x="-54107" y="-14297"/>
                <a:pt x="773454" y="106"/>
              </a:cubicBezTo>
              <a:close/>
            </a:path>
          </a:pathLst>
        </a:custGeom>
        <a:solidFill xmlns:a="http://schemas.openxmlformats.org/drawingml/2006/main">
          <a:srgbClr val="0070C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 lvl="0">
            <a:defRPr lang="es-CO"/>
          </a:defPPr>
          <a:lvl1pPr lvl="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lvl="1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lvl="2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lvl="3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lvl="4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lvl="5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lvl="6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lvl="7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lvl="8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ko-KR" altLang="en-US" sz="27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0.85401</cdr:x>
      <cdr:y>0.025</cdr:y>
    </cdr:from>
    <cdr:to>
      <cdr:x>0.95377</cdr:x>
      <cdr:y>0.25278</cdr:y>
    </cdr:to>
    <cdr:pic>
      <cdr:nvPicPr>
        <cdr:cNvPr id="2" name="Gráfico 2" descr="Mujer embarazada con relleno sólido">
          <a:extLst xmlns:a="http://schemas.openxmlformats.org/drawingml/2006/main">
            <a:ext uri="{FF2B5EF4-FFF2-40B4-BE49-F238E27FC236}">
              <a16:creationId xmlns:a16="http://schemas.microsoft.com/office/drawing/2014/main" xmlns="" id="{D99B187D-286E-4A75-8E1C-4BA737D55DB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86550" y="85725"/>
          <a:ext cx="781050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0.85248</cdr:x>
      <cdr:y>0.01837</cdr:y>
    </cdr:from>
    <cdr:to>
      <cdr:x>0.95191</cdr:x>
      <cdr:y>0.2336</cdr:y>
    </cdr:to>
    <cdr:pic>
      <cdr:nvPicPr>
        <cdr:cNvPr id="2" name="Gráfico 5" descr="Mujer cambiando a bebé con relleno sólido">
          <a:extLst xmlns:a="http://schemas.openxmlformats.org/drawingml/2006/main">
            <a:ext uri="{FF2B5EF4-FFF2-40B4-BE49-F238E27FC236}">
              <a16:creationId xmlns:a16="http://schemas.microsoft.com/office/drawing/2014/main" xmlns="" id="{C0959B4B-8C3C-46B4-B5D0-2D82DD82D4B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715124" y="66674"/>
          <a:ext cx="783221" cy="7810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17/01/2022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17/01/2022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17/01/2022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17/01/2022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17/01/2022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17/01/2022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17/01/2022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17/01/2022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17/01/2022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17/01/2022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17/01/2022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7BECE-4A2D-4096-B6CF-D4B39A8530D7}" type="datetimeFigureOut">
              <a:rPr lang="es-ES" smtClean="0"/>
              <a:pPr/>
              <a:t>17/01/2022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chart" Target="../charts/chart10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4429694" y="1956184"/>
            <a:ext cx="3786214" cy="1117340"/>
            <a:chOff x="4429694" y="1956184"/>
            <a:chExt cx="3786214" cy="1117340"/>
          </a:xfrm>
        </p:grpSpPr>
        <p:sp>
          <p:nvSpPr>
            <p:cNvPr id="17" name="16 CuadroTexto"/>
            <p:cNvSpPr txBox="1"/>
            <p:nvPr/>
          </p:nvSpPr>
          <p:spPr>
            <a:xfrm>
              <a:off x="4429694" y="1956184"/>
              <a:ext cx="3786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 </a:t>
              </a:r>
              <a:endParaRPr lang="es-ES" sz="2000" b="1" dirty="0">
                <a:solidFill>
                  <a:srgbClr val="1E2739"/>
                </a:solidFill>
                <a:latin typeface="Ghotman"/>
              </a:endParaRPr>
            </a:p>
          </p:txBody>
        </p:sp>
        <p:pic>
          <p:nvPicPr>
            <p:cNvPr id="18" name="17 Imagen" descr="networking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858586" y="2378319"/>
              <a:ext cx="690166" cy="690166"/>
            </a:xfrm>
            <a:prstGeom prst="rect">
              <a:avLst/>
            </a:prstGeom>
          </p:spPr>
        </p:pic>
        <p:sp>
          <p:nvSpPr>
            <p:cNvPr id="19" name="18 Rectángulo redondeado"/>
            <p:cNvSpPr/>
            <p:nvPr/>
          </p:nvSpPr>
          <p:spPr>
            <a:xfrm>
              <a:off x="4499992" y="2500310"/>
              <a:ext cx="2358024" cy="573214"/>
            </a:xfrm>
            <a:prstGeom prst="roundRect">
              <a:avLst>
                <a:gd name="adj" fmla="val 0"/>
              </a:avLst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4644008" y="2500310"/>
              <a:ext cx="228544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Gotham "/>
                </a:rPr>
                <a:t>Rendición de cuentas IV Trimestre 2021</a:t>
              </a:r>
              <a:endParaRPr lang="es-ES" sz="1400" dirty="0">
                <a:solidFill>
                  <a:schemeClr val="bg1"/>
                </a:solidFill>
                <a:latin typeface="Gotham 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071670" y="1428740"/>
            <a:ext cx="2079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1600" b="1" dirty="0">
                <a:latin typeface="+mj-lt"/>
              </a:rPr>
              <a:t>Urgencias</a:t>
            </a:r>
          </a:p>
          <a:p>
            <a:pPr algn="ctr" eaLnBrk="1" hangingPunct="1"/>
            <a:r>
              <a:rPr lang="es-CO" altLang="es-CO" sz="1400" dirty="0">
                <a:latin typeface="+mj-lt"/>
              </a:rPr>
              <a:t>(5 primeras causas</a:t>
            </a:r>
            <a:r>
              <a:rPr lang="es-CO" altLang="es-CO" sz="1600" dirty="0">
                <a:latin typeface="+mn-lt"/>
              </a:rPr>
              <a:t>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00178"/>
            <a:ext cx="6477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714492"/>
            <a:ext cx="45720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357434"/>
            <a:ext cx="3214710" cy="247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428740"/>
            <a:ext cx="788741" cy="81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214546" y="1500178"/>
            <a:ext cx="20555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1600" dirty="0">
                <a:latin typeface="+mn-lt"/>
              </a:rPr>
              <a:t> </a:t>
            </a:r>
            <a:r>
              <a:rPr lang="es-CO" altLang="es-CO" sz="1600" b="1" dirty="0">
                <a:latin typeface="+mn-lt"/>
              </a:rPr>
              <a:t>Hospitalización</a:t>
            </a:r>
          </a:p>
          <a:p>
            <a:pPr algn="ctr" eaLnBrk="1" hangingPunct="1"/>
            <a:r>
              <a:rPr lang="es-CO" altLang="es-CO" sz="1400" dirty="0">
                <a:latin typeface="+mn-lt"/>
              </a:rPr>
              <a:t>(5 primeras causas)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643054"/>
            <a:ext cx="4572032" cy="29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428872"/>
            <a:ext cx="3429024" cy="241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6213426" y="3243204"/>
            <a:ext cx="138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Ghotman"/>
              </a:rPr>
              <a:t>Gestión 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</p:txBody>
      </p:sp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1142976" y="2137420"/>
            <a:ext cx="35719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Sistema Obligatorio Garantía de la Calidad</a:t>
            </a:r>
          </a:p>
          <a:p>
            <a:endParaRPr lang="es-MX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MX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Oportunidad en la Atención</a:t>
            </a:r>
            <a:endParaRPr lang="es-E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52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¿Qué es el SOGCS?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59 CuadroTexto">
            <a:extLst>
              <a:ext uri="{FF2B5EF4-FFF2-40B4-BE49-F238E27FC236}">
                <a16:creationId xmlns:a16="http://schemas.microsoft.com/office/drawing/2014/main" xmlns="" id="{4340ABA1-92FE-4797-B863-401F3DCC54D9}"/>
              </a:ext>
            </a:extLst>
          </p:cNvPr>
          <p:cNvSpPr txBox="1"/>
          <p:nvPr/>
        </p:nvSpPr>
        <p:spPr>
          <a:xfrm>
            <a:off x="251520" y="1103174"/>
            <a:ext cx="8712968" cy="147732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es-MX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just">
              <a:defRPr/>
            </a:pPr>
            <a:r>
              <a:rPr lang="es-MX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Es el conjunto de </a:t>
            </a:r>
            <a:r>
              <a:rPr lang="es-MX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instituciones, normas, requisitos, mecanismos, y procesos deliberados y sistemáticos </a:t>
            </a:r>
            <a:r>
              <a:rPr lang="es-MX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que desarrolla el sector salud para generar, mantener y mejorar la calidad de los servicios de salud en el país</a:t>
            </a:r>
            <a:r>
              <a:rPr lang="es-CO" dirty="0">
                <a:latin typeface="+mn-lt"/>
              </a:rPr>
              <a:t>.  </a:t>
            </a:r>
            <a:r>
              <a:rPr lang="es-CO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El cual se encuentra normado por el Decreto 1011 de 2006  y consta de  cuatro componentes.</a:t>
            </a:r>
            <a:endParaRPr lang="es-MX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</p:txBody>
      </p:sp>
      <p:grpSp>
        <p:nvGrpSpPr>
          <p:cNvPr id="45" name="61 Grupo">
            <a:extLst>
              <a:ext uri="{FF2B5EF4-FFF2-40B4-BE49-F238E27FC236}">
                <a16:creationId xmlns:a16="http://schemas.microsoft.com/office/drawing/2014/main" xmlns="" id="{26D32513-44A3-45AE-9ABE-34944BCBE677}"/>
              </a:ext>
            </a:extLst>
          </p:cNvPr>
          <p:cNvGrpSpPr/>
          <p:nvPr/>
        </p:nvGrpSpPr>
        <p:grpSpPr>
          <a:xfrm>
            <a:off x="35496" y="2713484"/>
            <a:ext cx="8993871" cy="2183736"/>
            <a:chOff x="1733268" y="2564452"/>
            <a:chExt cx="8993871" cy="2183736"/>
          </a:xfrm>
        </p:grpSpPr>
        <p:sp>
          <p:nvSpPr>
            <p:cNvPr id="46" name="Freeform 1">
              <a:extLst>
                <a:ext uri="{FF2B5EF4-FFF2-40B4-BE49-F238E27FC236}">
                  <a16:creationId xmlns:a16="http://schemas.microsoft.com/office/drawing/2014/main" xmlns="" id="{0BC5064E-FF2B-4F47-8370-7C812BFB4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649" y="2637191"/>
              <a:ext cx="2972843" cy="651918"/>
            </a:xfrm>
            <a:custGeom>
              <a:avLst/>
              <a:gdLst>
                <a:gd name="T0" fmla="*/ 462635817 w 4081"/>
                <a:gd name="T1" fmla="*/ 102130112 h 1432"/>
                <a:gd name="T2" fmla="*/ 421361628 w 4081"/>
                <a:gd name="T3" fmla="*/ 136843098 h 1432"/>
                <a:gd name="T4" fmla="*/ 41161124 w 4081"/>
                <a:gd name="T5" fmla="*/ 136843098 h 1432"/>
                <a:gd name="T6" fmla="*/ 0 w 4081"/>
                <a:gd name="T7" fmla="*/ 102130112 h 1432"/>
                <a:gd name="T8" fmla="*/ 0 w 4081"/>
                <a:gd name="T9" fmla="*/ 34712686 h 1432"/>
                <a:gd name="T10" fmla="*/ 41161124 w 4081"/>
                <a:gd name="T11" fmla="*/ 0 h 1432"/>
                <a:gd name="T12" fmla="*/ 421361628 w 4081"/>
                <a:gd name="T13" fmla="*/ 0 h 1432"/>
                <a:gd name="T14" fmla="*/ 462635817 w 4081"/>
                <a:gd name="T15" fmla="*/ 34712686 h 1432"/>
                <a:gd name="T16" fmla="*/ 462635817 w 4081"/>
                <a:gd name="T17" fmla="*/ 102130112 h 1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1"/>
                <a:gd name="T28" fmla="*/ 0 h 1432"/>
                <a:gd name="T29" fmla="*/ 4081 w 4081"/>
                <a:gd name="T30" fmla="*/ 1432 h 14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1" h="1432">
                  <a:moveTo>
                    <a:pt x="4080" y="1068"/>
                  </a:moveTo>
                  <a:cubicBezTo>
                    <a:pt x="4080" y="1269"/>
                    <a:pt x="3917" y="1431"/>
                    <a:pt x="3716" y="1431"/>
                  </a:cubicBezTo>
                  <a:lnTo>
                    <a:pt x="363" y="1431"/>
                  </a:lnTo>
                  <a:cubicBezTo>
                    <a:pt x="163" y="1431"/>
                    <a:pt x="0" y="1269"/>
                    <a:pt x="0" y="1068"/>
                  </a:cubicBezTo>
                  <a:lnTo>
                    <a:pt x="0" y="363"/>
                  </a:lnTo>
                  <a:cubicBezTo>
                    <a:pt x="0" y="163"/>
                    <a:pt x="163" y="0"/>
                    <a:pt x="363" y="0"/>
                  </a:cubicBezTo>
                  <a:lnTo>
                    <a:pt x="3716" y="0"/>
                  </a:lnTo>
                  <a:cubicBezTo>
                    <a:pt x="3917" y="0"/>
                    <a:pt x="4080" y="163"/>
                    <a:pt x="4080" y="363"/>
                  </a:cubicBezTo>
                  <a:lnTo>
                    <a:pt x="4080" y="1068"/>
                  </a:lnTo>
                </a:path>
              </a:pathLst>
            </a:custGeom>
            <a:solidFill>
              <a:srgbClr val="8D103D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 sz="2800"/>
            </a:p>
          </p:txBody>
        </p:sp>
        <p:sp>
          <p:nvSpPr>
            <p:cNvPr id="47" name="TextBox 98">
              <a:extLst>
                <a:ext uri="{FF2B5EF4-FFF2-40B4-BE49-F238E27FC236}">
                  <a16:creationId xmlns:a16="http://schemas.microsoft.com/office/drawing/2014/main" xmlns="" id="{3E95B963-E51E-41A1-9539-0B3257D30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2250" y="4130675"/>
              <a:ext cx="1541463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22860" rIns="45720" bIns="22860" anchor="b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/>
                  <a:ea typeface="League Spartan"/>
                  <a:cs typeface="Poppins SemiBold"/>
                </a:rPr>
                <a:t>IPS/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/>
                  <a:ea typeface="League Spartan"/>
                  <a:cs typeface="Poppins SemiBold"/>
                </a:rPr>
                <a:t>PROVEEDORES</a:t>
              </a:r>
            </a:p>
          </p:txBody>
        </p:sp>
        <p:grpSp>
          <p:nvGrpSpPr>
            <p:cNvPr id="48" name="Grupo 9">
              <a:extLst>
                <a:ext uri="{FF2B5EF4-FFF2-40B4-BE49-F238E27FC236}">
                  <a16:creationId xmlns:a16="http://schemas.microsoft.com/office/drawing/2014/main" xmlns="" id="{4BB9D668-2B7C-44B4-A4DF-2CB1E6CBD1E7}"/>
                </a:ext>
              </a:extLst>
            </p:cNvPr>
            <p:cNvGrpSpPr/>
            <p:nvPr/>
          </p:nvGrpSpPr>
          <p:grpSpPr>
            <a:xfrm>
              <a:off x="5400189" y="3089809"/>
              <a:ext cx="1939247" cy="1103449"/>
              <a:chOff x="10251458" y="6482524"/>
              <a:chExt cx="3877483" cy="2206898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68" name="Rectángulo 126">
                <a:extLst>
                  <a:ext uri="{FF2B5EF4-FFF2-40B4-BE49-F238E27FC236}">
                    <a16:creationId xmlns:a16="http://schemas.microsoft.com/office/drawing/2014/main" xmlns="" id="{D4CFC68B-0CCA-445E-9011-500B54470F71}"/>
                  </a:ext>
                </a:extLst>
              </p:cNvPr>
              <p:cNvSpPr/>
              <p:nvPr/>
            </p:nvSpPr>
            <p:spPr>
              <a:xfrm rot="4199331" flipH="1">
                <a:off x="13400278" y="5937800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Rectángulo 127">
                <a:extLst>
                  <a:ext uri="{FF2B5EF4-FFF2-40B4-BE49-F238E27FC236}">
                    <a16:creationId xmlns:a16="http://schemas.microsoft.com/office/drawing/2014/main" xmlns="" id="{243027C2-6AD2-434A-AF90-51145627DB78}"/>
                  </a:ext>
                </a:extLst>
              </p:cNvPr>
              <p:cNvSpPr/>
              <p:nvPr/>
            </p:nvSpPr>
            <p:spPr>
              <a:xfrm rot="17400669" flipH="1" flipV="1">
                <a:off x="13454036" y="7943117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Rectángulo 123">
                <a:extLst>
                  <a:ext uri="{FF2B5EF4-FFF2-40B4-BE49-F238E27FC236}">
                    <a16:creationId xmlns:a16="http://schemas.microsoft.com/office/drawing/2014/main" xmlns="" id="{5E9BFFD0-EFEF-477D-B03A-361AED23964E}"/>
                  </a:ext>
                </a:extLst>
              </p:cNvPr>
              <p:cNvSpPr/>
              <p:nvPr/>
            </p:nvSpPr>
            <p:spPr>
              <a:xfrm rot="4199331" flipV="1">
                <a:off x="10892171" y="7975958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Rectángulo 122">
                <a:extLst>
                  <a:ext uri="{FF2B5EF4-FFF2-40B4-BE49-F238E27FC236}">
                    <a16:creationId xmlns:a16="http://schemas.microsoft.com/office/drawing/2014/main" xmlns="" id="{9CDCF0CD-840B-44E4-AC5C-2EF9DB7BC687}"/>
                  </a:ext>
                </a:extLst>
              </p:cNvPr>
              <p:cNvSpPr/>
              <p:nvPr/>
            </p:nvSpPr>
            <p:spPr>
              <a:xfrm rot="17400669">
                <a:off x="10838413" y="5970641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Freeform 55">
                <a:extLst>
                  <a:ext uri="{FF2B5EF4-FFF2-40B4-BE49-F238E27FC236}">
                    <a16:creationId xmlns:a16="http://schemas.microsoft.com/office/drawing/2014/main" xmlns="" id="{6E8EFDDB-CC30-4491-92B2-77006B95D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28969" y="6482524"/>
                <a:ext cx="2206898" cy="2206898"/>
              </a:xfrm>
              <a:custGeom>
                <a:avLst/>
                <a:gdLst>
                  <a:gd name="T0" fmla="*/ 1786 w 3573"/>
                  <a:gd name="T1" fmla="*/ 169 h 3573"/>
                  <a:gd name="T2" fmla="*/ 170 w 3573"/>
                  <a:gd name="T3" fmla="*/ 1786 h 3573"/>
                  <a:gd name="T4" fmla="*/ 1786 w 3573"/>
                  <a:gd name="T5" fmla="*/ 3404 h 3573"/>
                  <a:gd name="T6" fmla="*/ 3404 w 3573"/>
                  <a:gd name="T7" fmla="*/ 1786 h 3573"/>
                  <a:gd name="T8" fmla="*/ 1786 w 3573"/>
                  <a:gd name="T9" fmla="*/ 169 h 3573"/>
                  <a:gd name="T10" fmla="*/ 1786 w 3573"/>
                  <a:gd name="T11" fmla="*/ 3572 h 3573"/>
                  <a:gd name="T12" fmla="*/ 0 w 3573"/>
                  <a:gd name="T13" fmla="*/ 1786 h 3573"/>
                  <a:gd name="T14" fmla="*/ 1786 w 3573"/>
                  <a:gd name="T15" fmla="*/ 0 h 3573"/>
                  <a:gd name="T16" fmla="*/ 3572 w 3573"/>
                  <a:gd name="T17" fmla="*/ 1786 h 3573"/>
                  <a:gd name="T18" fmla="*/ 1786 w 3573"/>
                  <a:gd name="T19" fmla="*/ 3572 h 3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3" h="3573">
                    <a:moveTo>
                      <a:pt x="1786" y="169"/>
                    </a:moveTo>
                    <a:cubicBezTo>
                      <a:pt x="895" y="169"/>
                      <a:pt x="170" y="895"/>
                      <a:pt x="170" y="1786"/>
                    </a:cubicBezTo>
                    <a:cubicBezTo>
                      <a:pt x="170" y="2678"/>
                      <a:pt x="895" y="3404"/>
                      <a:pt x="1786" y="3404"/>
                    </a:cubicBezTo>
                    <a:cubicBezTo>
                      <a:pt x="2679" y="3404"/>
                      <a:pt x="3404" y="2678"/>
                      <a:pt x="3404" y="1786"/>
                    </a:cubicBezTo>
                    <a:cubicBezTo>
                      <a:pt x="3404" y="895"/>
                      <a:pt x="2679" y="169"/>
                      <a:pt x="1786" y="169"/>
                    </a:cubicBezTo>
                    <a:close/>
                    <a:moveTo>
                      <a:pt x="1786" y="3572"/>
                    </a:moveTo>
                    <a:cubicBezTo>
                      <a:pt x="801" y="3572"/>
                      <a:pt x="0" y="2771"/>
                      <a:pt x="0" y="1786"/>
                    </a:cubicBezTo>
                    <a:cubicBezTo>
                      <a:pt x="0" y="801"/>
                      <a:pt x="801" y="0"/>
                      <a:pt x="1786" y="0"/>
                    </a:cubicBezTo>
                    <a:cubicBezTo>
                      <a:pt x="2771" y="0"/>
                      <a:pt x="3572" y="801"/>
                      <a:pt x="3572" y="1786"/>
                    </a:cubicBezTo>
                    <a:cubicBezTo>
                      <a:pt x="3572" y="2771"/>
                      <a:pt x="2771" y="3572"/>
                      <a:pt x="1786" y="357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9" name="Freeform 2">
              <a:extLst>
                <a:ext uri="{FF2B5EF4-FFF2-40B4-BE49-F238E27FC236}">
                  <a16:creationId xmlns:a16="http://schemas.microsoft.com/office/drawing/2014/main" xmlns="" id="{8A5CEE5D-6943-4BAF-BC13-177E1C5B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856" y="2655460"/>
              <a:ext cx="3346070" cy="592708"/>
            </a:xfrm>
            <a:custGeom>
              <a:avLst/>
              <a:gdLst>
                <a:gd name="T0" fmla="*/ 470205911 w 4080"/>
                <a:gd name="T1" fmla="*/ 101764248 h 1432"/>
                <a:gd name="T2" fmla="*/ 428361206 w 4080"/>
                <a:gd name="T3" fmla="*/ 136352775 h 1432"/>
                <a:gd name="T4" fmla="*/ 41844717 w 4080"/>
                <a:gd name="T5" fmla="*/ 136352775 h 1432"/>
                <a:gd name="T6" fmla="*/ 0 w 4080"/>
                <a:gd name="T7" fmla="*/ 101764248 h 1432"/>
                <a:gd name="T8" fmla="*/ 0 w 4080"/>
                <a:gd name="T9" fmla="*/ 34588537 h 1432"/>
                <a:gd name="T10" fmla="*/ 41844717 w 4080"/>
                <a:gd name="T11" fmla="*/ 0 h 1432"/>
                <a:gd name="T12" fmla="*/ 428361206 w 4080"/>
                <a:gd name="T13" fmla="*/ 0 h 1432"/>
                <a:gd name="T14" fmla="*/ 470205911 w 4080"/>
                <a:gd name="T15" fmla="*/ 34588537 h 1432"/>
                <a:gd name="T16" fmla="*/ 470205911 w 4080"/>
                <a:gd name="T17" fmla="*/ 101764248 h 1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0"/>
                <a:gd name="T28" fmla="*/ 0 h 1432"/>
                <a:gd name="T29" fmla="*/ 4080 w 4080"/>
                <a:gd name="T30" fmla="*/ 1432 h 14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0" h="1432">
                  <a:moveTo>
                    <a:pt x="4079" y="1068"/>
                  </a:moveTo>
                  <a:cubicBezTo>
                    <a:pt x="4079" y="1268"/>
                    <a:pt x="3916" y="1431"/>
                    <a:pt x="3716" y="1431"/>
                  </a:cubicBezTo>
                  <a:lnTo>
                    <a:pt x="363" y="1431"/>
                  </a:lnTo>
                  <a:cubicBezTo>
                    <a:pt x="162" y="1431"/>
                    <a:pt x="0" y="1268"/>
                    <a:pt x="0" y="1068"/>
                  </a:cubicBezTo>
                  <a:lnTo>
                    <a:pt x="0" y="363"/>
                  </a:lnTo>
                  <a:cubicBezTo>
                    <a:pt x="0" y="163"/>
                    <a:pt x="162" y="0"/>
                    <a:pt x="363" y="0"/>
                  </a:cubicBezTo>
                  <a:lnTo>
                    <a:pt x="3716" y="0"/>
                  </a:lnTo>
                  <a:cubicBezTo>
                    <a:pt x="3916" y="0"/>
                    <a:pt x="4079" y="163"/>
                    <a:pt x="4079" y="363"/>
                  </a:cubicBezTo>
                  <a:lnTo>
                    <a:pt x="4079" y="1068"/>
                  </a:lnTo>
                </a:path>
              </a:pathLst>
            </a:custGeom>
            <a:solidFill>
              <a:srgbClr val="0A4366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xmlns="" id="{42F1939C-3E3C-4C77-9FEA-200D0A71F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3354" y="3971642"/>
              <a:ext cx="2986491" cy="654949"/>
            </a:xfrm>
            <a:custGeom>
              <a:avLst/>
              <a:gdLst>
                <a:gd name="T0" fmla="*/ 462635817 w 4081"/>
                <a:gd name="T1" fmla="*/ 131109524 h 1431"/>
                <a:gd name="T2" fmla="*/ 421361628 w 4081"/>
                <a:gd name="T3" fmla="*/ 175713689 h 1431"/>
                <a:gd name="T4" fmla="*/ 41161124 w 4081"/>
                <a:gd name="T5" fmla="*/ 175713689 h 1431"/>
                <a:gd name="T6" fmla="*/ 0 w 4081"/>
                <a:gd name="T7" fmla="*/ 131109524 h 1431"/>
                <a:gd name="T8" fmla="*/ 0 w 4081"/>
                <a:gd name="T9" fmla="*/ 44604177 h 1431"/>
                <a:gd name="T10" fmla="*/ 41161124 w 4081"/>
                <a:gd name="T11" fmla="*/ 0 h 1431"/>
                <a:gd name="T12" fmla="*/ 421361628 w 4081"/>
                <a:gd name="T13" fmla="*/ 0 h 1431"/>
                <a:gd name="T14" fmla="*/ 462635817 w 4081"/>
                <a:gd name="T15" fmla="*/ 44604177 h 1431"/>
                <a:gd name="T16" fmla="*/ 462635817 w 4081"/>
                <a:gd name="T17" fmla="*/ 131109524 h 14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1"/>
                <a:gd name="T28" fmla="*/ 0 h 1431"/>
                <a:gd name="T29" fmla="*/ 4081 w 4081"/>
                <a:gd name="T30" fmla="*/ 1431 h 14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1" h="1431">
                  <a:moveTo>
                    <a:pt x="4080" y="1067"/>
                  </a:moveTo>
                  <a:cubicBezTo>
                    <a:pt x="4080" y="1267"/>
                    <a:pt x="3917" y="1430"/>
                    <a:pt x="3716" y="1430"/>
                  </a:cubicBezTo>
                  <a:lnTo>
                    <a:pt x="363" y="1430"/>
                  </a:lnTo>
                  <a:cubicBezTo>
                    <a:pt x="163" y="1430"/>
                    <a:pt x="0" y="1267"/>
                    <a:pt x="0" y="1067"/>
                  </a:cubicBezTo>
                  <a:lnTo>
                    <a:pt x="0" y="363"/>
                  </a:lnTo>
                  <a:cubicBezTo>
                    <a:pt x="0" y="162"/>
                    <a:pt x="163" y="0"/>
                    <a:pt x="363" y="0"/>
                  </a:cubicBezTo>
                  <a:lnTo>
                    <a:pt x="3716" y="0"/>
                  </a:lnTo>
                  <a:cubicBezTo>
                    <a:pt x="3917" y="0"/>
                    <a:pt x="4080" y="162"/>
                    <a:pt x="4080" y="363"/>
                  </a:cubicBezTo>
                  <a:lnTo>
                    <a:pt x="4080" y="1067"/>
                  </a:lnTo>
                </a:path>
              </a:pathLst>
            </a:custGeom>
            <a:solidFill>
              <a:srgbClr val="E24956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1" name="Freeform 4">
              <a:extLst>
                <a:ext uri="{FF2B5EF4-FFF2-40B4-BE49-F238E27FC236}">
                  <a16:creationId xmlns:a16="http://schemas.microsoft.com/office/drawing/2014/main" xmlns="" id="{C09FCCEF-0EF7-4022-BDC3-E8C4B4BC2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913" y="4053384"/>
              <a:ext cx="3264186" cy="641446"/>
            </a:xfrm>
            <a:custGeom>
              <a:avLst/>
              <a:gdLst>
                <a:gd name="T0" fmla="*/ 474083903 w 4080"/>
                <a:gd name="T1" fmla="*/ 115646909 h 1432"/>
                <a:gd name="T2" fmla="*/ 431894087 w 4080"/>
                <a:gd name="T3" fmla="*/ 154954116 h 1432"/>
                <a:gd name="T4" fmla="*/ 42189829 w 4080"/>
                <a:gd name="T5" fmla="*/ 154954116 h 1432"/>
                <a:gd name="T6" fmla="*/ 0 w 4080"/>
                <a:gd name="T7" fmla="*/ 115646909 h 1432"/>
                <a:gd name="T8" fmla="*/ 0 w 4080"/>
                <a:gd name="T9" fmla="*/ 39306868 h 1432"/>
                <a:gd name="T10" fmla="*/ 42189829 w 4080"/>
                <a:gd name="T11" fmla="*/ 0 h 1432"/>
                <a:gd name="T12" fmla="*/ 431894087 w 4080"/>
                <a:gd name="T13" fmla="*/ 0 h 1432"/>
                <a:gd name="T14" fmla="*/ 474083903 w 4080"/>
                <a:gd name="T15" fmla="*/ 39306868 h 1432"/>
                <a:gd name="T16" fmla="*/ 474083903 w 4080"/>
                <a:gd name="T17" fmla="*/ 115646909 h 1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0"/>
                <a:gd name="T28" fmla="*/ 0 h 1432"/>
                <a:gd name="T29" fmla="*/ 4080 w 4080"/>
                <a:gd name="T30" fmla="*/ 1432 h 14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0" h="1432">
                  <a:moveTo>
                    <a:pt x="4079" y="1068"/>
                  </a:moveTo>
                  <a:cubicBezTo>
                    <a:pt x="4079" y="1269"/>
                    <a:pt x="3916" y="1431"/>
                    <a:pt x="3716" y="1431"/>
                  </a:cubicBezTo>
                  <a:lnTo>
                    <a:pt x="363" y="1431"/>
                  </a:lnTo>
                  <a:cubicBezTo>
                    <a:pt x="162" y="1431"/>
                    <a:pt x="0" y="1269"/>
                    <a:pt x="0" y="1068"/>
                  </a:cubicBezTo>
                  <a:lnTo>
                    <a:pt x="0" y="363"/>
                  </a:lnTo>
                  <a:cubicBezTo>
                    <a:pt x="0" y="163"/>
                    <a:pt x="162" y="0"/>
                    <a:pt x="363" y="0"/>
                  </a:cubicBezTo>
                  <a:lnTo>
                    <a:pt x="3716" y="0"/>
                  </a:lnTo>
                  <a:cubicBezTo>
                    <a:pt x="3916" y="0"/>
                    <a:pt x="4079" y="163"/>
                    <a:pt x="4079" y="363"/>
                  </a:cubicBezTo>
                  <a:lnTo>
                    <a:pt x="4079" y="1068"/>
                  </a:lnTo>
                </a:path>
              </a:pathLst>
            </a:custGeom>
            <a:solidFill>
              <a:srgbClr val="0A98C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xmlns="" id="{CDDEAA4B-3853-4A45-B522-EB8C6B9B5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866" y="2574474"/>
              <a:ext cx="739775" cy="739775"/>
            </a:xfrm>
            <a:custGeom>
              <a:avLst/>
              <a:gdLst>
                <a:gd name="T0" fmla="*/ 114225576 w 2395"/>
                <a:gd name="T1" fmla="*/ 0 h 2395"/>
                <a:gd name="T2" fmla="*/ 228451153 w 2395"/>
                <a:gd name="T3" fmla="*/ 114195615 h 2395"/>
                <a:gd name="T4" fmla="*/ 114225576 w 2395"/>
                <a:gd name="T5" fmla="*/ 228391230 h 2395"/>
                <a:gd name="T6" fmla="*/ 0 w 2395"/>
                <a:gd name="T7" fmla="*/ 114195615 h 2395"/>
                <a:gd name="T8" fmla="*/ 114225576 w 2395"/>
                <a:gd name="T9" fmla="*/ 0 h 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5"/>
                <a:gd name="T17" fmla="*/ 2395 w 2395"/>
                <a:gd name="T18" fmla="*/ 2395 h 2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5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4"/>
                    <a:pt x="1197" y="2394"/>
                  </a:cubicBezTo>
                  <a:cubicBezTo>
                    <a:pt x="537" y="2394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0A4366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xmlns="" id="{2CC93469-4738-4E8A-9AB0-65CB7EB2D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962" y="3990808"/>
              <a:ext cx="739775" cy="739775"/>
            </a:xfrm>
            <a:custGeom>
              <a:avLst/>
              <a:gdLst>
                <a:gd name="T0" fmla="*/ 114225576 w 2395"/>
                <a:gd name="T1" fmla="*/ 0 h 2395"/>
                <a:gd name="T2" fmla="*/ 228451153 w 2395"/>
                <a:gd name="T3" fmla="*/ 114195924 h 2395"/>
                <a:gd name="T4" fmla="*/ 114225576 w 2395"/>
                <a:gd name="T5" fmla="*/ 228391538 h 2395"/>
                <a:gd name="T6" fmla="*/ 0 w 2395"/>
                <a:gd name="T7" fmla="*/ 114195924 h 2395"/>
                <a:gd name="T8" fmla="*/ 114225576 w 2395"/>
                <a:gd name="T9" fmla="*/ 0 h 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5"/>
                <a:gd name="T17" fmla="*/ 2395 w 2395"/>
                <a:gd name="T18" fmla="*/ 2395 h 2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5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4"/>
                    <a:pt x="1197" y="2394"/>
                  </a:cubicBezTo>
                  <a:cubicBezTo>
                    <a:pt x="537" y="2394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0A98C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xmlns="" id="{6F9A4127-D209-4841-8558-DE15EF09B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323" y="2564452"/>
              <a:ext cx="781050" cy="781050"/>
            </a:xfrm>
            <a:custGeom>
              <a:avLst/>
              <a:gdLst>
                <a:gd name="T0" fmla="*/ 120636097 w 2530"/>
                <a:gd name="T1" fmla="*/ 12795755 h 2529"/>
                <a:gd name="T2" fmla="*/ 12884238 w 2530"/>
                <a:gd name="T3" fmla="*/ 120700167 h 2529"/>
                <a:gd name="T4" fmla="*/ 120636097 w 2530"/>
                <a:gd name="T5" fmla="*/ 228509153 h 2529"/>
                <a:gd name="T6" fmla="*/ 228387653 w 2530"/>
                <a:gd name="T7" fmla="*/ 120700167 h 2529"/>
                <a:gd name="T8" fmla="*/ 120636097 w 2530"/>
                <a:gd name="T9" fmla="*/ 12795755 h 2529"/>
                <a:gd name="T10" fmla="*/ 120636097 w 2530"/>
                <a:gd name="T11" fmla="*/ 241400334 h 2529"/>
                <a:gd name="T12" fmla="*/ 0 w 2530"/>
                <a:gd name="T13" fmla="*/ 120700167 h 2529"/>
                <a:gd name="T14" fmla="*/ 120636097 w 2530"/>
                <a:gd name="T15" fmla="*/ 0 h 2529"/>
                <a:gd name="T16" fmla="*/ 241367588 w 2530"/>
                <a:gd name="T17" fmla="*/ 120700167 h 2529"/>
                <a:gd name="T18" fmla="*/ 120636097 w 2530"/>
                <a:gd name="T19" fmla="*/ 241400334 h 25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29"/>
                <a:gd name="T32" fmla="*/ 2530 w 2530"/>
                <a:gd name="T33" fmla="*/ 2529 h 25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29">
                  <a:moveTo>
                    <a:pt x="1264" y="134"/>
                  </a:moveTo>
                  <a:cubicBezTo>
                    <a:pt x="642" y="134"/>
                    <a:pt x="135" y="641"/>
                    <a:pt x="135" y="1264"/>
                  </a:cubicBezTo>
                  <a:cubicBezTo>
                    <a:pt x="135" y="1887"/>
                    <a:pt x="642" y="2393"/>
                    <a:pt x="1264" y="2393"/>
                  </a:cubicBezTo>
                  <a:cubicBezTo>
                    <a:pt x="1887" y="2393"/>
                    <a:pt x="2393" y="1887"/>
                    <a:pt x="2393" y="1264"/>
                  </a:cubicBezTo>
                  <a:cubicBezTo>
                    <a:pt x="2393" y="641"/>
                    <a:pt x="1887" y="134"/>
                    <a:pt x="1264" y="134"/>
                  </a:cubicBezTo>
                  <a:close/>
                  <a:moveTo>
                    <a:pt x="1264" y="2528"/>
                  </a:moveTo>
                  <a:cubicBezTo>
                    <a:pt x="567" y="2528"/>
                    <a:pt x="0" y="1961"/>
                    <a:pt x="0" y="1264"/>
                  </a:cubicBezTo>
                  <a:cubicBezTo>
                    <a:pt x="0" y="566"/>
                    <a:pt x="567" y="0"/>
                    <a:pt x="1264" y="0"/>
                  </a:cubicBezTo>
                  <a:cubicBezTo>
                    <a:pt x="1961" y="0"/>
                    <a:pt x="2529" y="566"/>
                    <a:pt x="2529" y="1264"/>
                  </a:cubicBezTo>
                  <a:cubicBezTo>
                    <a:pt x="2529" y="1961"/>
                    <a:pt x="1961" y="2528"/>
                    <a:pt x="1264" y="25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xmlns="" id="{D335842A-2921-4D4C-9BBC-0B8C03DF6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325" y="3965551"/>
              <a:ext cx="781050" cy="782637"/>
            </a:xfrm>
            <a:custGeom>
              <a:avLst/>
              <a:gdLst>
                <a:gd name="T0" fmla="*/ 120636097 w 2530"/>
                <a:gd name="T1" fmla="*/ 12907323 h 2530"/>
                <a:gd name="T2" fmla="*/ 12884238 w 2530"/>
                <a:gd name="T3" fmla="*/ 120945559 h 2530"/>
                <a:gd name="T4" fmla="*/ 120636097 w 2530"/>
                <a:gd name="T5" fmla="*/ 228887902 h 2530"/>
                <a:gd name="T6" fmla="*/ 228387653 w 2530"/>
                <a:gd name="T7" fmla="*/ 120945559 h 2530"/>
                <a:gd name="T8" fmla="*/ 120636097 w 2530"/>
                <a:gd name="T9" fmla="*/ 12907323 h 2530"/>
                <a:gd name="T10" fmla="*/ 120636097 w 2530"/>
                <a:gd name="T11" fmla="*/ 241795221 h 2530"/>
                <a:gd name="T12" fmla="*/ 0 w 2530"/>
                <a:gd name="T13" fmla="*/ 120945559 h 2530"/>
                <a:gd name="T14" fmla="*/ 120636097 w 2530"/>
                <a:gd name="T15" fmla="*/ 0 h 2530"/>
                <a:gd name="T16" fmla="*/ 241367588 w 2530"/>
                <a:gd name="T17" fmla="*/ 120945559 h 2530"/>
                <a:gd name="T18" fmla="*/ 120636097 w 2530"/>
                <a:gd name="T19" fmla="*/ 241795221 h 2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30"/>
                <a:gd name="T32" fmla="*/ 2530 w 2530"/>
                <a:gd name="T33" fmla="*/ 2530 h 2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30">
                  <a:moveTo>
                    <a:pt x="1264" y="135"/>
                  </a:moveTo>
                  <a:cubicBezTo>
                    <a:pt x="642" y="135"/>
                    <a:pt x="135" y="642"/>
                    <a:pt x="135" y="1265"/>
                  </a:cubicBezTo>
                  <a:cubicBezTo>
                    <a:pt x="135" y="1887"/>
                    <a:pt x="642" y="2394"/>
                    <a:pt x="1264" y="2394"/>
                  </a:cubicBezTo>
                  <a:cubicBezTo>
                    <a:pt x="1887" y="2394"/>
                    <a:pt x="2393" y="1887"/>
                    <a:pt x="2393" y="1265"/>
                  </a:cubicBezTo>
                  <a:cubicBezTo>
                    <a:pt x="2393" y="642"/>
                    <a:pt x="1887" y="135"/>
                    <a:pt x="1264" y="135"/>
                  </a:cubicBezTo>
                  <a:close/>
                  <a:moveTo>
                    <a:pt x="1264" y="2529"/>
                  </a:moveTo>
                  <a:cubicBezTo>
                    <a:pt x="567" y="2529"/>
                    <a:pt x="0" y="1962"/>
                    <a:pt x="0" y="1265"/>
                  </a:cubicBezTo>
                  <a:cubicBezTo>
                    <a:pt x="0" y="568"/>
                    <a:pt x="567" y="0"/>
                    <a:pt x="1264" y="0"/>
                  </a:cubicBezTo>
                  <a:cubicBezTo>
                    <a:pt x="1961" y="0"/>
                    <a:pt x="2529" y="568"/>
                    <a:pt x="2529" y="1265"/>
                  </a:cubicBezTo>
                  <a:cubicBezTo>
                    <a:pt x="2529" y="1962"/>
                    <a:pt x="1961" y="2529"/>
                    <a:pt x="1264" y="25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xmlns="" id="{6BADD0DF-ED52-4437-9370-05C4FF597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2588573"/>
              <a:ext cx="739775" cy="738188"/>
            </a:xfrm>
            <a:custGeom>
              <a:avLst/>
              <a:gdLst>
                <a:gd name="T0" fmla="*/ 114225576 w 2395"/>
                <a:gd name="T1" fmla="*/ 0 h 2395"/>
                <a:gd name="T2" fmla="*/ 228450844 w 2395"/>
                <a:gd name="T3" fmla="*/ 113950945 h 2395"/>
                <a:gd name="T4" fmla="*/ 114225576 w 2395"/>
                <a:gd name="T5" fmla="*/ 227901582 h 2395"/>
                <a:gd name="T6" fmla="*/ 0 w 2395"/>
                <a:gd name="T7" fmla="*/ 113950945 h 2395"/>
                <a:gd name="T8" fmla="*/ 114225576 w 2395"/>
                <a:gd name="T9" fmla="*/ 0 h 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5"/>
                <a:gd name="T17" fmla="*/ 2395 w 2395"/>
                <a:gd name="T18" fmla="*/ 2395 h 2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5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4"/>
                    <a:pt x="1197" y="2394"/>
                  </a:cubicBezTo>
                  <a:cubicBezTo>
                    <a:pt x="537" y="2394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8D103D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xmlns="" id="{20CEEAE9-397B-4A39-A438-27E724874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1538" y="3909373"/>
              <a:ext cx="739775" cy="739775"/>
            </a:xfrm>
            <a:custGeom>
              <a:avLst/>
              <a:gdLst>
                <a:gd name="T0" fmla="*/ 114225576 w 2395"/>
                <a:gd name="T1" fmla="*/ 0 h 2394"/>
                <a:gd name="T2" fmla="*/ 228450844 w 2395"/>
                <a:gd name="T3" fmla="*/ 114291212 h 2394"/>
                <a:gd name="T4" fmla="*/ 114225576 w 2395"/>
                <a:gd name="T5" fmla="*/ 228486631 h 2394"/>
                <a:gd name="T6" fmla="*/ 0 w 2395"/>
                <a:gd name="T7" fmla="*/ 114291212 h 2394"/>
                <a:gd name="T8" fmla="*/ 114225576 w 2395"/>
                <a:gd name="T9" fmla="*/ 0 h 2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4"/>
                <a:gd name="T17" fmla="*/ 2395 w 2395"/>
                <a:gd name="T18" fmla="*/ 2394 h 23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4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3"/>
                    <a:pt x="1197" y="2393"/>
                  </a:cubicBezTo>
                  <a:cubicBezTo>
                    <a:pt x="537" y="2393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E24956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1B282492-0758-49AF-B2BA-4AB563958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2566348"/>
              <a:ext cx="782638" cy="782638"/>
            </a:xfrm>
            <a:custGeom>
              <a:avLst/>
              <a:gdLst>
                <a:gd name="T0" fmla="*/ 120881370 w 2530"/>
                <a:gd name="T1" fmla="*/ 12907340 h 2530"/>
                <a:gd name="T2" fmla="*/ 12910433 w 2530"/>
                <a:gd name="T3" fmla="*/ 120945713 h 2530"/>
                <a:gd name="T4" fmla="*/ 120881370 w 2530"/>
                <a:gd name="T5" fmla="*/ 228888195 h 2530"/>
                <a:gd name="T6" fmla="*/ 228852002 w 2530"/>
                <a:gd name="T7" fmla="*/ 120945713 h 2530"/>
                <a:gd name="T8" fmla="*/ 120881370 w 2530"/>
                <a:gd name="T9" fmla="*/ 12907340 h 2530"/>
                <a:gd name="T10" fmla="*/ 120881370 w 2530"/>
                <a:gd name="T11" fmla="*/ 241795530 h 2530"/>
                <a:gd name="T12" fmla="*/ 0 w 2530"/>
                <a:gd name="T13" fmla="*/ 120945713 h 2530"/>
                <a:gd name="T14" fmla="*/ 120881370 w 2530"/>
                <a:gd name="T15" fmla="*/ 0 h 2530"/>
                <a:gd name="T16" fmla="*/ 241858327 w 2530"/>
                <a:gd name="T17" fmla="*/ 120945713 h 2530"/>
                <a:gd name="T18" fmla="*/ 120881370 w 2530"/>
                <a:gd name="T19" fmla="*/ 241795530 h 2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30"/>
                <a:gd name="T32" fmla="*/ 2530 w 2530"/>
                <a:gd name="T33" fmla="*/ 2530 h 2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30">
                  <a:moveTo>
                    <a:pt x="1264" y="135"/>
                  </a:moveTo>
                  <a:cubicBezTo>
                    <a:pt x="642" y="135"/>
                    <a:pt x="135" y="642"/>
                    <a:pt x="135" y="1265"/>
                  </a:cubicBezTo>
                  <a:cubicBezTo>
                    <a:pt x="135" y="1887"/>
                    <a:pt x="642" y="2394"/>
                    <a:pt x="1264" y="2394"/>
                  </a:cubicBezTo>
                  <a:cubicBezTo>
                    <a:pt x="1887" y="2394"/>
                    <a:pt x="2393" y="1887"/>
                    <a:pt x="2393" y="1265"/>
                  </a:cubicBezTo>
                  <a:cubicBezTo>
                    <a:pt x="2393" y="642"/>
                    <a:pt x="1887" y="135"/>
                    <a:pt x="1264" y="135"/>
                  </a:cubicBezTo>
                  <a:close/>
                  <a:moveTo>
                    <a:pt x="1264" y="2529"/>
                  </a:moveTo>
                  <a:cubicBezTo>
                    <a:pt x="567" y="2529"/>
                    <a:pt x="0" y="1962"/>
                    <a:pt x="0" y="1265"/>
                  </a:cubicBezTo>
                  <a:cubicBezTo>
                    <a:pt x="0" y="567"/>
                    <a:pt x="567" y="0"/>
                    <a:pt x="1264" y="0"/>
                  </a:cubicBezTo>
                  <a:cubicBezTo>
                    <a:pt x="1961" y="0"/>
                    <a:pt x="2529" y="567"/>
                    <a:pt x="2529" y="1265"/>
                  </a:cubicBezTo>
                  <a:cubicBezTo>
                    <a:pt x="2529" y="1962"/>
                    <a:pt x="1961" y="2529"/>
                    <a:pt x="1264" y="25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xmlns="" id="{E34B27B8-C2FC-45A6-9696-FA007C362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900" y="3888736"/>
              <a:ext cx="782638" cy="781050"/>
            </a:xfrm>
            <a:custGeom>
              <a:avLst/>
              <a:gdLst>
                <a:gd name="T0" fmla="*/ 120881370 w 2530"/>
                <a:gd name="T1" fmla="*/ 12881151 h 2530"/>
                <a:gd name="T2" fmla="*/ 12910433 w 2530"/>
                <a:gd name="T3" fmla="*/ 120700310 h 2530"/>
                <a:gd name="T4" fmla="*/ 120881370 w 2530"/>
                <a:gd name="T5" fmla="*/ 228423773 h 2530"/>
                <a:gd name="T6" fmla="*/ 228852002 w 2530"/>
                <a:gd name="T7" fmla="*/ 120700310 h 2530"/>
                <a:gd name="T8" fmla="*/ 120881370 w 2530"/>
                <a:gd name="T9" fmla="*/ 12881151 h 2530"/>
                <a:gd name="T10" fmla="*/ 120881370 w 2530"/>
                <a:gd name="T11" fmla="*/ 241304918 h 2530"/>
                <a:gd name="T12" fmla="*/ 0 w 2530"/>
                <a:gd name="T13" fmla="*/ 120700310 h 2530"/>
                <a:gd name="T14" fmla="*/ 120881370 w 2530"/>
                <a:gd name="T15" fmla="*/ 0 h 2530"/>
                <a:gd name="T16" fmla="*/ 241858327 w 2530"/>
                <a:gd name="T17" fmla="*/ 120700310 h 2530"/>
                <a:gd name="T18" fmla="*/ 120881370 w 2530"/>
                <a:gd name="T19" fmla="*/ 241304918 h 2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30"/>
                <a:gd name="T32" fmla="*/ 2530 w 2530"/>
                <a:gd name="T33" fmla="*/ 2530 h 2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30">
                  <a:moveTo>
                    <a:pt x="1264" y="135"/>
                  </a:moveTo>
                  <a:cubicBezTo>
                    <a:pt x="642" y="135"/>
                    <a:pt x="135" y="642"/>
                    <a:pt x="135" y="1265"/>
                  </a:cubicBezTo>
                  <a:cubicBezTo>
                    <a:pt x="135" y="1887"/>
                    <a:pt x="642" y="2394"/>
                    <a:pt x="1264" y="2394"/>
                  </a:cubicBezTo>
                  <a:cubicBezTo>
                    <a:pt x="1887" y="2394"/>
                    <a:pt x="2393" y="1887"/>
                    <a:pt x="2393" y="1265"/>
                  </a:cubicBezTo>
                  <a:cubicBezTo>
                    <a:pt x="2393" y="642"/>
                    <a:pt x="1887" y="135"/>
                    <a:pt x="1264" y="135"/>
                  </a:cubicBezTo>
                  <a:close/>
                  <a:moveTo>
                    <a:pt x="1264" y="2529"/>
                  </a:moveTo>
                  <a:cubicBezTo>
                    <a:pt x="567" y="2529"/>
                    <a:pt x="0" y="1962"/>
                    <a:pt x="0" y="1265"/>
                  </a:cubicBezTo>
                  <a:cubicBezTo>
                    <a:pt x="0" y="567"/>
                    <a:pt x="567" y="0"/>
                    <a:pt x="1264" y="0"/>
                  </a:cubicBezTo>
                  <a:cubicBezTo>
                    <a:pt x="1961" y="0"/>
                    <a:pt x="2529" y="567"/>
                    <a:pt x="2529" y="1265"/>
                  </a:cubicBezTo>
                  <a:cubicBezTo>
                    <a:pt x="2529" y="1962"/>
                    <a:pt x="1961" y="2529"/>
                    <a:pt x="1264" y="25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60" name="TextBox 98">
              <a:extLst>
                <a:ext uri="{FF2B5EF4-FFF2-40B4-BE49-F238E27FC236}">
                  <a16:creationId xmlns:a16="http://schemas.microsoft.com/office/drawing/2014/main" xmlns="" id="{7C295B68-AFFE-4906-994E-2A1E1F72D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764" y="2831668"/>
              <a:ext cx="24727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b">
              <a:spAutoFit/>
            </a:bodyPr>
            <a:lstStyle/>
            <a:p>
              <a:pPr algn="ctr" fontAlgn="b"/>
              <a:r>
                <a:rPr lang="es-CO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 Único de Habilitación</a:t>
              </a:r>
            </a:p>
          </p:txBody>
        </p:sp>
        <p:sp>
          <p:nvSpPr>
            <p:cNvPr id="61" name="TextBox 98">
              <a:extLst>
                <a:ext uri="{FF2B5EF4-FFF2-40B4-BE49-F238E27FC236}">
                  <a16:creationId xmlns:a16="http://schemas.microsoft.com/office/drawing/2014/main" xmlns="" id="{6EF51883-46C5-4AF4-9ECF-829C43EF2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3268" y="4122240"/>
              <a:ext cx="318893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 anchor="b">
              <a:spAutoFit/>
            </a:bodyPr>
            <a:lstStyle/>
            <a:p>
              <a:pPr algn="ctr" fontAlgn="b"/>
              <a:r>
                <a:rPr lang="es-CO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 de Información para la Calidad </a:t>
              </a:r>
            </a:p>
          </p:txBody>
        </p:sp>
        <p:sp>
          <p:nvSpPr>
            <p:cNvPr id="62" name="Elipse 60">
              <a:extLst>
                <a:ext uri="{FF2B5EF4-FFF2-40B4-BE49-F238E27FC236}">
                  <a16:creationId xmlns:a16="http://schemas.microsoft.com/office/drawing/2014/main" xmlns="" id="{4E7684AD-D66E-4C68-BC93-A50CAE6E0A4B}"/>
                </a:ext>
              </a:extLst>
            </p:cNvPr>
            <p:cNvSpPr/>
            <p:nvPr/>
          </p:nvSpPr>
          <p:spPr>
            <a:xfrm>
              <a:off x="5514975" y="3026723"/>
              <a:ext cx="127000" cy="12700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Elipse 61">
              <a:extLst>
                <a:ext uri="{FF2B5EF4-FFF2-40B4-BE49-F238E27FC236}">
                  <a16:creationId xmlns:a16="http://schemas.microsoft.com/office/drawing/2014/main" xmlns="" id="{206BC857-0C32-48D2-99E2-80A5964D57A0}"/>
                </a:ext>
              </a:extLst>
            </p:cNvPr>
            <p:cNvSpPr/>
            <p:nvPr/>
          </p:nvSpPr>
          <p:spPr>
            <a:xfrm>
              <a:off x="5508625" y="4157023"/>
              <a:ext cx="127000" cy="12858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Elipse 62">
              <a:extLst>
                <a:ext uri="{FF2B5EF4-FFF2-40B4-BE49-F238E27FC236}">
                  <a16:creationId xmlns:a16="http://schemas.microsoft.com/office/drawing/2014/main" xmlns="" id="{7E72253C-7582-401C-BB0B-422F920504B3}"/>
                </a:ext>
              </a:extLst>
            </p:cNvPr>
            <p:cNvSpPr/>
            <p:nvPr/>
          </p:nvSpPr>
          <p:spPr>
            <a:xfrm>
              <a:off x="7113588" y="2993386"/>
              <a:ext cx="127000" cy="12700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Elipse 63">
              <a:extLst>
                <a:ext uri="{FF2B5EF4-FFF2-40B4-BE49-F238E27FC236}">
                  <a16:creationId xmlns:a16="http://schemas.microsoft.com/office/drawing/2014/main" xmlns="" id="{06661E74-A612-4D0E-9F1A-9B2DD1A814FF}"/>
                </a:ext>
              </a:extLst>
            </p:cNvPr>
            <p:cNvSpPr/>
            <p:nvPr/>
          </p:nvSpPr>
          <p:spPr>
            <a:xfrm>
              <a:off x="7105650" y="4128448"/>
              <a:ext cx="127000" cy="12700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TextBox 98">
              <a:extLst>
                <a:ext uri="{FF2B5EF4-FFF2-40B4-BE49-F238E27FC236}">
                  <a16:creationId xmlns:a16="http://schemas.microsoft.com/office/drawing/2014/main" xmlns="" id="{B67E641C-9D98-4F3B-8AF9-B93C8A9B9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2290" y="2832690"/>
              <a:ext cx="257192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b">
              <a:spAutoFit/>
            </a:bodyPr>
            <a:lstStyle/>
            <a:p>
              <a:pPr algn="ctr" fontAlgn="b"/>
              <a:r>
                <a:rPr lang="es-CO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 Único de Acreditación </a:t>
              </a:r>
            </a:p>
          </p:txBody>
        </p:sp>
        <p:sp>
          <p:nvSpPr>
            <p:cNvPr id="67" name="58 Rectángulo">
              <a:extLst>
                <a:ext uri="{FF2B5EF4-FFF2-40B4-BE49-F238E27FC236}">
                  <a16:creationId xmlns:a16="http://schemas.microsoft.com/office/drawing/2014/main" xmlns="" id="{3FF21992-988F-4ED8-A0EF-4A68395F69EB}"/>
                </a:ext>
              </a:extLst>
            </p:cNvPr>
            <p:cNvSpPr/>
            <p:nvPr/>
          </p:nvSpPr>
          <p:spPr>
            <a:xfrm>
              <a:off x="7938715" y="4063199"/>
              <a:ext cx="27884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es-CO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Auditoria para el Mejoramiento de la Calidad (PAMEC)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264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Sistema de Información para la Calidad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 CuadroTexto">
            <a:extLst>
              <a:ext uri="{FF2B5EF4-FFF2-40B4-BE49-F238E27FC236}">
                <a16:creationId xmlns:a16="http://schemas.microsoft.com/office/drawing/2014/main" xmlns="" id="{6B20A928-1311-4D07-B285-20A00295DBDB}"/>
              </a:ext>
            </a:extLst>
          </p:cNvPr>
          <p:cNvSpPr txBox="1"/>
          <p:nvPr/>
        </p:nvSpPr>
        <p:spPr>
          <a:xfrm>
            <a:off x="368490" y="1637343"/>
            <a:ext cx="348343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s-MX" sz="14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just">
              <a:defRPr/>
            </a:pPr>
            <a:r>
              <a:rPr lang="es-MX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Este componente </a:t>
            </a:r>
            <a:r>
              <a:rPr lang="es-CO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tiene por objeto estimular la competencia por calidad entre los agentes del sector que al mismo tiempo, permita orientar a los usuarios en el conocimiento de las características del sistema, en el ejercicio de sus derechos y deberes y en los niveles de calidad de los Prestadores de Servicios de Salud y de las EAPB, de manera que puedan tomar decisiones informadas en el momento de ejercer los derechos que para ellos contempla el Sistema General de Seguridad Social en Salud. </a:t>
            </a:r>
          </a:p>
          <a:p>
            <a:pPr algn="just">
              <a:defRPr/>
            </a:pPr>
            <a:endParaRPr lang="es-CO" sz="1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just">
              <a:defRPr/>
            </a:pPr>
            <a:endParaRPr lang="es-MX" sz="1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</p:txBody>
      </p:sp>
      <p:graphicFrame>
        <p:nvGraphicFramePr>
          <p:cNvPr id="6" name="3 Diagrama">
            <a:extLst>
              <a:ext uri="{FF2B5EF4-FFF2-40B4-BE49-F238E27FC236}">
                <a16:creationId xmlns:a16="http://schemas.microsoft.com/office/drawing/2014/main" xmlns="" id="{08DE2A3F-7C3C-43E9-96D5-353DC87F9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119836"/>
              </p:ext>
            </p:extLst>
          </p:nvPr>
        </p:nvGraphicFramePr>
        <p:xfrm>
          <a:off x="3336367" y="1212194"/>
          <a:ext cx="6279486" cy="439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18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6 Gráfico">
            <a:extLst>
              <a:ext uri="{FF2B5EF4-FFF2-40B4-BE49-F238E27FC236}">
                <a16:creationId xmlns:a16="http://schemas.microsoft.com/office/drawing/2014/main" xmlns="" id="{CE3DBBB1-8310-4D5C-A68E-FD5FF96DB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512576"/>
              </p:ext>
            </p:extLst>
          </p:nvPr>
        </p:nvGraphicFramePr>
        <p:xfrm>
          <a:off x="238400" y="1489773"/>
          <a:ext cx="4256036" cy="179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4 Gráfico">
            <a:extLst>
              <a:ext uri="{FF2B5EF4-FFF2-40B4-BE49-F238E27FC236}">
                <a16:creationId xmlns:a16="http://schemas.microsoft.com/office/drawing/2014/main" xmlns="" id="{4C1A65CC-2C08-46F5-8185-9DF81DC8C7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504113"/>
              </p:ext>
            </p:extLst>
          </p:nvPr>
        </p:nvGraphicFramePr>
        <p:xfrm>
          <a:off x="4768382" y="1489773"/>
          <a:ext cx="4163238" cy="179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7 Gráfico">
            <a:extLst>
              <a:ext uri="{FF2B5EF4-FFF2-40B4-BE49-F238E27FC236}">
                <a16:creationId xmlns:a16="http://schemas.microsoft.com/office/drawing/2014/main" xmlns="" id="{CC429F39-FEB8-4D9F-8E26-F082805E39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950482"/>
              </p:ext>
            </p:extLst>
          </p:nvPr>
        </p:nvGraphicFramePr>
        <p:xfrm>
          <a:off x="2565098" y="3524568"/>
          <a:ext cx="4406568" cy="176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4107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8 Gráfico">
            <a:extLst>
              <a:ext uri="{FF2B5EF4-FFF2-40B4-BE49-F238E27FC236}">
                <a16:creationId xmlns:a16="http://schemas.microsoft.com/office/drawing/2014/main" xmlns="" id="{910FC197-0FD0-42B0-9D57-722596013A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458140"/>
              </p:ext>
            </p:extLst>
          </p:nvPr>
        </p:nvGraphicFramePr>
        <p:xfrm>
          <a:off x="475475" y="1491694"/>
          <a:ext cx="5248653" cy="186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xmlns="" id="{F3E51CFC-4EDE-4218-A650-CF8B5A9B8C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158227"/>
              </p:ext>
            </p:extLst>
          </p:nvPr>
        </p:nvGraphicFramePr>
        <p:xfrm>
          <a:off x="2627784" y="3495837"/>
          <a:ext cx="5490115" cy="212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9753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Consolidado IV Trimestre de 2021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4 Tabla">
            <a:extLst>
              <a:ext uri="{FF2B5EF4-FFF2-40B4-BE49-F238E27FC236}">
                <a16:creationId xmlns:a16="http://schemas.microsoft.com/office/drawing/2014/main" xmlns="" id="{7C895250-E8AA-40D8-9218-6E95FC482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814684"/>
              </p:ext>
            </p:extLst>
          </p:nvPr>
        </p:nvGraphicFramePr>
        <p:xfrm>
          <a:off x="467543" y="1452427"/>
          <a:ext cx="7488833" cy="4141377"/>
        </p:xfrm>
        <a:graphic>
          <a:graphicData uri="http://schemas.openxmlformats.org/drawingml/2006/table">
            <a:tbl>
              <a:tblPr/>
              <a:tblGrid>
                <a:gridCol w="1912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2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1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15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15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19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DOMINIO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INDICADOR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IV Trimestre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221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Experiencia de la Atención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Tiempo promedio de espera para la asignación de cita de cirugía general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≤ 20 días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Cumple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16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Tiempo promedio de espera para la asignación de cita de medicina general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≤ 3 días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Cumple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71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Tiempo promedio de espera para la asignación de cita de medicina interna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≤  15 días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Cumple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58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Tiempo promedio de espera para la asignación de cita de obstetricia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≤ 5 días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Cumple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25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Tiempo promedio de espera para la asignación de cita de pediatría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≤ 5 días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Cumple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743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5446110" y="3110541"/>
            <a:ext cx="301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hotman"/>
              </a:rPr>
              <a:t>Red de Prestadores</a:t>
            </a:r>
          </a:p>
        </p:txBody>
      </p:sp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1691680" y="278549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Informe</a:t>
            </a:r>
            <a:endParaRPr lang="es-E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83568" y="3001516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IV </a:t>
            </a:r>
            <a:r>
              <a:rPr lang="es-MX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Trimestre 2021</a:t>
            </a:r>
            <a:endParaRPr lang="es-ES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80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  <a:ea typeface="Segoe UI Black" pitchFamily="34" charset="0"/>
                <a:cs typeface="Segoe UI" pitchFamily="34" charset="0"/>
                <a:sym typeface="Montserrat"/>
              </a:rPr>
              <a:t>Contratación por tipo de entidad</a:t>
            </a:r>
            <a:endParaRPr lang="es-ES" sz="2400" b="1" dirty="0" smtClean="0">
              <a:solidFill>
                <a:schemeClr val="tx2">
                  <a:lumMod val="75000"/>
                </a:schemeClr>
              </a:solidFill>
              <a:ea typeface="Segoe UI Black" pitchFamily="34" charset="0"/>
              <a:cs typeface="Segoe U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11" name="Picture 12" descr="Se puede ejercer la causal consultada estando el trabajador incapacitado?  En esta condición de salud ¿Cómo se ejerce el preaviso y procedimiento  disciplinario previo? ¿Es obligatorio? – InformateDerechoLabo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489349"/>
            <a:ext cx="2592288" cy="2592288"/>
          </a:xfrm>
          <a:prstGeom prst="rect">
            <a:avLst/>
          </a:prstGeom>
          <a:noFill/>
        </p:spPr>
      </p:pic>
      <p:graphicFrame>
        <p:nvGraphicFramePr>
          <p:cNvPr id="14" name="1 Gráfico"/>
          <p:cNvGraphicFramePr/>
          <p:nvPr/>
        </p:nvGraphicFramePr>
        <p:xfrm>
          <a:off x="2051720" y="1561356"/>
          <a:ext cx="698477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58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1142976" y="2428872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Caracterización de los afiliados</a:t>
            </a:r>
            <a:endParaRPr lang="es-ES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ea typeface="Segoe UI Black" pitchFamily="34" charset="0"/>
                <a:cs typeface="Segoe UI" pitchFamily="34" charset="0"/>
                <a:sym typeface="Montserrat"/>
              </a:rPr>
              <a:t>Contratación por modalidad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7170" name="Picture 2" descr="La contratación laboral temporal según la doctrina del Tribunal Superior de  la Unión Europea - Artículos - Gestoria Mong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9388"/>
            <a:ext cx="2738665" cy="2088232"/>
          </a:xfrm>
          <a:prstGeom prst="rect">
            <a:avLst/>
          </a:prstGeom>
          <a:noFill/>
        </p:spPr>
      </p:pic>
      <p:graphicFrame>
        <p:nvGraphicFramePr>
          <p:cNvPr id="12" name="1 Gráfico"/>
          <p:cNvGraphicFramePr/>
          <p:nvPr/>
        </p:nvGraphicFramePr>
        <p:xfrm>
          <a:off x="2051720" y="1345332"/>
          <a:ext cx="709228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02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ea typeface="Segoe UI Black" pitchFamily="34" charset="0"/>
                <a:cs typeface="Segoe UI" pitchFamily="34" charset="0"/>
                <a:sym typeface="Montserrat"/>
              </a:rPr>
              <a:t>Contratación por nivel de atención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2050" name="Picture 2" descr="Sustitución de vacaciones ¿Qué contrato debe utilizarse? - Asesoría Fiscal,  Contable y Laboral Soria | Asesoría Uri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5332"/>
            <a:ext cx="2520280" cy="2236465"/>
          </a:xfrm>
          <a:prstGeom prst="rect">
            <a:avLst/>
          </a:prstGeom>
          <a:noFill/>
        </p:spPr>
      </p:pic>
      <p:graphicFrame>
        <p:nvGraphicFramePr>
          <p:cNvPr id="14" name="1 Gráfico"/>
          <p:cNvGraphicFramePr/>
          <p:nvPr/>
        </p:nvGraphicFramePr>
        <p:xfrm>
          <a:off x="2123728" y="1273324"/>
          <a:ext cx="70202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740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ea typeface="Segoe UI Black" pitchFamily="34" charset="0"/>
                <a:cs typeface="Segoe UI" pitchFamily="34" charset="0"/>
                <a:sym typeface="Montserrat"/>
              </a:rPr>
              <a:t>Estado de contratos </a:t>
            </a:r>
            <a:endParaRPr lang="es-ES" sz="2400" b="1" dirty="0" smtClean="0"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3074" name="Picture 2" descr="Contrato de firma stock de ilustración. Ilustración de firma - 36536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61356"/>
            <a:ext cx="2520280" cy="2520280"/>
          </a:xfrm>
          <a:prstGeom prst="rect">
            <a:avLst/>
          </a:prstGeom>
          <a:noFill/>
        </p:spPr>
      </p:pic>
      <p:graphicFrame>
        <p:nvGraphicFramePr>
          <p:cNvPr id="14" name="1 Gráfico"/>
          <p:cNvGraphicFramePr/>
          <p:nvPr/>
        </p:nvGraphicFramePr>
        <p:xfrm>
          <a:off x="2038349" y="1417340"/>
          <a:ext cx="710565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9766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400" b="1" dirty="0" smtClean="0">
                <a:ea typeface="Segoe UI Black" pitchFamily="34" charset="0"/>
                <a:cs typeface="Segoe UI" pitchFamily="34" charset="0"/>
                <a:sym typeface="Montserrat"/>
              </a:rPr>
              <a:t>Comportamiento de suscripción de contratos</a:t>
            </a:r>
            <a:endParaRPr lang="es-CO" sz="2400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1026" name="Picture 2" descr="Nota Jurídica | FAMILIA CORTES GARZ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5847" y="1129308"/>
            <a:ext cx="1968153" cy="1468844"/>
          </a:xfrm>
          <a:prstGeom prst="rect">
            <a:avLst/>
          </a:prstGeom>
          <a:noFill/>
        </p:spPr>
      </p:pic>
      <p:graphicFrame>
        <p:nvGraphicFramePr>
          <p:cNvPr id="11" name="1 Gráfico"/>
          <p:cNvGraphicFramePr/>
          <p:nvPr/>
        </p:nvGraphicFramePr>
        <p:xfrm>
          <a:off x="1014412" y="842962"/>
          <a:ext cx="7115175" cy="402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441676"/>
            <a:ext cx="8172400" cy="77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0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5446110" y="3110541"/>
            <a:ext cx="301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hotman"/>
              </a:rPr>
              <a:t>Gestión Operaciones</a:t>
            </a:r>
          </a:p>
        </p:txBody>
      </p:sp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pic>
        <p:nvPicPr>
          <p:cNvPr id="20" name="19 Imagen" descr="Untitled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9889">
            <a:off x="7615523" y="4415044"/>
            <a:ext cx="2110053" cy="2008247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1691680" y="278549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Informe</a:t>
            </a:r>
            <a:endParaRPr lang="es-E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83568" y="3001516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IV </a:t>
            </a:r>
            <a:r>
              <a:rPr lang="es-MX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Trimestre 2021</a:t>
            </a:r>
            <a:endParaRPr lang="es-ES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20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Nuevos Afiliados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22 Imagen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9889">
            <a:off x="7615523" y="4415044"/>
            <a:ext cx="2110053" cy="2008247"/>
          </a:xfrm>
          <a:prstGeom prst="rect">
            <a:avLst/>
          </a:prstGeom>
        </p:spPr>
      </p:pic>
      <p:sp>
        <p:nvSpPr>
          <p:cNvPr id="9" name="4 CuadroTexto"/>
          <p:cNvSpPr txBox="1"/>
          <p:nvPr/>
        </p:nvSpPr>
        <p:spPr>
          <a:xfrm>
            <a:off x="6084168" y="5284113"/>
            <a:ext cx="50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Dirección de Operaciones</a:t>
            </a:r>
            <a:endParaRPr lang="es-ES" sz="105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  <a:p>
            <a:endParaRPr lang="es-ES" sz="105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1D34FF8-4C90-4A11-9BB0-AE397C9B8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3" y="1734989"/>
            <a:ext cx="8086725" cy="257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26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Cantidad Afiliados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4 CuadroTexto"/>
          <p:cNvSpPr txBox="1"/>
          <p:nvPr/>
        </p:nvSpPr>
        <p:spPr>
          <a:xfrm>
            <a:off x="5220072" y="5284113"/>
            <a:ext cx="50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Dirección de Operaciones</a:t>
            </a:r>
            <a:endParaRPr lang="es-ES" sz="105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  <a:p>
            <a:endParaRPr lang="es-ES" sz="105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039D278-D865-4D58-938C-906234017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45333"/>
            <a:ext cx="790359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47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Traslado Desde Otras EPSS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26FE19D-1943-4C0F-8E25-7EF7D0E44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523682"/>
            <a:ext cx="5703420" cy="30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00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Traslado a Otras EPS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21ED39D-471D-4578-93F5-BD823EC7D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676" y="1421161"/>
            <a:ext cx="6487657" cy="32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38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Movilidad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4408B44-0326-4892-98B4-EF4F06950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433" y="1662981"/>
            <a:ext cx="6225133" cy="29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2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Poblacional Régimen Subsidiado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976260"/>
              </p:ext>
            </p:extLst>
          </p:nvPr>
        </p:nvGraphicFramePr>
        <p:xfrm>
          <a:off x="4572000" y="1357302"/>
          <a:ext cx="3857651" cy="36273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70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3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3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89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2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74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Grupo de edad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Nacional (País)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ECOOPSOS EPS SAS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Hombres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Mujeres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Hombres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Mujeres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0-4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2.003.850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1.918.319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12.313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11.594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5-9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2.021.769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1.936.026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11.553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10.884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10-14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2.028.355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1.945.150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13.782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12.840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15-19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2.085.935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2.016.401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15.632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15.282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20-24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2.173.233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2.139.671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12.100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13.208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2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25-29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2.135.292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2.152.858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10.398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10.987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30-34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1.946.294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2.007.982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9.765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35-39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1.782.290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1.879.454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8.463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9.620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40-44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1.594.976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1.725.658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8.734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9.476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45-49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1.391.528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1.550.158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8.714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9.122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50-54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1.330.374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1.518.092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9.659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55-59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1.228.721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1.429.198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9.627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9.607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60-64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1.021.639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1.207.786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8.648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8.364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65-69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783.132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940.668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7.144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6.434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70-74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564.288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692.831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5.020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75-79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374.091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473.737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3.681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3.788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80 Y MÁS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446.464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603.278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4.484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5.605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65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24.594.882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26.137.267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159.022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161.255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pic>
        <p:nvPicPr>
          <p:cNvPr id="14" name="13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214546" y="1357302"/>
            <a:ext cx="428625" cy="542925"/>
          </a:xfrm>
          <a:prstGeom prst="rect">
            <a:avLst/>
          </a:prstGeom>
        </p:spPr>
      </p:pic>
      <p:pic>
        <p:nvPicPr>
          <p:cNvPr id="16" name="15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3286116" y="1357302"/>
            <a:ext cx="361950" cy="5143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000244"/>
            <a:ext cx="3571900" cy="293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Portabilidad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20D6ADC-9646-4269-9227-0CFBDAC7D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" y="1436028"/>
            <a:ext cx="7612380" cy="3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98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8505" y="702550"/>
            <a:ext cx="6133953" cy="4739874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6213426" y="3243204"/>
            <a:ext cx="138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Ghotman"/>
              </a:rPr>
              <a:t>Gestión 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</p:txBody>
      </p:sp>
      <p:grpSp>
        <p:nvGrpSpPr>
          <p:cNvPr id="18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19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0" name="19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sp>
        <p:nvSpPr>
          <p:cNvPr id="25" name="24 CuadroTexto"/>
          <p:cNvSpPr txBox="1"/>
          <p:nvPr/>
        </p:nvSpPr>
        <p:spPr>
          <a:xfrm>
            <a:off x="1691680" y="1903393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Rendición de Cuentas IV trimestre 2021  </a:t>
            </a:r>
            <a:endParaRPr lang="es-E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47564" y="3351541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Satisfacción y Atención al usuario </a:t>
            </a:r>
          </a:p>
        </p:txBody>
      </p:sp>
    </p:spTree>
    <p:extLst>
      <p:ext uri="{BB962C8B-B14F-4D97-AF65-F5344CB8AC3E}">
        <p14:creationId xmlns:p14="http://schemas.microsoft.com/office/powerpoint/2010/main" val="2215681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15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grpSp>
        <p:nvGrpSpPr>
          <p:cNvPr id="11" name="10 Grupo"/>
          <p:cNvGrpSpPr/>
          <p:nvPr/>
        </p:nvGrpSpPr>
        <p:grpSpPr>
          <a:xfrm>
            <a:off x="5955262" y="2868195"/>
            <a:ext cx="3610079" cy="400110"/>
            <a:chOff x="5628720" y="3261875"/>
            <a:chExt cx="1387816" cy="400110"/>
          </a:xfrm>
        </p:grpSpPr>
        <p:sp>
          <p:nvSpPr>
            <p:cNvPr id="12" name="11 Rectángulo redondeado"/>
            <p:cNvSpPr/>
            <p:nvPr/>
          </p:nvSpPr>
          <p:spPr>
            <a:xfrm>
              <a:off x="5715008" y="3274017"/>
              <a:ext cx="1143008" cy="357190"/>
            </a:xfrm>
            <a:prstGeom prst="roundRect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628720" y="3261875"/>
              <a:ext cx="1387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Ghotman"/>
                </a:rPr>
                <a:t>Satisfaccion  </a:t>
              </a:r>
              <a:endPara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6788226" y="327401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s-ES" dirty="0"/>
            </a:p>
          </p:txBody>
        </p:sp>
      </p:grpSp>
      <p:pic>
        <p:nvPicPr>
          <p:cNvPr id="18" name="17 Imagen" descr="blithesome-student-in-green-t-shirt-posing-with-laptop-indoor-photo-of-amazed-male-freelancer-isol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28874"/>
            <a:ext cx="4608512" cy="518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93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rgbClr val="1E2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Cantidad de Oficinas de  Atención al Usuario y gestión</a:t>
            </a:r>
            <a:endParaRPr lang="es-CO" sz="2400" b="1" dirty="0">
              <a:solidFill>
                <a:srgbClr val="1E2739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sp>
        <p:nvSpPr>
          <p:cNvPr id="8" name="7 Rectángulo"/>
          <p:cNvSpPr/>
          <p:nvPr/>
        </p:nvSpPr>
        <p:spPr>
          <a:xfrm>
            <a:off x="4929190" y="1500178"/>
            <a:ext cx="3929090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O" dirty="0"/>
              <a:t>Las oficinas de atención al usuario de </a:t>
            </a:r>
            <a:r>
              <a:rPr lang="es-CO" dirty="0" err="1"/>
              <a:t>Ecoopsos</a:t>
            </a:r>
            <a:r>
              <a:rPr lang="es-CO" dirty="0"/>
              <a:t> EPS, están destinadas a solucionar las solicitudes e inquietudes de nuestros afiliados, siguiendo políticas de enfoque diferencial y atención preferencial.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</a:pPr>
            <a:endParaRPr lang="es-CO" sz="8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O" dirty="0"/>
              <a:t>Los trámites que se pueden realizar son solicitud de servicios, gestión de afiliaciones, solicitud de información, </a:t>
            </a:r>
            <a:r>
              <a:rPr lang="es-CO" dirty="0" err="1"/>
              <a:t>PQR’s</a:t>
            </a:r>
            <a:r>
              <a:rPr lang="es-CO" dirty="0"/>
              <a:t>, actividades de salud enfocadas a la gestión del riesgo, participación ciudadana, entre otros. 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95536" y="1705372"/>
          <a:ext cx="4392489" cy="3486150"/>
        </p:xfrm>
        <a:graphic>
          <a:graphicData uri="http://schemas.openxmlformats.org/drawingml/2006/table">
            <a:tbl>
              <a:tblPr/>
              <a:tblGrid>
                <a:gridCol w="1741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64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Departamento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Oficinas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Gestión (usuarios atendidos)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Antioquia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26 Oficinas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Boyacá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Oficinas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Córdoba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Oficina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Cundinamarca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 Oficinas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39378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Huila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Oficinas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Oficinas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Norte de Santander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Oficinas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Tolima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 Oficinas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141 Oficinas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129294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356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116468" y="-28218"/>
            <a:ext cx="1112850" cy="85993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043608" y="298860"/>
            <a:ext cx="581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1E2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en Oficinas de Atención al Usuario y Tiempo Promedio de Atención por mes</a:t>
            </a:r>
          </a:p>
        </p:txBody>
      </p: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graphicFrame>
        <p:nvGraphicFramePr>
          <p:cNvPr id="9" name="8 Tabla"/>
          <p:cNvGraphicFramePr>
            <a:graphicFrameLocks noGrp="1"/>
          </p:cNvGraphicFramePr>
          <p:nvPr>
            <p:extLst/>
          </p:nvPr>
        </p:nvGraphicFramePr>
        <p:xfrm>
          <a:off x="683568" y="1201316"/>
          <a:ext cx="7344816" cy="3718338"/>
        </p:xfrm>
        <a:graphic>
          <a:graphicData uri="http://schemas.openxmlformats.org/drawingml/2006/table">
            <a:tbl>
              <a:tblPr/>
              <a:tblGrid>
                <a:gridCol w="1743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8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1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57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66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6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79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95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DEPARTAMENTO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Usuarios Atendidos Octubre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Tiempo Promedio de Atención Octubre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Usuarios Atendidos Noviembre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Tiempo Promedio de Atención Noviembre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Usuarios Atendidos Diciembre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Tiempo Promedio de Atención Diciembre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ANTIOQUIA 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2594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2192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1089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BOYACA 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987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1228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943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CORDOBA 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CUNDINAMARCA 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11575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9835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5390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HUILA 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679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1745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975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META 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NORTE DE SANTANDER 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628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3142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1908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TOLIMA 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3029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2864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1633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4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general 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19525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21122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11990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min</a:t>
                      </a:r>
                    </a:p>
                  </a:txBody>
                  <a:tcPr marL="7582" marR="7582" marT="75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568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4 CuadroTexto"/>
          <p:cNvSpPr txBox="1"/>
          <p:nvPr/>
        </p:nvSpPr>
        <p:spPr>
          <a:xfrm>
            <a:off x="5724128" y="5521603"/>
            <a:ext cx="50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Dirección de </a:t>
            </a:r>
            <a:r>
              <a: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Mercadeo </a:t>
            </a:r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y </a:t>
            </a:r>
            <a:r>
              <a: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Comunicaciones.</a:t>
            </a:r>
          </a:p>
          <a:p>
            <a:endParaRPr lang="es-ES" sz="1050" dirty="0"/>
          </a:p>
        </p:txBody>
      </p:sp>
      <p:sp>
        <p:nvSpPr>
          <p:cNvPr id="7" name="12 CuadroTexto">
            <a:extLst>
              <a:ext uri="{FF2B5EF4-FFF2-40B4-BE49-F238E27FC236}">
                <a16:creationId xmlns:a16="http://schemas.microsoft.com/office/drawing/2014/main" xmlns="" id="{584554C8-A79E-4989-8424-62FF4A429F87}"/>
              </a:ext>
            </a:extLst>
          </p:cNvPr>
          <p:cNvSpPr txBox="1"/>
          <p:nvPr/>
        </p:nvSpPr>
        <p:spPr>
          <a:xfrm>
            <a:off x="785815" y="89595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900" b="1" dirty="0">
                <a:latin typeface="Ghotman"/>
              </a:rPr>
              <a:t>Informe de las encuestas de satisfacción IV trimestre 2021 </a:t>
            </a:r>
          </a:p>
          <a:p>
            <a:pPr algn="ctr"/>
            <a:endParaRPr lang="es-CO" sz="2400" b="1" dirty="0">
              <a:solidFill>
                <a:srgbClr val="1E27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9 Imagen" descr="figura-atras3.png">
            <a:extLst>
              <a:ext uri="{FF2B5EF4-FFF2-40B4-BE49-F238E27FC236}">
                <a16:creationId xmlns:a16="http://schemas.microsoft.com/office/drawing/2014/main" xmlns="" id="{1B37A6D7-2394-4BBF-9818-04F36F80B5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43755" y="89754"/>
            <a:ext cx="883098" cy="6823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B9FFDE5-FE18-495F-9F61-67A32F2223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43" y="769268"/>
            <a:ext cx="9120657" cy="47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70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Gestión Contact Center, IV trimestre 2021</a:t>
            </a:r>
          </a:p>
          <a:p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xmlns="" id="{058C0BA3-51E9-4340-83B7-4050588DF2FE}"/>
              </a:ext>
            </a:extLst>
          </p:cNvPr>
          <p:cNvSpPr txBox="1">
            <a:spLocks/>
          </p:cNvSpPr>
          <p:nvPr/>
        </p:nvSpPr>
        <p:spPr>
          <a:xfrm>
            <a:off x="1547664" y="4568869"/>
            <a:ext cx="6485881" cy="726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  <a:p>
            <a:pPr marL="0" indent="0" algn="ctr">
              <a:buNone/>
            </a:pPr>
            <a:r>
              <a:rPr lang="en-US" sz="2000" dirty="0"/>
              <a:t>El tiempo de espera de respuesta, es de 20 segundos </a:t>
            </a:r>
            <a:r>
              <a:rPr lang="en-US" sz="2000" dirty="0" err="1"/>
              <a:t>en</a:t>
            </a:r>
            <a:r>
              <a:rPr lang="en-US" sz="2000" dirty="0"/>
              <a:t> promedio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E37BAD1-7D1A-4BEF-AC53-7D0D83811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532425"/>
            <a:ext cx="7848872" cy="11539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DC5E3AD-E784-4C4A-B547-C0BCAC2F7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013181"/>
            <a:ext cx="7848872" cy="128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74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Poblacional Régimen Contributivo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976260"/>
              </p:ext>
            </p:extLst>
          </p:nvPr>
        </p:nvGraphicFramePr>
        <p:xfrm>
          <a:off x="4572000" y="1357302"/>
          <a:ext cx="3857651" cy="378621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70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3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3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89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2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21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Grupo de edad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Nacional (País)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ECOOPSOS EPS SAS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0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Hombres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Mujeres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Hombres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Mujeres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0-4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2.003.850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1.918.319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5-9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2.021.769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1.936.026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10-14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2.028.355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1.945.150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15-19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2.085.935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2.016.401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20-24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2.173.233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2.139.671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2.274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1.578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25-29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2.135.292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2.152.858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1.651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1.184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30-34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1.946.294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2.007.982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1.056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35-39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1.782.290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1.879.454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594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40-44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1.594.976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1.725.658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45-49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1.391.528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1.550.158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50-54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1.330.374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1.518.092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55-59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1.228.721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1.429.198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60-64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1.021.639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1.207.786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65-69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783.132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940.668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70-74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564.288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692.831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75-79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374.091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473.737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90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80 Y MÁS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446.464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603.278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90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24.594.882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26.137.267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6.693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pic>
        <p:nvPicPr>
          <p:cNvPr id="14" name="13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500298" y="1357302"/>
            <a:ext cx="428625" cy="542925"/>
          </a:xfrm>
          <a:prstGeom prst="rect">
            <a:avLst/>
          </a:prstGeom>
        </p:spPr>
      </p:pic>
      <p:pic>
        <p:nvPicPr>
          <p:cNvPr id="16" name="15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3643306" y="1357302"/>
            <a:ext cx="361950" cy="5143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5" y="2000245"/>
            <a:ext cx="3500462" cy="294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71682"/>
            <a:ext cx="4337417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Territorial y </a:t>
            </a:r>
            <a:r>
              <a:rPr lang="es-CO" sz="2000" b="1" dirty="0">
                <a:latin typeface="Calibri" pitchFamily="34" charset="0"/>
                <a:cs typeface="Calibri" pitchFamily="34" charset="0"/>
              </a:rPr>
              <a:t>D</a:t>
            </a:r>
            <a:r>
              <a:rPr lang="es-MX" sz="2000" b="1" dirty="0" err="1">
                <a:latin typeface="Calibri" pitchFamily="34" charset="0"/>
                <a:cs typeface="Calibri" pitchFamily="34" charset="0"/>
              </a:rPr>
              <a:t>emográfica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6 Rectángulo"/>
          <p:cNvSpPr>
            <a:spLocks noChangeArrowheads="1"/>
          </p:cNvSpPr>
          <p:nvPr/>
        </p:nvSpPr>
        <p:spPr bwMode="auto">
          <a:xfrm>
            <a:off x="571472" y="1571616"/>
            <a:ext cx="3857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Población por curso de vida - Régimen Subsidiado</a:t>
            </a:r>
          </a:p>
        </p:txBody>
      </p:sp>
      <p:sp>
        <p:nvSpPr>
          <p:cNvPr id="19" name="6 Rectángulo"/>
          <p:cNvSpPr>
            <a:spLocks noChangeArrowheads="1"/>
          </p:cNvSpPr>
          <p:nvPr/>
        </p:nvSpPr>
        <p:spPr bwMode="auto">
          <a:xfrm>
            <a:off x="4714876" y="1643054"/>
            <a:ext cx="414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Población por curso de vida - Régimen Contributivo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3120"/>
            <a:ext cx="390668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6213426" y="3243204"/>
            <a:ext cx="138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Ghotman"/>
              </a:rPr>
              <a:t>Gestión 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142976" y="2428872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Mortalidad y Morbilidad</a:t>
            </a:r>
            <a:endParaRPr lang="es-ES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857368"/>
            <a:ext cx="1009650" cy="95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mortalidad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1714480" y="1643054"/>
            <a:ext cx="7858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1905">
                  <a:solidFill>
                    <a:srgbClr val="02883F"/>
                  </a:solidFill>
                </a:ln>
                <a:solidFill>
                  <a:srgbClr val="027C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1° Causa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643042" y="2928938"/>
            <a:ext cx="9376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1905">
                  <a:solidFill>
                    <a:srgbClr val="02883F"/>
                  </a:solidFill>
                </a:ln>
                <a:solidFill>
                  <a:srgbClr val="027C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2° Causa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714480" y="4143384"/>
            <a:ext cx="7858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1905">
                  <a:solidFill>
                    <a:srgbClr val="02883F"/>
                  </a:solidFill>
                </a:ln>
                <a:solidFill>
                  <a:srgbClr val="02883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3° Causa</a:t>
            </a: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571616"/>
            <a:ext cx="948105" cy="94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6 Rectángulo"/>
          <p:cNvSpPr>
            <a:spLocks noChangeArrowheads="1"/>
          </p:cNvSpPr>
          <p:nvPr/>
        </p:nvSpPr>
        <p:spPr bwMode="auto">
          <a:xfrm>
            <a:off x="4857752" y="3071814"/>
            <a:ext cx="3071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   Enfermedades genitourinarias</a:t>
            </a:r>
          </a:p>
        </p:txBody>
      </p:sp>
      <p:sp>
        <p:nvSpPr>
          <p:cNvPr id="33" name="6 Rectángulo"/>
          <p:cNvSpPr>
            <a:spLocks noChangeArrowheads="1"/>
          </p:cNvSpPr>
          <p:nvPr/>
        </p:nvSpPr>
        <p:spPr bwMode="auto">
          <a:xfrm>
            <a:off x="4214810" y="1857368"/>
            <a:ext cx="414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Enfermedades Cardíacas</a:t>
            </a:r>
          </a:p>
        </p:txBody>
      </p:sp>
      <p:sp>
        <p:nvSpPr>
          <p:cNvPr id="34" name="6 Rectángulo"/>
          <p:cNvSpPr>
            <a:spLocks noChangeArrowheads="1"/>
          </p:cNvSpPr>
          <p:nvPr/>
        </p:nvSpPr>
        <p:spPr bwMode="auto">
          <a:xfrm>
            <a:off x="4643438" y="4143384"/>
            <a:ext cx="3571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Condiciones </a:t>
            </a:r>
            <a:r>
              <a:rPr lang="es-CO" altLang="es-CO" sz="1400" dirty="0" err="1">
                <a:latin typeface="+mn-lt"/>
              </a:rPr>
              <a:t>Neuropsiquiátricas</a:t>
            </a:r>
            <a:endParaRPr lang="es-CO" altLang="es-CO" sz="1400" dirty="0">
              <a:latin typeface="+mn-lt"/>
            </a:endParaRPr>
          </a:p>
        </p:txBody>
      </p:sp>
      <p:sp>
        <p:nvSpPr>
          <p:cNvPr id="35" name="2 Rectángulo"/>
          <p:cNvSpPr>
            <a:spLocks noChangeArrowheads="1"/>
          </p:cNvSpPr>
          <p:nvPr/>
        </p:nvSpPr>
        <p:spPr bwMode="auto">
          <a:xfrm>
            <a:off x="5572132" y="5286392"/>
            <a:ext cx="261457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CO" altLang="es-CO" sz="1050" dirty="0">
                <a:latin typeface="+mn-lt"/>
              </a:rPr>
              <a:t>Fuente: SISPRO – Morbilidad fuente propia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r="52174"/>
          <a:stretch>
            <a:fillRect/>
          </a:stretch>
        </p:blipFill>
        <p:spPr bwMode="auto">
          <a:xfrm>
            <a:off x="3428992" y="2643186"/>
            <a:ext cx="78581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000508"/>
            <a:ext cx="928694" cy="9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6 Rectángulo"/>
          <p:cNvSpPr>
            <a:spLocks noChangeArrowheads="1"/>
          </p:cNvSpPr>
          <p:nvPr/>
        </p:nvSpPr>
        <p:spPr bwMode="auto">
          <a:xfrm>
            <a:off x="2214546" y="4786326"/>
            <a:ext cx="47149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altLang="es-CO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Con corte a diciembre del 2021 se registró un total </a:t>
            </a:r>
            <a:r>
              <a:rPr lang="es-CO" altLang="es-CO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466.639 </a:t>
            </a:r>
            <a:r>
              <a:rPr lang="es-CO" altLang="es-CO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atenciones</a:t>
            </a:r>
            <a:endParaRPr lang="es-CO" altLang="es-CO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302"/>
            <a:ext cx="3357586" cy="31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428740"/>
            <a:ext cx="3143272" cy="306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17" y="1588673"/>
            <a:ext cx="569734" cy="55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071670" y="1500178"/>
            <a:ext cx="20798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1600" b="1" dirty="0">
                <a:latin typeface="+mj-lt"/>
              </a:rPr>
              <a:t>Consulta</a:t>
            </a:r>
            <a:r>
              <a:rPr lang="es-CO" altLang="es-CO" b="1" dirty="0">
                <a:latin typeface="+mj-lt"/>
              </a:rPr>
              <a:t> </a:t>
            </a:r>
            <a:r>
              <a:rPr lang="es-CO" altLang="es-CO" sz="1600" b="1" dirty="0">
                <a:latin typeface="+mj-lt"/>
              </a:rPr>
              <a:t>Externa</a:t>
            </a:r>
            <a:endParaRPr lang="es-CO" altLang="es-CO" b="1" dirty="0">
              <a:latin typeface="+mj-lt"/>
            </a:endParaRPr>
          </a:p>
          <a:p>
            <a:pPr algn="ctr" eaLnBrk="1" hangingPunct="1"/>
            <a:r>
              <a:rPr lang="es-CO" altLang="es-CO" sz="1400" dirty="0">
                <a:latin typeface="+mj-lt"/>
              </a:rPr>
              <a:t>(5 primeras causas</a:t>
            </a:r>
            <a:r>
              <a:rPr lang="es-CO" altLang="es-CO" sz="1600" dirty="0">
                <a:latin typeface="+mn-lt"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571616"/>
            <a:ext cx="462652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428872"/>
            <a:ext cx="32288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8870</TotalTime>
  <Words>1044</Words>
  <Application>Microsoft Office PowerPoint</Application>
  <PresentationFormat>Presentación en pantalla (16:10)</PresentationFormat>
  <Paragraphs>421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9" baseType="lpstr">
      <vt:lpstr>맑은 고딕</vt:lpstr>
      <vt:lpstr>Arial</vt:lpstr>
      <vt:lpstr>Calibri</vt:lpstr>
      <vt:lpstr>Ghotman</vt:lpstr>
      <vt:lpstr>Gotham </vt:lpstr>
      <vt:lpstr>League Spartan</vt:lpstr>
      <vt:lpstr>Montserrat</vt:lpstr>
      <vt:lpstr>Poppins SemiBold</vt:lpstr>
      <vt:lpstr>Segoe UI</vt:lpstr>
      <vt:lpstr>Segoe UI Black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mrinta</dc:creator>
  <cp:lastModifiedBy>Edwin Dueñas Pinzon</cp:lastModifiedBy>
  <cp:revision>393</cp:revision>
  <dcterms:created xsi:type="dcterms:W3CDTF">2021-09-03T14:11:58Z</dcterms:created>
  <dcterms:modified xsi:type="dcterms:W3CDTF">2022-01-17T21:17:08Z</dcterms:modified>
</cp:coreProperties>
</file>