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09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10" r:id="rId21"/>
    <p:sldId id="311" r:id="rId22"/>
    <p:sldId id="312" r:id="rId23"/>
    <p:sldId id="313" r:id="rId24"/>
    <p:sldId id="314" r:id="rId25"/>
    <p:sldId id="315" r:id="rId26"/>
    <p:sldId id="306" r:id="rId27"/>
    <p:sldId id="291" r:id="rId28"/>
    <p:sldId id="292" r:id="rId29"/>
    <p:sldId id="307" r:id="rId30"/>
    <p:sldId id="308" r:id="rId31"/>
    <p:sldId id="339" r:id="rId32"/>
    <p:sldId id="333" r:id="rId33"/>
    <p:sldId id="334" r:id="rId34"/>
    <p:sldId id="335" r:id="rId35"/>
    <p:sldId id="336" r:id="rId36"/>
    <p:sldId id="337" r:id="rId37"/>
    <p:sldId id="338" r:id="rId38"/>
    <p:sldId id="340" r:id="rId3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BD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\borradores_contratacion\2019%20ECOOPOS%20SAS\3.%20Informes\5.%20FENIX\2020\Diciembre\BASE%20DICIEMBRE%20CONSOLIDAD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\borradores_contratacion\2019%20ECOOPOS%20SAS\3.%20Informes\5.%20FENIX\2020\Diciembre\BASE%20DICIEMBRE%20CONSOLIDAD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\borradores_contratacion\2019%20ECOOPOS%20SAS\3.%20Informes\5.%20FENIX\2020\Diciembre\BASE%20DICIEMBRE%20CONSOLIDAD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Reporte_Detalle_Morbilidad%20II%20Trim%2020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77825"/>
              </a:solidFill>
            </c:spPr>
            <c:extLst>
              <c:ext xmlns:c16="http://schemas.microsoft.com/office/drawing/2014/chart" uri="{C3380CC4-5D6E-409C-BE32-E72D297353CC}">
                <c16:uniqueId val="{00000001-3BBB-4524-B261-AFD68B5DD034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BBB-4524-B261-AFD68B5DD034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BBB-4524-B261-AFD68B5DD034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300"/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BBB-4524-B261-AFD68B5DD0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Hoja1!$A$13:$A$15</c:f>
              <c:strCache>
                <c:ptCount val="3"/>
                <c:pt idx="0">
                  <c:v>Consulta externa</c:v>
                </c:pt>
                <c:pt idx="1">
                  <c:v>Hospitalización</c:v>
                </c:pt>
                <c:pt idx="2">
                  <c:v>Urgencias</c:v>
                </c:pt>
              </c:strCache>
            </c:strRef>
          </c:cat>
          <c:val>
            <c:numRef>
              <c:f>Hoja1!$B$13:$B$15</c:f>
              <c:numCache>
                <c:formatCode>0%</c:formatCode>
                <c:ptCount val="3"/>
                <c:pt idx="0">
                  <c:v>0.53608437264585251</c:v>
                </c:pt>
                <c:pt idx="1">
                  <c:v>0.29756926425043945</c:v>
                </c:pt>
                <c:pt idx="2">
                  <c:v>0.16634636310370804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BB-4524-B261-AFD68B5DD03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77825"/>
            </a:solidFill>
          </c:spPr>
          <c:invertIfNegative val="0"/>
          <c:dLbls>
            <c:dLbl>
              <c:idx val="4"/>
              <c:layout>
                <c:manualLayout>
                  <c:x val="0"/>
                  <c:y val="-4.4004400440044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8E-4B6E-BEA3-911F3D215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Hoja1!$M$3:$M$7</c:f>
              <c:strCache>
                <c:ptCount val="5"/>
                <c:pt idx="0">
                  <c:v>Neoplasias Malignas </c:v>
                </c:pt>
                <c:pt idx="1">
                  <c:v>Enfermedades Genitourinarias </c:v>
                </c:pt>
                <c:pt idx="2">
                  <c:v>Traumatismos, Envenenamientos Consecuencias De Causas Externas </c:v>
                </c:pt>
                <c:pt idx="3">
                  <c:v>Condiciones Maternas</c:v>
                </c:pt>
                <c:pt idx="4">
                  <c:v>Enfermedades Cardiovasculares </c:v>
                </c:pt>
              </c:strCache>
            </c:strRef>
          </c:cat>
          <c:val>
            <c:numRef>
              <c:f>Hoja1!$N$3:$N$7</c:f>
              <c:numCache>
                <c:formatCode>0.0%</c:formatCode>
                <c:ptCount val="5"/>
                <c:pt idx="0">
                  <c:v>8.0173049118720918E-2</c:v>
                </c:pt>
                <c:pt idx="1">
                  <c:v>8.129258015335887E-2</c:v>
                </c:pt>
                <c:pt idx="2">
                  <c:v>9.528953097838011E-2</c:v>
                </c:pt>
                <c:pt idx="3">
                  <c:v>0.13088386693895462</c:v>
                </c:pt>
                <c:pt idx="4">
                  <c:v>0.18618532457961329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8E-4B6E-BEA3-911F3D2156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6143360"/>
        <c:axId val="86283008"/>
      </c:barChart>
      <c:catAx>
        <c:axId val="86143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86283008"/>
        <c:crosses val="autoZero"/>
        <c:auto val="1"/>
        <c:lblAlgn val="ctr"/>
        <c:lblOffset val="100"/>
        <c:noMultiLvlLbl val="0"/>
      </c:catAx>
      <c:valAx>
        <c:axId val="86283008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86143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20245384951881015"/>
                  <c:y val="-0.12510498687664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24-42F5-A189-85418D56751C}"/>
                </c:ext>
              </c:extLst>
            </c:dLbl>
            <c:dLbl>
              <c:idx val="1"/>
              <c:layout>
                <c:manualLayout>
                  <c:x val="0.21749715660542432"/>
                  <c:y val="5.601742490522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24-42F5-A189-85418D5675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Hoja1!$E$68:$E$69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Hoja1!$F$68:$F$69</c:f>
              <c:numCache>
                <c:formatCode>0.0%</c:formatCode>
                <c:ptCount val="2"/>
                <c:pt idx="0">
                  <c:v>0.56257840936580539</c:v>
                </c:pt>
                <c:pt idx="1">
                  <c:v>0.43742159063419467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24-42F5-A189-85418D567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DICIEMBRE CONSOLIDADA.xlsx]Hoja2!Tabla dinámica1</c:name>
    <c:fmtId val="4"/>
  </c:pivotSource>
  <c:chart>
    <c:autoTitleDeleted val="1"/>
    <c:pivotFmts>
      <c:pivotFmt>
        <c:idx val="0"/>
        <c:spPr>
          <a:solidFill>
            <a:schemeClr val="accent3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1"/>
        <c:spPr>
          <a:solidFill>
            <a:schemeClr val="accent6">
              <a:lumMod val="40000"/>
              <a:lumOff val="60000"/>
            </a:schemeClr>
          </a:solidFill>
        </c:spPr>
        <c:marker>
          <c:symbol val="none"/>
        </c:marker>
      </c:pivotFmt>
      <c:pivotFmt>
        <c:idx val="2"/>
        <c:spPr>
          <a:solidFill>
            <a:schemeClr val="accent2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3"/>
        <c:spPr>
          <a:solidFill>
            <a:schemeClr val="accent3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6">
              <a:lumMod val="40000"/>
              <a:lumOff val="6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Hoja2!$B$3:$B$4</c:f>
              <c:strCache>
                <c:ptCount val="1"/>
                <c:pt idx="0">
                  <c:v>CAPITA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Hoja2!$A$5:$A$14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Hoja2!$B$5:$B$14</c:f>
              <c:numCache>
                <c:formatCode>General</c:formatCode>
                <c:ptCount val="9"/>
                <c:pt idx="0">
                  <c:v>37</c:v>
                </c:pt>
                <c:pt idx="1">
                  <c:v>5</c:v>
                </c:pt>
                <c:pt idx="3">
                  <c:v>40</c:v>
                </c:pt>
                <c:pt idx="4">
                  <c:v>20</c:v>
                </c:pt>
                <c:pt idx="5">
                  <c:v>1</c:v>
                </c:pt>
                <c:pt idx="6">
                  <c:v>2</c:v>
                </c:pt>
                <c:pt idx="7">
                  <c:v>12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C-45DF-8D41-9FC74B3A508C}"/>
            </c:ext>
          </c:extLst>
        </c:ser>
        <c:ser>
          <c:idx val="1"/>
          <c:order val="1"/>
          <c:tx>
            <c:strRef>
              <c:f>Hoja2!$C$3:$C$4</c:f>
              <c:strCache>
                <c:ptCount val="1"/>
                <c:pt idx="0">
                  <c:v>EVENTO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Hoja2!$A$5:$A$14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Hoja2!$C$5:$C$14</c:f>
              <c:numCache>
                <c:formatCode>General</c:formatCode>
                <c:ptCount val="9"/>
                <c:pt idx="0">
                  <c:v>36</c:v>
                </c:pt>
                <c:pt idx="1">
                  <c:v>9</c:v>
                </c:pt>
                <c:pt idx="2">
                  <c:v>3</c:v>
                </c:pt>
                <c:pt idx="3">
                  <c:v>68</c:v>
                </c:pt>
                <c:pt idx="4">
                  <c:v>27</c:v>
                </c:pt>
                <c:pt idx="5">
                  <c:v>16</c:v>
                </c:pt>
                <c:pt idx="6">
                  <c:v>23</c:v>
                </c:pt>
                <c:pt idx="7">
                  <c:v>37</c:v>
                </c:pt>
                <c:pt idx="8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8C-45DF-8D41-9FC74B3A508C}"/>
            </c:ext>
          </c:extLst>
        </c:ser>
        <c:ser>
          <c:idx val="2"/>
          <c:order val="2"/>
          <c:tx>
            <c:strRef>
              <c:f>Hoja2!$D$3:$D$4</c:f>
              <c:strCache>
                <c:ptCount val="1"/>
                <c:pt idx="0">
                  <c:v>PGP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Hoja2!$A$5:$A$14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Hoja2!$D$5:$D$14</c:f>
              <c:numCache>
                <c:formatCode>General</c:formatCode>
                <c:ptCount val="9"/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8C-45DF-8D41-9FC74B3A50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600896"/>
        <c:axId val="168485248"/>
        <c:axId val="0"/>
      </c:bar3DChart>
      <c:catAx>
        <c:axId val="167600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8485248"/>
        <c:crosses val="autoZero"/>
        <c:auto val="1"/>
        <c:lblAlgn val="ctr"/>
        <c:lblOffset val="100"/>
        <c:noMultiLvlLbl val="0"/>
      </c:catAx>
      <c:valAx>
        <c:axId val="1684852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76008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000">
          <a:latin typeface="+mn-lt"/>
        </a:defRPr>
      </a:pPr>
      <a:endParaRPr lang="es-C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DICIEMBRE CONSOLIDADA.xlsx]Hoja5!Tabla dinámica4</c:name>
    <c:fmtId val="5"/>
  </c:pivotSource>
  <c:chart>
    <c:autoTitleDeleted val="1"/>
    <c:pivotFmts>
      <c:pivotFmt>
        <c:idx val="0"/>
        <c:marker>
          <c:symbol val="none"/>
        </c:marker>
      </c:pivotFmt>
      <c:pivotFmt>
        <c:idx val="1"/>
        <c:spPr>
          <a:solidFill>
            <a:srgbClr val="FFFF99"/>
          </a:solidFill>
        </c:spPr>
        <c:marker>
          <c:symbol val="none"/>
        </c:marker>
      </c:pivotFmt>
      <c:pivotFmt>
        <c:idx val="2"/>
        <c:spPr>
          <a:solidFill>
            <a:schemeClr val="tx2">
              <a:lumMod val="40000"/>
              <a:lumOff val="60000"/>
            </a:schemeClr>
          </a:solidFill>
        </c:spPr>
        <c:marker>
          <c:symbol val="none"/>
        </c:marker>
      </c:pivotFmt>
      <c:pivotFmt>
        <c:idx val="3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4"/>
        <c:spPr>
          <a:solidFill>
            <a:schemeClr val="accent6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5"/>
        <c:spPr>
          <a:solidFill>
            <a:srgbClr val="FFFF99"/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2">
              <a:lumMod val="40000"/>
              <a:lumOff val="6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Hoja5!$B$3:$B$4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cat>
            <c:strRef>
              <c:f>Hoja5!$A$5:$A$14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Hoja5!$B$5:$B$14</c:f>
              <c:numCache>
                <c:formatCode>General</c:formatCode>
                <c:ptCount val="9"/>
                <c:pt idx="0">
                  <c:v>41</c:v>
                </c:pt>
                <c:pt idx="1">
                  <c:v>6</c:v>
                </c:pt>
                <c:pt idx="2">
                  <c:v>1</c:v>
                </c:pt>
                <c:pt idx="3">
                  <c:v>45</c:v>
                </c:pt>
                <c:pt idx="4">
                  <c:v>23</c:v>
                </c:pt>
                <c:pt idx="5">
                  <c:v>7</c:v>
                </c:pt>
                <c:pt idx="6">
                  <c:v>1</c:v>
                </c:pt>
                <c:pt idx="7">
                  <c:v>14</c:v>
                </c:pt>
                <c:pt idx="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E-45B6-872C-9998CC8D37AC}"/>
            </c:ext>
          </c:extLst>
        </c:ser>
        <c:ser>
          <c:idx val="1"/>
          <c:order val="1"/>
          <c:tx>
            <c:strRef>
              <c:f>Hoja5!$C$3:$C$4</c:f>
              <c:strCache>
                <c:ptCount val="1"/>
                <c:pt idx="0">
                  <c:v>II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Hoja5!$A$5:$A$14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Hoja5!$C$5:$C$14</c:f>
              <c:numCache>
                <c:formatCode>General</c:formatCode>
                <c:ptCount val="9"/>
                <c:pt idx="0">
                  <c:v>26</c:v>
                </c:pt>
                <c:pt idx="1">
                  <c:v>8</c:v>
                </c:pt>
                <c:pt idx="2">
                  <c:v>1</c:v>
                </c:pt>
                <c:pt idx="3">
                  <c:v>47</c:v>
                </c:pt>
                <c:pt idx="4">
                  <c:v>20</c:v>
                </c:pt>
                <c:pt idx="5">
                  <c:v>6</c:v>
                </c:pt>
                <c:pt idx="6">
                  <c:v>19</c:v>
                </c:pt>
                <c:pt idx="7">
                  <c:v>26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E-45B6-872C-9998CC8D37AC}"/>
            </c:ext>
          </c:extLst>
        </c:ser>
        <c:ser>
          <c:idx val="2"/>
          <c:order val="2"/>
          <c:tx>
            <c:strRef>
              <c:f>Hoja5!$D$3:$D$4</c:f>
              <c:strCache>
                <c:ptCount val="1"/>
                <c:pt idx="0">
                  <c:v>III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Hoja5!$A$5:$A$14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Hoja5!$D$5:$D$14</c:f>
              <c:numCache>
                <c:formatCode>General</c:formatCode>
                <c:ptCount val="9"/>
                <c:pt idx="0">
                  <c:v>6</c:v>
                </c:pt>
                <c:pt idx="2">
                  <c:v>1</c:v>
                </c:pt>
                <c:pt idx="3">
                  <c:v>16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10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5E-45B6-872C-9998CC8D3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139840"/>
        <c:axId val="43141376"/>
        <c:axId val="0"/>
      </c:bar3DChart>
      <c:catAx>
        <c:axId val="43139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3141376"/>
        <c:crosses val="autoZero"/>
        <c:auto val="1"/>
        <c:lblAlgn val="ctr"/>
        <c:lblOffset val="100"/>
        <c:noMultiLvlLbl val="0"/>
      </c:catAx>
      <c:valAx>
        <c:axId val="4314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31398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000">
          <a:latin typeface="+mn-lt"/>
        </a:defRPr>
      </a:pPr>
      <a:endParaRPr lang="es-C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DICIEMBRE CONSOLIDADA.xlsx]Hoja3!Tabla dinámica2</c:name>
    <c:fmtId val="3"/>
  </c:pivotSource>
  <c:chart>
    <c:autoTitleDeleted val="1"/>
    <c:pivotFmts>
      <c:pivotFmt>
        <c:idx val="0"/>
        <c:spPr>
          <a:solidFill>
            <a:schemeClr val="accent5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1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2"/>
        <c:spPr>
          <a:solidFill>
            <a:schemeClr val="accent5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Hoja3!$B$3:$B$4</c:f>
              <c:strCache>
                <c:ptCount val="1"/>
                <c:pt idx="0">
                  <c:v>PRIVADA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Hoja3!$A$5:$A$14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Hoja3!$B$5:$B$14</c:f>
              <c:numCache>
                <c:formatCode>General</c:formatCode>
                <c:ptCount val="9"/>
                <c:pt idx="0">
                  <c:v>25</c:v>
                </c:pt>
                <c:pt idx="1">
                  <c:v>6</c:v>
                </c:pt>
                <c:pt idx="2">
                  <c:v>1</c:v>
                </c:pt>
                <c:pt idx="3">
                  <c:v>45</c:v>
                </c:pt>
                <c:pt idx="4">
                  <c:v>21</c:v>
                </c:pt>
                <c:pt idx="5">
                  <c:v>7</c:v>
                </c:pt>
                <c:pt idx="6">
                  <c:v>23</c:v>
                </c:pt>
                <c:pt idx="7">
                  <c:v>35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88-433F-9910-312501C47D38}"/>
            </c:ext>
          </c:extLst>
        </c:ser>
        <c:ser>
          <c:idx val="1"/>
          <c:order val="1"/>
          <c:tx>
            <c:strRef>
              <c:f>Hoja3!$C$3:$C$4</c:f>
              <c:strCache>
                <c:ptCount val="1"/>
                <c:pt idx="0">
                  <c:v>PUBLICA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Hoja3!$A$5:$A$14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Hoja3!$C$5:$C$14</c:f>
              <c:numCache>
                <c:formatCode>General</c:formatCode>
                <c:ptCount val="9"/>
                <c:pt idx="0">
                  <c:v>30</c:v>
                </c:pt>
                <c:pt idx="1">
                  <c:v>7</c:v>
                </c:pt>
                <c:pt idx="2">
                  <c:v>1</c:v>
                </c:pt>
                <c:pt idx="3">
                  <c:v>36</c:v>
                </c:pt>
                <c:pt idx="4">
                  <c:v>18</c:v>
                </c:pt>
                <c:pt idx="5">
                  <c:v>7</c:v>
                </c:pt>
                <c:pt idx="6">
                  <c:v>1</c:v>
                </c:pt>
                <c:pt idx="7">
                  <c:v>5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88-433F-9910-312501C47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85472"/>
        <c:axId val="42187392"/>
        <c:axId val="0"/>
      </c:bar3DChart>
      <c:catAx>
        <c:axId val="4218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2187392"/>
        <c:crosses val="autoZero"/>
        <c:auto val="1"/>
        <c:lblAlgn val="ctr"/>
        <c:lblOffset val="100"/>
        <c:noMultiLvlLbl val="0"/>
      </c:catAx>
      <c:valAx>
        <c:axId val="42187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21854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000">
          <a:latin typeface="+mn-lt"/>
        </a:defRPr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Hoja1!$A$36:$A$37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Hoja1!$B$36:$B$37</c:f>
              <c:numCache>
                <c:formatCode>0%</c:formatCode>
                <c:ptCount val="2"/>
                <c:pt idx="0">
                  <c:v>0.59260734912530344</c:v>
                </c:pt>
                <c:pt idx="1">
                  <c:v>0.40739265087469656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C-4B44-9711-6569BF0481B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443616084001001"/>
          <c:y val="3.3363942820363708E-2"/>
          <c:w val="0.4683953074981333"/>
          <c:h val="0.89080891440608256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986560"/>
        <c:axId val="89988096"/>
      </c:barChart>
      <c:catAx>
        <c:axId val="899865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89988096"/>
        <c:crosses val="autoZero"/>
        <c:auto val="1"/>
        <c:lblAlgn val="ctr"/>
        <c:lblOffset val="100"/>
        <c:noMultiLvlLbl val="0"/>
      </c:catAx>
      <c:valAx>
        <c:axId val="8998809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8998656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7782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Hoja1!$E$3:$E$7</c:f>
              <c:strCache>
                <c:ptCount val="5"/>
                <c:pt idx="0">
                  <c:v>Condiciones Orales </c:v>
                </c:pt>
                <c:pt idx="1">
                  <c:v>Condiciones Neuropsiquiatricas </c:v>
                </c:pt>
                <c:pt idx="2">
                  <c:v>Enfermedades Musculo-Esqueléticas</c:v>
                </c:pt>
                <c:pt idx="3">
                  <c:v>Enfermedades Genitourinarias </c:v>
                </c:pt>
                <c:pt idx="4">
                  <c:v>Enfermedades Cardiovasculares </c:v>
                </c:pt>
              </c:strCache>
            </c:strRef>
          </c:cat>
          <c:val>
            <c:numRef>
              <c:f>Hoja1!$F$3:$F$7</c:f>
              <c:numCache>
                <c:formatCode>0.0%</c:formatCode>
                <c:ptCount val="5"/>
                <c:pt idx="0">
                  <c:v>7.0705430471848366E-2</c:v>
                </c:pt>
                <c:pt idx="1">
                  <c:v>7.5626893170533685E-2</c:v>
                </c:pt>
                <c:pt idx="2">
                  <c:v>7.6129656809168417E-2</c:v>
                </c:pt>
                <c:pt idx="3">
                  <c:v>8.6356681135433905E-2</c:v>
                </c:pt>
                <c:pt idx="4">
                  <c:v>0.24373731380570215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48-4EC7-881D-2327AD660B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8549632"/>
        <c:axId val="90149632"/>
      </c:barChart>
      <c:catAx>
        <c:axId val="885496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90149632"/>
        <c:crosses val="autoZero"/>
        <c:auto val="1"/>
        <c:lblAlgn val="ctr"/>
        <c:lblOffset val="100"/>
        <c:noMultiLvlLbl val="0"/>
      </c:catAx>
      <c:valAx>
        <c:axId val="90149632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88549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089807524059493"/>
                  <c:y val="-0.160144356955380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A9-444E-B8DE-CD0C605C0654}"/>
                </c:ext>
              </c:extLst>
            </c:dLbl>
            <c:dLbl>
              <c:idx val="1"/>
              <c:layout>
                <c:manualLayout>
                  <c:x val="0.17414282589676292"/>
                  <c:y val="6.5962744240303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A9-444E-B8DE-CD0C605C0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Hoja1!$K$50:$K$51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Hoja1!$L$50:$L$51</c:f>
              <c:numCache>
                <c:formatCode>0%</c:formatCode>
                <c:ptCount val="2"/>
                <c:pt idx="0">
                  <c:v>0.62036348874246638</c:v>
                </c:pt>
                <c:pt idx="1">
                  <c:v>0.37963651125753367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A9-444E-B8DE-CD0C605C0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0089344"/>
        <c:axId val="90106112"/>
      </c:barChart>
      <c:catAx>
        <c:axId val="9008934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90106112"/>
        <c:crosses val="autoZero"/>
        <c:auto val="1"/>
        <c:lblAlgn val="ctr"/>
        <c:lblOffset val="100"/>
        <c:noMultiLvlLbl val="0"/>
      </c:catAx>
      <c:valAx>
        <c:axId val="90106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0089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77825"/>
            </a:solidFill>
          </c:spPr>
          <c:invertIfNegative val="0"/>
          <c:dLbls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E-4C8B-BFD7-53D6B1122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Hoja1!$H$26:$H$30</c:f>
              <c:strCache>
                <c:ptCount val="5"/>
                <c:pt idx="0">
                  <c:v>Condiciones Maternas</c:v>
                </c:pt>
                <c:pt idx="1">
                  <c:v>Enfermedades Digestivas</c:v>
                </c:pt>
                <c:pt idx="2">
                  <c:v>Enfermedades Cardiovasculares </c:v>
                </c:pt>
                <c:pt idx="3">
                  <c:v>Enfermedades Genitourinarias </c:v>
                </c:pt>
                <c:pt idx="4">
                  <c:v>Traumatismos, Envenenamientos Consecuencias De Causas Externas </c:v>
                </c:pt>
              </c:strCache>
            </c:strRef>
          </c:cat>
          <c:val>
            <c:numRef>
              <c:f>Hoja1!$I$26:$I$30</c:f>
              <c:numCache>
                <c:formatCode>0.0%</c:formatCode>
                <c:ptCount val="5"/>
                <c:pt idx="0">
                  <c:v>8.8520333712399493E-2</c:v>
                </c:pt>
                <c:pt idx="1">
                  <c:v>9.4940976380488498E-2</c:v>
                </c:pt>
                <c:pt idx="2">
                  <c:v>0.11456519770145018</c:v>
                </c:pt>
                <c:pt idx="3">
                  <c:v>0.11870137973371442</c:v>
                </c:pt>
                <c:pt idx="4">
                  <c:v>0.151106504171405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9E-4C8B-BFD7-53D6B11225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1438464"/>
        <c:axId val="105330176"/>
      </c:barChart>
      <c:catAx>
        <c:axId val="914384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105330176"/>
        <c:crosses val="autoZero"/>
        <c:auto val="1"/>
        <c:lblAlgn val="ctr"/>
        <c:lblOffset val="100"/>
        <c:noMultiLvlLbl val="0"/>
      </c:catAx>
      <c:valAx>
        <c:axId val="105330176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91438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8238517060367454"/>
                  <c:y val="-0.10372630504520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B0-4766-97E3-4BDB2AF5F30F}"/>
                </c:ext>
              </c:extLst>
            </c:dLbl>
            <c:dLbl>
              <c:idx val="1"/>
              <c:layout>
                <c:manualLayout>
                  <c:x val="0.23329396325459317"/>
                  <c:y val="3.569918343540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B0-4766-97E3-4BDB2AF5F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Hoja1!$E$50:$E$51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Hoja1!$F$50:$F$51</c:f>
              <c:numCache>
                <c:formatCode>0.0%</c:formatCode>
                <c:ptCount val="2"/>
                <c:pt idx="0">
                  <c:v>0.55687501886944357</c:v>
                </c:pt>
                <c:pt idx="1">
                  <c:v>0.44312498113055643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B0-4766-97E3-4BDB2AF5F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5E89B-8DCA-4D37-A087-B7E9C3107F91}" type="datetimeFigureOut">
              <a:rPr lang="es-CO" smtClean="0"/>
              <a:t>18/01/2021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9437C-8BC8-4538-BBF1-2D14A6315A9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05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071A-25CB-2748-96BF-67244E3DC43C}" type="slidenum">
              <a:rPr lang="es-CO" smtClean="0"/>
              <a:pPr/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7217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071A-25CB-2748-96BF-67244E3DC43C}" type="slidenum">
              <a:rPr lang="es-CO" smtClean="0"/>
              <a:pPr/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445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071A-25CB-2748-96BF-67244E3DC43C}" type="slidenum">
              <a:rPr lang="es-CO" smtClean="0"/>
              <a:pPr/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3574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071A-25CB-2748-96BF-67244E3DC43C}" type="slidenum">
              <a:rPr lang="es-CO" smtClean="0"/>
              <a:pPr/>
              <a:t>19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53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28F32-9ABA-484D-8C76-E415690EF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7CC46C-D117-40B3-A3D6-328E512E2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0C7A5-3AE9-4FF0-B87C-E5B50D3B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A8A4C-A1B1-497B-9A2C-338ECD25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B20F8-49D1-418B-B165-5DF2F55C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F0760A-CC8D-4C74-A3E8-C942836C7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0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F9852-1FF7-4488-8916-5A153316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DCC250-6648-46DF-AB81-DCD442CD1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70C2AC-56F9-46EF-A2A0-47E4EB69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8212B6-4BCE-41C1-B13C-DC15EFAB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0B772B-9665-467A-AC14-2676D675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814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CFACB5-50E8-4DE1-AD97-839B8A798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2DA55C-2AD7-45CC-8E38-335502FBF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E1557-7659-469F-8FF3-7E142977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DA4CB2-0226-4FD1-9C33-B16750AF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472A52-6404-4135-B2BB-A01424B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320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8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9944FA0-7455-4572-9FF4-AF7B925C5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2E35B4D-D647-4560-914F-8BDF9E2EA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9274E06-2DDB-445D-BD3B-E3815C6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CE409ED-45E8-49A4-9049-5B7511321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0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9EB4DA3-4274-4213-B8D8-402F5CD38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5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4921217-EBDE-479F-8E5F-F23E29382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4E9E7-82BB-4835-ADB7-2332543F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9571A-9E95-4B1B-B6F5-22350D42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3A9DCD-2874-4C5C-9671-E19C25B3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8813B1-8DB0-4EED-8A00-2DCFB25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CF505-1106-494A-81B8-B77F0732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7DB4C2-018A-4FDF-86FF-C692B6D8E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97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10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7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0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63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21D51-3268-A140-BF24-3351A5DC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B0F7F2-74DF-7644-9328-2B196236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06982-58DA-1F40-BDE2-2A4F102BE93A}" type="datetimeFigureOut">
              <a:rPr lang="es-CO" smtClean="0"/>
              <a:pPr/>
              <a:t>18/01/2021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B8B200-FEB6-504C-B02D-169E3016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5246B0-DE4D-A34C-B47E-530EA540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58F-424B-554E-AF05-CDB6C990C8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C9FC21-D76B-0347-95C5-CC843D246D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0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A77BFBA-B0BD-48AA-B89F-2BBE4D655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05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79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8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21C65-B4C7-4EEE-8014-AEB53981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F4CAE9-E8BB-47C4-A422-143D34EF9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46BF9-FCD5-4B43-880E-A2FDB74D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DA18D-FD47-41A8-A193-99A521E4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3B1981-B4F0-4E75-8A84-F47C61DA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0CB0A0-4B36-4129-A714-A03A8222D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4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A77BFBA-B0BD-48AA-B89F-2BBE4D655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25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A77BFBA-B0BD-48AA-B89F-2BBE4D655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5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47336B-1ABD-4EE7-9384-1A488384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F4BDF-B67B-42FF-9EAF-16F7B3E5A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9C7B50-A4AD-4E55-9DBB-64A55670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261F91-7390-4EDE-95F1-613F671B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BC4BF-A18A-4948-A1EE-69D9F0E3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2F2745-5CDD-4B25-B6B9-1CDB5F3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F44D83-8930-44DC-B973-F79DB906E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C2D67-CC96-4090-BE03-625F4D19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30F8E-B693-49C7-9E9A-B57A80A64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DB9B0C-EC84-4A09-AFC6-83DD5A6B9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81C9D1-929A-4459-94DB-38B21FCA6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E4DB6C-FA11-4139-BDDA-6A5D775E8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6E3E6A-D34D-4E21-B780-EDC86D4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9087D3-FF00-419B-B4E4-1984800A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15B452-C7D8-454B-BBAA-B0C6E419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81F050-2C57-4D5D-AC30-03638EFEC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F3DC2-9E47-41A7-841D-337B669E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7AF3E8-8A8C-474F-9C7F-7223433E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B313C9-7B83-4296-8C88-BC4F9E31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F6169E-3B9A-48B1-B28C-9A95054E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B3BBDE-99F2-44FF-8094-F1159BAA1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9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3692DA-C41B-4347-9942-B517459EF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B3109E-57FC-4967-ABAE-107609A1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B8E6FA-BDE0-4E51-8F32-291D713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242EBD-ACD0-4561-8D4B-D9409FEC0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5F8E5-6A8C-413F-9F92-B9989768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91705-9C64-4152-850C-7BD50276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0A440B-D017-404F-A908-BF924BB1A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A3E1A-372F-4256-9D68-F437D786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18E9AF-ECEB-4D13-8904-E142BAE5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AB680D-2DA9-43C8-BAF1-671980F2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713E66-643F-4F2E-A2B1-7A528C7D7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2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A3736-D3FC-412D-B455-F5337E8A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94018C-0CB2-427D-B892-68C087979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524D90-E76E-4529-8D29-95B6D7617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AF34DA-E0F7-4A4D-B983-70EC9F68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F625DF-7A00-4695-8BCD-9C6C3C98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3FC016-542E-4A98-BE4C-0F8D3E57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287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C6B8B-0EBC-4357-87A9-88B95CBD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929FEE-DB09-494A-9D2B-EBB5F208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E9146B-781E-4A29-98A3-B66666826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8627-8A2D-49A2-B09D-235392B73D88}" type="datetimeFigureOut">
              <a:rPr lang="es-CO" smtClean="0"/>
              <a:pPr/>
              <a:t>18/01/2021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4B4FE-63BC-46C8-98C5-25F041768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F0A1F-2D4E-44C8-87D3-E59EEBAD8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584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53" r:id="rId14"/>
    <p:sldLayoutId id="2147483654" r:id="rId15"/>
    <p:sldLayoutId id="2147483656" r:id="rId16"/>
    <p:sldLayoutId id="2147483657" r:id="rId17"/>
    <p:sldLayoutId id="2147483658" r:id="rId18"/>
    <p:sldLayoutId id="2147483659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chart" Target="../charts/char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/>
          <p:cNvSpPr/>
          <p:nvPr/>
        </p:nvSpPr>
        <p:spPr>
          <a:xfrm>
            <a:off x="0" y="760935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la Morbilidad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17" y="1588673"/>
            <a:ext cx="569734" cy="55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063552" y="1592414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b="1" dirty="0">
                <a:latin typeface="+mj-lt"/>
              </a:rPr>
              <a:t>Consulta Externa</a:t>
            </a:r>
          </a:p>
          <a:p>
            <a:pPr algn="just" eaLnBrk="1" hangingPunct="1"/>
            <a:r>
              <a:rPr lang="es-CO" altLang="es-CO" sz="1400" b="1" dirty="0">
                <a:latin typeface="+mj-lt"/>
              </a:rPr>
              <a:t>(5 primeras causas</a:t>
            </a:r>
            <a:r>
              <a:rPr lang="es-CO" altLang="es-CO" sz="1600" b="1" dirty="0">
                <a:latin typeface="+mn-lt"/>
              </a:rPr>
              <a:t>)</a:t>
            </a:r>
          </a:p>
        </p:txBody>
      </p:sp>
      <p:graphicFrame>
        <p:nvGraphicFramePr>
          <p:cNvPr id="16" name="9 Gráfico"/>
          <p:cNvGraphicFramePr>
            <a:graphicFrameLocks/>
          </p:cNvGraphicFramePr>
          <p:nvPr>
            <p:extLst/>
          </p:nvPr>
        </p:nvGraphicFramePr>
        <p:xfrm>
          <a:off x="4727848" y="1340768"/>
          <a:ext cx="6192688" cy="418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4 Gráfico"/>
          <p:cNvGraphicFramePr>
            <a:graphicFrameLocks/>
          </p:cNvGraphicFramePr>
          <p:nvPr>
            <p:extLst/>
          </p:nvPr>
        </p:nvGraphicFramePr>
        <p:xfrm>
          <a:off x="479376" y="24208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3 Gráfico"/>
          <p:cNvGraphicFramePr>
            <a:graphicFrameLocks/>
          </p:cNvGraphicFramePr>
          <p:nvPr>
            <p:extLst/>
          </p:nvPr>
        </p:nvGraphicFramePr>
        <p:xfrm>
          <a:off x="5015880" y="1596874"/>
          <a:ext cx="5904656" cy="384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8 Gráfico"/>
          <p:cNvGraphicFramePr>
            <a:graphicFrameLocks/>
          </p:cNvGraphicFramePr>
          <p:nvPr>
            <p:extLst/>
          </p:nvPr>
        </p:nvGraphicFramePr>
        <p:xfrm>
          <a:off x="911424" y="26369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1127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9"/>
          <p:cNvSpPr/>
          <p:nvPr/>
        </p:nvSpPr>
        <p:spPr>
          <a:xfrm>
            <a:off x="1343472" y="204387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la Morbilidad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13561"/>
            <a:ext cx="647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67608" y="1818494"/>
            <a:ext cx="2019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dirty="0">
                <a:latin typeface="+mn-lt"/>
              </a:rPr>
              <a:t> </a:t>
            </a:r>
            <a:r>
              <a:rPr lang="es-CO" altLang="es-CO" b="1" dirty="0">
                <a:latin typeface="+mn-lt"/>
              </a:rPr>
              <a:t>Urgencias</a:t>
            </a: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/>
          </p:nvPr>
        </p:nvGraphicFramePr>
        <p:xfrm>
          <a:off x="5231904" y="1340768"/>
          <a:ext cx="5976664" cy="414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6 Gráfico"/>
          <p:cNvGraphicFramePr>
            <a:graphicFrameLocks/>
          </p:cNvGraphicFramePr>
          <p:nvPr>
            <p:extLst/>
          </p:nvPr>
        </p:nvGraphicFramePr>
        <p:xfrm>
          <a:off x="5303912" y="1556792"/>
          <a:ext cx="633670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7 Gráfico"/>
          <p:cNvGraphicFramePr>
            <a:graphicFrameLocks/>
          </p:cNvGraphicFramePr>
          <p:nvPr>
            <p:extLst/>
          </p:nvPr>
        </p:nvGraphicFramePr>
        <p:xfrm>
          <a:off x="1055440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212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9"/>
          <p:cNvSpPr/>
          <p:nvPr/>
        </p:nvSpPr>
        <p:spPr>
          <a:xfrm>
            <a:off x="1055440" y="693970"/>
            <a:ext cx="9500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la Morbilidad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423592" y="1882065"/>
            <a:ext cx="2055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dirty="0">
                <a:latin typeface="+mn-lt"/>
              </a:rPr>
              <a:t> </a:t>
            </a:r>
            <a:r>
              <a:rPr lang="es-CO" altLang="es-CO" b="1" dirty="0">
                <a:latin typeface="+mn-lt"/>
              </a:rPr>
              <a:t>Hospitalización</a:t>
            </a: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2" y="1713364"/>
            <a:ext cx="788741" cy="81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5 Gráfico"/>
          <p:cNvGraphicFramePr>
            <a:graphicFrameLocks/>
          </p:cNvGraphicFramePr>
          <p:nvPr>
            <p:extLst/>
          </p:nvPr>
        </p:nvGraphicFramePr>
        <p:xfrm>
          <a:off x="5303912" y="1556792"/>
          <a:ext cx="6480720" cy="394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9 Gráfico"/>
          <p:cNvGraphicFramePr>
            <a:graphicFrameLocks/>
          </p:cNvGraphicFramePr>
          <p:nvPr>
            <p:extLst/>
          </p:nvPr>
        </p:nvGraphicFramePr>
        <p:xfrm>
          <a:off x="767408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493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7"/>
          <p:cNvCxnSpPr>
            <a:cxnSpLocks/>
          </p:cNvCxnSpPr>
          <p:nvPr/>
        </p:nvCxnSpPr>
        <p:spPr>
          <a:xfrm>
            <a:off x="450850" y="5141913"/>
            <a:ext cx="11706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ángulo 9"/>
          <p:cNvSpPr/>
          <p:nvPr/>
        </p:nvSpPr>
        <p:spPr>
          <a:xfrm>
            <a:off x="713423" y="3556864"/>
            <a:ext cx="107410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>
              <a:tabLst>
                <a:tab pos="2155825" algn="l"/>
                <a:tab pos="2686050" algn="l"/>
              </a:tabLst>
              <a:defRPr/>
            </a:pPr>
            <a:r>
              <a:rPr lang="es-CO" alt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Sistema Obligatorio Garantía de la Calidad</a:t>
            </a:r>
          </a:p>
        </p:txBody>
      </p:sp>
    </p:spTree>
    <p:extLst>
      <p:ext uri="{BB962C8B-B14F-4D97-AF65-F5344CB8AC3E}">
        <p14:creationId xmlns:p14="http://schemas.microsoft.com/office/powerpoint/2010/main" val="123877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222070" y="4039362"/>
            <a:ext cx="11555947" cy="19389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 el conjunto de </a:t>
            </a:r>
            <a:r>
              <a:rPr lang="es-MX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instituciones, normas, requisitos, mecanismos, y procesos deliberados y sistemáticos </a:t>
            </a: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que desarrolla el sector salud para generar, mantener y mejorar la calidad de los servicios de salud en el país</a:t>
            </a:r>
            <a:r>
              <a:rPr lang="es-CO" sz="2000" dirty="0">
                <a:latin typeface="+mn-lt"/>
              </a:rPr>
              <a:t>.</a:t>
            </a:r>
          </a:p>
          <a:p>
            <a:pPr algn="just">
              <a:defRPr/>
            </a:pPr>
            <a:endParaRPr lang="es-CO" sz="2000" dirty="0">
              <a:latin typeface="+mn-lt"/>
            </a:endParaRPr>
          </a:p>
          <a:p>
            <a:pPr algn="just">
              <a:defRPr/>
            </a:pPr>
            <a:r>
              <a:rPr lang="es-CO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El cual se encuentra normado por el Decreto 1011 de 2006  y consta de  cuatro componentes.</a:t>
            </a:r>
          </a:p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497098" y="784848"/>
            <a:ext cx="9005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¿Qué es el SOGCS?</a:t>
            </a: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668493"/>
              </p:ext>
            </p:extLst>
          </p:nvPr>
        </p:nvGraphicFramePr>
        <p:xfrm>
          <a:off x="3559663" y="1851648"/>
          <a:ext cx="4880759" cy="1828800"/>
        </p:xfrm>
        <a:graphic>
          <a:graphicData uri="http://schemas.openxmlformats.org/drawingml/2006/table">
            <a:tbl>
              <a:tblPr/>
              <a:tblGrid>
                <a:gridCol w="4880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COMPONENTES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Sistema Único de Habilitación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Sistema Único de Acreditación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Sistema de Información para la Calidad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Auditoria para el Mejoramiento de la Calidad (PAMEC)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421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81442" y="4070038"/>
            <a:ext cx="114102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Este componente </a:t>
            </a:r>
            <a:r>
              <a:rPr lang="es-CO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tiene por objeto estimular la competencia por calidad entre los agentes del sector que al mismo tiempo, permita orientar a los usuarios en el conocimiento de las características del sistema, en el ejercicio de sus derechos y deberes y en los niveles de calidad de los Prestadores de Servicios de Salud y de las EAPB, de manera que puedan tomar decisiones informadas en el momento de ejercer los derechos que para ellos contempla el Sistema General de Seguridad Social en Salud. </a:t>
            </a:r>
          </a:p>
          <a:p>
            <a:pPr algn="just">
              <a:defRPr/>
            </a:pPr>
            <a:endParaRPr lang="es-CO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83609" y="696036"/>
            <a:ext cx="90058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O" alt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Sistema de Información para la Calidad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399781"/>
              </p:ext>
            </p:extLst>
          </p:nvPr>
        </p:nvGraphicFramePr>
        <p:xfrm>
          <a:off x="3400099" y="2147254"/>
          <a:ext cx="4892633" cy="1922784"/>
        </p:xfrm>
        <a:graphic>
          <a:graphicData uri="http://schemas.openxmlformats.org/drawingml/2006/table">
            <a:tbl>
              <a:tblPr/>
              <a:tblGrid>
                <a:gridCol w="489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04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CARACTERISTICAS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Accesibilidad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Oportunidad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Continuidad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Seguridad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Pertinencia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592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9308" y="1517546"/>
            <a:ext cx="23883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Indicadores de Gestión Sistema Obligatorio de Garantía de la Calidad</a:t>
            </a:r>
          </a:p>
        </p:txBody>
      </p:sp>
      <p:sp>
        <p:nvSpPr>
          <p:cNvPr id="6" name="5 Elipse"/>
          <p:cNvSpPr/>
          <p:nvPr/>
        </p:nvSpPr>
        <p:spPr>
          <a:xfrm>
            <a:off x="6429048" y="757546"/>
            <a:ext cx="3040083" cy="6293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Medicina General</a:t>
            </a:r>
          </a:p>
        </p:txBody>
      </p:sp>
      <p:sp>
        <p:nvSpPr>
          <p:cNvPr id="10" name="9 Elipse"/>
          <p:cNvSpPr/>
          <p:nvPr/>
        </p:nvSpPr>
        <p:spPr>
          <a:xfrm>
            <a:off x="6287542" y="3486123"/>
            <a:ext cx="3040083" cy="6293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Pediatría</a:t>
            </a:r>
          </a:p>
        </p:txBody>
      </p:sp>
      <p:pic>
        <p:nvPicPr>
          <p:cNvPr id="7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12" y="1517546"/>
            <a:ext cx="8109342" cy="181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26" y="4267325"/>
            <a:ext cx="8517713" cy="185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5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6465435" y="3669068"/>
            <a:ext cx="3040083" cy="6293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Medicina Interna</a:t>
            </a:r>
          </a:p>
        </p:txBody>
      </p:sp>
      <p:sp>
        <p:nvSpPr>
          <p:cNvPr id="3" name="2 Elipse"/>
          <p:cNvSpPr/>
          <p:nvPr/>
        </p:nvSpPr>
        <p:spPr>
          <a:xfrm>
            <a:off x="6465435" y="905112"/>
            <a:ext cx="3040083" cy="6293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Obstetricia</a:t>
            </a:r>
          </a:p>
        </p:txBody>
      </p:sp>
      <p:pic>
        <p:nvPicPr>
          <p:cNvPr id="8" name="Image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77" y="4451838"/>
            <a:ext cx="8331801" cy="17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'Resultados (experiencia)-2020'!$B$2:$Q$25"/>
              </a:ext>
            </a:extLst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4925" y="1729444"/>
            <a:ext cx="8081102" cy="17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Rectángulo"/>
          <p:cNvSpPr/>
          <p:nvPr/>
        </p:nvSpPr>
        <p:spPr>
          <a:xfrm>
            <a:off x="259308" y="1517546"/>
            <a:ext cx="23883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Indicadores de Gestión Sistema Obligatorio de Garantía de la Calidad</a:t>
            </a:r>
          </a:p>
        </p:txBody>
      </p:sp>
    </p:spTree>
    <p:extLst>
      <p:ext uri="{BB962C8B-B14F-4D97-AF65-F5344CB8AC3E}">
        <p14:creationId xmlns:p14="http://schemas.microsoft.com/office/powerpoint/2010/main" val="3086073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540031" y="2464172"/>
            <a:ext cx="3040083" cy="6293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Cirugía General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881425"/>
            <a:ext cx="120260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Indicadores de Gestión Sistema Obligatorio de Garantía de la Calidad</a:t>
            </a:r>
          </a:p>
        </p:txBody>
      </p:sp>
      <p:pic>
        <p:nvPicPr>
          <p:cNvPr id="6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63" y="3434721"/>
            <a:ext cx="9289032" cy="21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2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4417" y="1046902"/>
            <a:ext cx="1152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Indicadores de Gestión Sistema Obligatorio de Garantía de la Calidad</a:t>
            </a:r>
          </a:p>
        </p:txBody>
      </p:sp>
      <p:pic>
        <p:nvPicPr>
          <p:cNvPr id="22" name="Picture 2" descr="Resultado de imagen para medicina interna dibujo"/>
          <p:cNvPicPr>
            <a:picLocks noChangeAspect="1" noChangeArrowheads="1"/>
          </p:cNvPicPr>
          <p:nvPr/>
        </p:nvPicPr>
        <p:blipFill>
          <a:blip r:embed="rId3" cstate="print"/>
          <a:srcRect t="9708"/>
          <a:stretch>
            <a:fillRect/>
          </a:stretch>
        </p:blipFill>
        <p:spPr bwMode="auto">
          <a:xfrm>
            <a:off x="-96688" y="4509120"/>
            <a:ext cx="2620322" cy="2577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08" y="2690074"/>
            <a:ext cx="997289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0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87606" y="2074460"/>
            <a:ext cx="907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</a:rPr>
              <a:t>INFORME RENDICIÓN DE CUENTAS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</a:rPr>
              <a:t>IV TRIMESTRE 2020</a:t>
            </a:r>
            <a:endParaRPr lang="es-CO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816489" y="1305643"/>
            <a:ext cx="103406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NUEVOS AFILIADOS</a:t>
            </a:r>
          </a:p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OCTUBRE - DICIEMBRE 2020</a:t>
            </a:r>
          </a:p>
          <a:p>
            <a:pPr algn="ctr"/>
            <a:endParaRPr lang="es-CO" sz="3200" b="1" dirty="0">
              <a:solidFill>
                <a:srgbClr val="FF3300"/>
              </a:solidFill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FDAFF6-1D13-4855-B379-043469CE5F2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92528" y="3313998"/>
            <a:ext cx="8588581" cy="22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85497" y="963472"/>
            <a:ext cx="8028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CANTIDAD AFILIADOS</a:t>
            </a:r>
          </a:p>
          <a:p>
            <a:pPr algn="ctr"/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INFORME TRIMESTRAL 2020 </a:t>
            </a:r>
            <a:endParaRPr lang="es-ES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B1CA1B-D7AA-4A6D-A535-6FF819D05FE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75492" y="2631716"/>
            <a:ext cx="86487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846160" y="868658"/>
            <a:ext cx="104996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TRASLADO DESDE OTRAS EPSS</a:t>
            </a:r>
          </a:p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OCTUBRE - DICIEMBRE 2020</a:t>
            </a:r>
          </a:p>
          <a:p>
            <a:pPr algn="ctr"/>
            <a:endParaRPr lang="es-CO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452572-90D8-4B45-8061-2C468FA0078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473583" y="2342784"/>
            <a:ext cx="7244833" cy="32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34320" y="805335"/>
            <a:ext cx="10829799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ヒラギノ角ゴ ProN W3" charset="0"/>
                <a:cs typeface="Arial" panose="020B0604020202020204" pitchFamily="34" charset="0"/>
              </a:rPr>
              <a:t> </a:t>
            </a:r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TRASLADOS A OTRAS EPS</a:t>
            </a:r>
          </a:p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OCTUBRE - DICIEMBRE 2020</a:t>
            </a:r>
          </a:p>
          <a:p>
            <a:pPr algn="r"/>
            <a:endParaRPr lang="es-CO" sz="3200" b="1" dirty="0">
              <a:solidFill>
                <a:srgbClr val="FF3300"/>
              </a:solidFill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DAB483-0788-44B0-A143-68F6BD363F8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71992" y="3021327"/>
            <a:ext cx="5353050" cy="23945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CEAA28-99C0-428E-94BA-428DBABC4DD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566957" y="3021328"/>
            <a:ext cx="5353050" cy="23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630163" y="852159"/>
            <a:ext cx="1029714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MOVILIDAD</a:t>
            </a:r>
          </a:p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 OCTUBRE - DICIEMBRE 2020</a:t>
            </a:r>
          </a:p>
          <a:p>
            <a:pPr algn="r"/>
            <a:endParaRPr lang="es-CO" sz="25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6BEA8E-8C73-48E3-A7E0-1DB1645D268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574127" y="2668888"/>
            <a:ext cx="6825383" cy="30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838042" y="326967"/>
            <a:ext cx="83164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3200" b="1" dirty="0">
              <a:solidFill>
                <a:srgbClr val="FF3300"/>
              </a:solidFill>
              <a:ea typeface="ヒラギノ角ゴ ProN W3" charset="0"/>
              <a:cs typeface="Arial" panose="020B0604020202020204" pitchFamily="34" charset="0"/>
            </a:endParaRPr>
          </a:p>
          <a:p>
            <a:pPr algn="ctr"/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PORTABILIDAD</a:t>
            </a:r>
          </a:p>
          <a:p>
            <a:pPr algn="ctr"/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INFORME  TRIMESTRAL 2020 </a:t>
            </a:r>
            <a:endParaRPr lang="es-ES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5 CuadroTexto">
            <a:extLst>
              <a:ext uri="{FF2B5EF4-FFF2-40B4-BE49-F238E27FC236}">
                <a16:creationId xmlns:a16="http://schemas.microsoft.com/office/drawing/2014/main" id="{B6CD47E2-1E6B-496A-A5B6-6915ADC1B481}"/>
              </a:ext>
            </a:extLst>
          </p:cNvPr>
          <p:cNvSpPr txBox="1"/>
          <p:nvPr/>
        </p:nvSpPr>
        <p:spPr>
          <a:xfrm>
            <a:off x="2084738" y="5676795"/>
            <a:ext cx="752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Con respecto a noviembre de 2020,  hubo un disminución del 15 % en la solicitudes de portabilidad.</a:t>
            </a:r>
          </a:p>
          <a:p>
            <a:r>
              <a:rPr lang="es-ES" sz="1200" dirty="0"/>
              <a:t>Fuente: Servidor de Reportes: Corte 31 de diciembre de 2020.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276E4900-AC7A-45C6-B950-A7A5DE7D6E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280185"/>
              </p:ext>
            </p:extLst>
          </p:nvPr>
        </p:nvGraphicFramePr>
        <p:xfrm>
          <a:off x="1738291" y="2142849"/>
          <a:ext cx="8515917" cy="3301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Worksheet" r:id="rId3" imgW="9239429" imgH="3581431" progId="Excel.Sheet.12">
                  <p:embed/>
                </p:oleObj>
              </mc:Choice>
              <mc:Fallback>
                <p:oleObj name="Worksheet" r:id="rId3" imgW="9239429" imgH="3581431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276E4900-AC7A-45C6-B950-A7A5DE7D6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8291" y="2142849"/>
                        <a:ext cx="8515917" cy="3301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69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bro El paradigma del Gobierno Abierto: retos y oportunidades Libro El  paradigma del Gobierno Abierto: retos y oportunidades Politica Comunic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318" y="968830"/>
            <a:ext cx="5514975" cy="52482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715000" y="1796142"/>
            <a:ext cx="5660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 smtClean="0"/>
              <a:t>RED DE PRESTADORES</a:t>
            </a:r>
            <a:endParaRPr lang="es-CO" sz="6000" b="1" dirty="0"/>
          </a:p>
        </p:txBody>
      </p:sp>
    </p:spTree>
    <p:extLst>
      <p:ext uri="{BB962C8B-B14F-4D97-AF65-F5344CB8AC3E}">
        <p14:creationId xmlns:p14="http://schemas.microsoft.com/office/powerpoint/2010/main" val="17779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B077130-7626-4272-BE73-7C6239DA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73785"/>
          </a:xfrm>
          <a:prstGeom prst="flowChartProcess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A3E8D6-C1F0-4C6D-AD9D-2CCD016A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78912"/>
            <a:ext cx="12192000" cy="578453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830574" y="1097870"/>
            <a:ext cx="800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CO" dirty="0"/>
              <a:t>CONTRATACION POR TIPO DE CONTRATO</a:t>
            </a:r>
          </a:p>
        </p:txBody>
      </p:sp>
      <p:graphicFrame>
        <p:nvGraphicFramePr>
          <p:cNvPr id="8" name="1 Gráfico"/>
          <p:cNvGraphicFramePr/>
          <p:nvPr/>
        </p:nvGraphicFramePr>
        <p:xfrm>
          <a:off x="531264" y="2088930"/>
          <a:ext cx="8880750" cy="3460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46" name="Picture 2" descr="CAAV Comunidades: Contratos de mantenimiento obligatori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73906" y="2672309"/>
            <a:ext cx="2876186" cy="2262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4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117176" y="957613"/>
            <a:ext cx="800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CONTRATACION POR NIVEL DE ATENCION</a:t>
            </a:r>
          </a:p>
        </p:txBody>
      </p:sp>
      <p:sp>
        <p:nvSpPr>
          <p:cNvPr id="1028" name="AutoShape 4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30" name="AutoShape 6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32" name="AutoShape 8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34" name="AutoShape 10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13" name="1 Gráfico"/>
          <p:cNvGraphicFramePr/>
          <p:nvPr/>
        </p:nvGraphicFramePr>
        <p:xfrm>
          <a:off x="4083269" y="1686910"/>
          <a:ext cx="7756634" cy="39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13 Imagen" descr="Sistema de salud. Sus niveles de atención – Observatorio digital de Salud  de Migrantes Internacionales en Chile"/>
          <p:cNvPicPr/>
          <p:nvPr/>
        </p:nvPicPr>
        <p:blipFill>
          <a:blip r:embed="rId3"/>
          <a:srcRect l="3046" t="12500" r="3362" b="9750"/>
          <a:stretch>
            <a:fillRect/>
          </a:stretch>
        </p:blipFill>
        <p:spPr bwMode="auto">
          <a:xfrm>
            <a:off x="283780" y="1890735"/>
            <a:ext cx="3988676" cy="337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3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816926" y="914400"/>
            <a:ext cx="800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CONTRATACION POR TIPO DE ENTIDAD</a:t>
            </a:r>
          </a:p>
        </p:txBody>
      </p:sp>
      <p:graphicFrame>
        <p:nvGraphicFramePr>
          <p:cNvPr id="6" name="1 Gráfico"/>
          <p:cNvGraphicFramePr/>
          <p:nvPr/>
        </p:nvGraphicFramePr>
        <p:xfrm>
          <a:off x="4493171" y="1962807"/>
          <a:ext cx="7425559" cy="368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8 Imagen" descr="https://media-temporary.preziusercontent.com/frames-public/d/9/6/0/4/c7abf2e43dda50936def0b74dae120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969" y="1649781"/>
            <a:ext cx="4577059" cy="33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7"/>
          <p:cNvCxnSpPr>
            <a:cxnSpLocks/>
          </p:cNvCxnSpPr>
          <p:nvPr/>
        </p:nvCxnSpPr>
        <p:spPr>
          <a:xfrm>
            <a:off x="450850" y="5141913"/>
            <a:ext cx="11706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ángulo 9"/>
          <p:cNvSpPr/>
          <p:nvPr/>
        </p:nvSpPr>
        <p:spPr>
          <a:xfrm>
            <a:off x="0" y="4116422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los Afiliados</a:t>
            </a:r>
          </a:p>
        </p:txBody>
      </p:sp>
    </p:spTree>
    <p:extLst>
      <p:ext uri="{BB962C8B-B14F-4D97-AF65-F5344CB8AC3E}">
        <p14:creationId xmlns:p14="http://schemas.microsoft.com/office/powerpoint/2010/main" val="3012013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32077" t="9063" r="30565" b="24426"/>
          <a:stretch>
            <a:fillRect/>
          </a:stretch>
        </p:blipFill>
        <p:spPr bwMode="auto">
          <a:xfrm>
            <a:off x="4939393" y="4339962"/>
            <a:ext cx="2095500" cy="20969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 l="32077" t="9970" r="30735" b="24728"/>
          <a:stretch>
            <a:fillRect/>
          </a:stretch>
        </p:blipFill>
        <p:spPr bwMode="auto">
          <a:xfrm>
            <a:off x="4922385" y="1534887"/>
            <a:ext cx="2085975" cy="21009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458882" y="3859963"/>
            <a:ext cx="9171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Antioquia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578626" y="1073218"/>
            <a:ext cx="7137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Boyacá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8 Imagen"/>
          <p:cNvPicPr/>
          <p:nvPr/>
        </p:nvPicPr>
        <p:blipFill>
          <a:blip r:embed="rId4"/>
          <a:srcRect l="32247" t="9970" r="30754" b="24773"/>
          <a:stretch>
            <a:fillRect/>
          </a:stretch>
        </p:blipFill>
        <p:spPr bwMode="auto">
          <a:xfrm>
            <a:off x="7463518" y="4359727"/>
            <a:ext cx="2076450" cy="21281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7766654" y="3903506"/>
            <a:ext cx="12550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Cundinamarca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10 Imagen"/>
          <p:cNvPicPr/>
          <p:nvPr/>
        </p:nvPicPr>
        <p:blipFill>
          <a:blip r:embed="rId5"/>
          <a:srcRect l="32247" t="9366" r="30754" b="23565"/>
          <a:stretch>
            <a:fillRect/>
          </a:stretch>
        </p:blipFill>
        <p:spPr bwMode="auto">
          <a:xfrm>
            <a:off x="7441747" y="1544409"/>
            <a:ext cx="2076450" cy="21567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8017023" y="1214735"/>
            <a:ext cx="5725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Huila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12 Imagen"/>
          <p:cNvPicPr/>
          <p:nvPr/>
        </p:nvPicPr>
        <p:blipFill>
          <a:blip r:embed="rId6"/>
          <a:srcRect l="32417" t="10272" r="31051" b="22312"/>
          <a:stretch>
            <a:fillRect/>
          </a:stretch>
        </p:blipFill>
        <p:spPr bwMode="auto">
          <a:xfrm>
            <a:off x="9806672" y="1539648"/>
            <a:ext cx="2049227" cy="21723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9965565" y="1171192"/>
            <a:ext cx="16426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Norte de Santander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14 Imagen"/>
          <p:cNvPicPr/>
          <p:nvPr/>
        </p:nvPicPr>
        <p:blipFill>
          <a:blip r:embed="rId7"/>
          <a:srcRect l="32247" t="9366" r="30754" b="19939"/>
          <a:stretch>
            <a:fillRect/>
          </a:stretch>
        </p:blipFill>
        <p:spPr bwMode="auto">
          <a:xfrm>
            <a:off x="9803947" y="4324350"/>
            <a:ext cx="2076450" cy="2228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10466309" y="3925278"/>
            <a:ext cx="67730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Tolima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14400" y="4593772"/>
            <a:ext cx="290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Ecoopsos </a:t>
            </a:r>
            <a:r>
              <a:rPr lang="es-CO" sz="1200" dirty="0" err="1" smtClean="0"/>
              <a:t>Eps</a:t>
            </a:r>
            <a:r>
              <a:rPr lang="es-CO" sz="1200" dirty="0" smtClean="0"/>
              <a:t> cuenta con la habilitación de las RIPSS desde el mes de Enero de 2020, cuya vigencias es de 5 años.</a:t>
            </a:r>
            <a:endParaRPr lang="es-CO" sz="1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56261" y="1983179"/>
            <a:ext cx="3693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/>
              <a:t>REDES INTEGRALES DE PRESTADORES DE SERVICIOS DE SALUD - RIPSS</a:t>
            </a:r>
            <a:endParaRPr lang="es-CO" sz="3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657601" y="617516"/>
            <a:ext cx="800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DISTINTIVOS DE HABILITACION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78522" y="2623471"/>
            <a:ext cx="5660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 smtClean="0"/>
              <a:t>Experiencia al afiliado</a:t>
            </a:r>
            <a:endParaRPr lang="es-CO" sz="6000" b="1" dirty="0"/>
          </a:p>
        </p:txBody>
      </p:sp>
      <p:pic>
        <p:nvPicPr>
          <p:cNvPr id="5" name="Picture 2" descr="Frutos Del Mar Group - PQR">
            <a:extLst>
              <a:ext uri="{FF2B5EF4-FFF2-40B4-BE49-F238E27FC236}">
                <a16:creationId xmlns:a16="http://schemas.microsoft.com/office/drawing/2014/main" id="{3EACB8DA-A0CF-499B-885F-96C36935F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357" y="1447669"/>
            <a:ext cx="4623165" cy="429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FBB8F5-105F-43D9-8C8D-7A759996C2B4}"/>
              </a:ext>
            </a:extLst>
          </p:cNvPr>
          <p:cNvSpPr txBox="1"/>
          <p:nvPr/>
        </p:nvSpPr>
        <p:spPr>
          <a:xfrm>
            <a:off x="438493" y="838946"/>
            <a:ext cx="9023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Satisfacción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 de los </a:t>
            </a:r>
            <a:r>
              <a:rPr lang="es-CO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usuarios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periodo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: </a:t>
            </a:r>
            <a:r>
              <a:rPr lang="en-US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Octubre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– </a:t>
            </a:r>
            <a:r>
              <a:rPr lang="en-US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Diciembre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A1C1D0-ED1B-4E1E-9A55-FD178F82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28" y="1538190"/>
            <a:ext cx="1724025" cy="6667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49B426-8AA9-44D9-B6C7-869CD7D2CE44}"/>
              </a:ext>
            </a:extLst>
          </p:cNvPr>
          <p:cNvSpPr txBox="1"/>
          <p:nvPr/>
        </p:nvSpPr>
        <p:spPr>
          <a:xfrm>
            <a:off x="1005083" y="1609955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EPS</a:t>
            </a:r>
            <a:endParaRPr lang="es-CO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91FCD0-36B3-4B2D-9DB8-3BA1B071E28D}"/>
              </a:ext>
            </a:extLst>
          </p:cNvPr>
          <p:cNvSpPr txBox="1"/>
          <p:nvPr/>
        </p:nvSpPr>
        <p:spPr>
          <a:xfrm>
            <a:off x="1005083" y="25052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IPS</a:t>
            </a:r>
            <a:endParaRPr lang="es-CO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20B9D8-99E0-44DD-9BA7-E1B41481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428" y="2442960"/>
            <a:ext cx="1800225" cy="647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741358-F582-4733-9651-312702DC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666" y="1628818"/>
            <a:ext cx="6584251" cy="11522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F5DF2FD-EC77-4D24-A0FC-151285024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71" y="3256219"/>
            <a:ext cx="1140660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adroTexto 29">
            <a:extLst>
              <a:ext uri="{FF2B5EF4-FFF2-40B4-BE49-F238E27FC236}">
                <a16:creationId xmlns:a16="http://schemas.microsoft.com/office/drawing/2014/main" id="{A51F28F6-0FBE-4068-8633-2054D349772B}"/>
              </a:ext>
            </a:extLst>
          </p:cNvPr>
          <p:cNvSpPr txBox="1"/>
          <p:nvPr/>
        </p:nvSpPr>
        <p:spPr>
          <a:xfrm>
            <a:off x="4044315" y="728974"/>
            <a:ext cx="5368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Oficinas de Atención al Usuario y Gestión</a:t>
            </a:r>
            <a:endParaRPr lang="es-CO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1C6F63-4453-40FA-B1F3-F5FF11F93A93}"/>
              </a:ext>
            </a:extLst>
          </p:cNvPr>
          <p:cNvSpPr txBox="1"/>
          <p:nvPr/>
        </p:nvSpPr>
        <p:spPr>
          <a:xfrm>
            <a:off x="460064" y="4512743"/>
            <a:ext cx="11271871" cy="201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Las </a:t>
            </a:r>
            <a:r>
              <a:rPr lang="en-US" sz="1800" dirty="0" err="1"/>
              <a:t>oficinas</a:t>
            </a:r>
            <a:r>
              <a:rPr lang="en-US" sz="1800" dirty="0"/>
              <a:t> de </a:t>
            </a:r>
            <a:r>
              <a:rPr lang="en-US" sz="1800" dirty="0" err="1"/>
              <a:t>atención</a:t>
            </a:r>
            <a:r>
              <a:rPr lang="en-US" sz="1800" dirty="0"/>
              <a:t> al </a:t>
            </a:r>
            <a:r>
              <a:rPr lang="en-US" sz="1800" dirty="0" err="1"/>
              <a:t>usuario</a:t>
            </a:r>
            <a:r>
              <a:rPr lang="en-US" sz="1800" dirty="0"/>
              <a:t> de Ecoopsos EPS, </a:t>
            </a:r>
            <a:r>
              <a:rPr lang="en-US" sz="1800" dirty="0" err="1"/>
              <a:t>están</a:t>
            </a:r>
            <a:r>
              <a:rPr lang="en-US" sz="1800" dirty="0"/>
              <a:t> </a:t>
            </a:r>
            <a:r>
              <a:rPr lang="en-US" sz="1800" dirty="0" err="1"/>
              <a:t>destinadas</a:t>
            </a:r>
            <a:r>
              <a:rPr lang="en-US" sz="1800" dirty="0"/>
              <a:t> a </a:t>
            </a:r>
            <a:r>
              <a:rPr lang="en-US" sz="1800" dirty="0" err="1"/>
              <a:t>solucionar</a:t>
            </a:r>
            <a:r>
              <a:rPr lang="en-US" sz="1800" dirty="0"/>
              <a:t> las solicitudes e inquietudes de </a:t>
            </a:r>
            <a:r>
              <a:rPr lang="en-US" sz="1800" dirty="0" err="1"/>
              <a:t>nuestros</a:t>
            </a:r>
            <a:r>
              <a:rPr lang="en-US" sz="1800" dirty="0"/>
              <a:t> </a:t>
            </a:r>
            <a:r>
              <a:rPr lang="en-US" sz="1800" dirty="0" err="1"/>
              <a:t>afiliados</a:t>
            </a:r>
            <a:r>
              <a:rPr lang="en-US" sz="1800" dirty="0"/>
              <a:t>, </a:t>
            </a:r>
            <a:r>
              <a:rPr lang="en-US" sz="1800" dirty="0" err="1"/>
              <a:t>siguiendo</a:t>
            </a:r>
            <a:r>
              <a:rPr lang="en-US" sz="1800" dirty="0"/>
              <a:t> </a:t>
            </a:r>
            <a:r>
              <a:rPr lang="en-US" sz="1800" dirty="0" err="1"/>
              <a:t>políticas</a:t>
            </a:r>
            <a:r>
              <a:rPr lang="en-US" sz="1800" dirty="0"/>
              <a:t> de </a:t>
            </a:r>
            <a:r>
              <a:rPr lang="en-US" sz="1800" dirty="0" err="1"/>
              <a:t>enfoque</a:t>
            </a:r>
            <a:r>
              <a:rPr lang="en-US" sz="1800" dirty="0"/>
              <a:t> </a:t>
            </a:r>
            <a:r>
              <a:rPr lang="en-US" sz="1800" dirty="0" err="1"/>
              <a:t>diferencial</a:t>
            </a:r>
            <a:r>
              <a:rPr lang="en-US" sz="1800" dirty="0"/>
              <a:t> y </a:t>
            </a:r>
            <a:r>
              <a:rPr lang="en-US" sz="1800" dirty="0" err="1"/>
              <a:t>atención</a:t>
            </a:r>
            <a:r>
              <a:rPr lang="en-US" sz="1800" dirty="0"/>
              <a:t> </a:t>
            </a:r>
            <a:r>
              <a:rPr lang="en-US" sz="1800" dirty="0" err="1"/>
              <a:t>preferencial</a:t>
            </a:r>
            <a:r>
              <a:rPr lang="en-US" sz="1800" dirty="0"/>
              <a:t>. </a:t>
            </a:r>
            <a:r>
              <a:rPr lang="en-US" sz="1800" dirty="0" err="1"/>
              <a:t>En</a:t>
            </a:r>
            <a:r>
              <a:rPr lang="en-US" sz="1800" dirty="0"/>
              <a:t> el trimester a </a:t>
            </a:r>
            <a:r>
              <a:rPr lang="en-US" sz="1800" dirty="0" err="1"/>
              <a:t>evaluar</a:t>
            </a:r>
            <a:r>
              <a:rPr lang="en-US" sz="1800" dirty="0"/>
              <a:t> se </a:t>
            </a:r>
            <a:r>
              <a:rPr lang="en-US" sz="1800" dirty="0" err="1"/>
              <a:t>observa</a:t>
            </a:r>
            <a:r>
              <a:rPr lang="en-US" sz="1800" dirty="0"/>
              <a:t> el </a:t>
            </a:r>
            <a:r>
              <a:rPr lang="en-US" sz="1800" dirty="0" err="1"/>
              <a:t>comportamiento</a:t>
            </a:r>
            <a:r>
              <a:rPr lang="en-US" sz="1800" dirty="0"/>
              <a:t> de los </a:t>
            </a:r>
            <a:r>
              <a:rPr lang="en-US" sz="1800" dirty="0" err="1"/>
              <a:t>canales</a:t>
            </a:r>
            <a:r>
              <a:rPr lang="en-US" sz="1800" dirty="0"/>
              <a:t> no </a:t>
            </a:r>
            <a:r>
              <a:rPr lang="en-US" sz="1800" dirty="0" err="1"/>
              <a:t>presenciales</a:t>
            </a:r>
            <a:r>
              <a:rPr lang="en-US" sz="1800" dirty="0"/>
              <a:t> que se </a:t>
            </a:r>
            <a:r>
              <a:rPr lang="en-US" sz="1800" dirty="0" err="1"/>
              <a:t>habilitaron</a:t>
            </a:r>
            <a:r>
              <a:rPr lang="en-US" sz="1800" dirty="0"/>
              <a:t> para </a:t>
            </a:r>
            <a:r>
              <a:rPr lang="en-US" sz="1800" dirty="0" err="1"/>
              <a:t>dar</a:t>
            </a:r>
            <a:r>
              <a:rPr lang="en-US" sz="1800" dirty="0"/>
              <a:t> </a:t>
            </a:r>
            <a:r>
              <a:rPr lang="en-US" sz="1800" dirty="0" err="1"/>
              <a:t>contención</a:t>
            </a:r>
            <a:r>
              <a:rPr lang="en-US" sz="1800" dirty="0"/>
              <a:t> a la </a:t>
            </a:r>
            <a:r>
              <a:rPr lang="en-US" sz="1800" dirty="0" err="1"/>
              <a:t>pandemia</a:t>
            </a:r>
            <a:r>
              <a:rPr lang="en-US" sz="1800" dirty="0"/>
              <a:t> por la COVID - 19.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Los </a:t>
            </a:r>
            <a:r>
              <a:rPr lang="en-US" sz="1800" dirty="0" err="1"/>
              <a:t>tramites</a:t>
            </a:r>
            <a:r>
              <a:rPr lang="en-US" sz="1800" dirty="0"/>
              <a:t> que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son </a:t>
            </a:r>
            <a:r>
              <a:rPr lang="en-US" sz="1800" dirty="0" err="1"/>
              <a:t>solicitud</a:t>
            </a:r>
            <a:r>
              <a:rPr lang="en-US" sz="1800" dirty="0"/>
              <a:t> de </a:t>
            </a:r>
            <a:r>
              <a:rPr lang="en-US" sz="1800" dirty="0" err="1"/>
              <a:t>servicios</a:t>
            </a:r>
            <a:r>
              <a:rPr lang="en-US" sz="1800" dirty="0"/>
              <a:t>, </a:t>
            </a:r>
            <a:r>
              <a:rPr lang="en-US" sz="1800" dirty="0" err="1"/>
              <a:t>gestión</a:t>
            </a:r>
            <a:r>
              <a:rPr lang="en-US" sz="1800" dirty="0"/>
              <a:t> de </a:t>
            </a:r>
            <a:r>
              <a:rPr lang="en-US" sz="1800" dirty="0" err="1"/>
              <a:t>afiliaciones</a:t>
            </a:r>
            <a:r>
              <a:rPr lang="en-US" sz="1800" dirty="0"/>
              <a:t>, </a:t>
            </a:r>
            <a:r>
              <a:rPr lang="en-US" sz="1800" dirty="0" err="1"/>
              <a:t>solicitud</a:t>
            </a:r>
            <a:r>
              <a:rPr lang="en-US" sz="1800" dirty="0"/>
              <a:t> de </a:t>
            </a:r>
            <a:r>
              <a:rPr lang="en-US" sz="1800" dirty="0" err="1"/>
              <a:t>información</a:t>
            </a:r>
            <a:r>
              <a:rPr lang="en-US" sz="1800" dirty="0"/>
              <a:t>, PQR’s, </a:t>
            </a:r>
            <a:r>
              <a:rPr lang="en-US" sz="1800" dirty="0" err="1"/>
              <a:t>actividades</a:t>
            </a:r>
            <a:r>
              <a:rPr lang="en-US" sz="1800" dirty="0"/>
              <a:t> de </a:t>
            </a:r>
            <a:r>
              <a:rPr lang="en-US" sz="1800" dirty="0" err="1"/>
              <a:t>salud</a:t>
            </a:r>
            <a:r>
              <a:rPr lang="en-US" sz="1800" dirty="0"/>
              <a:t> </a:t>
            </a:r>
            <a:r>
              <a:rPr lang="en-US" sz="1800" dirty="0" err="1"/>
              <a:t>enfocadas</a:t>
            </a:r>
            <a:r>
              <a:rPr lang="en-US" sz="1800" dirty="0"/>
              <a:t> a la </a:t>
            </a:r>
            <a:r>
              <a:rPr lang="en-US" sz="1800" dirty="0" err="1"/>
              <a:t>gestión</a:t>
            </a:r>
            <a:r>
              <a:rPr lang="en-US" sz="1800" dirty="0"/>
              <a:t> del </a:t>
            </a:r>
            <a:r>
              <a:rPr lang="en-US" sz="1800" dirty="0" err="1"/>
              <a:t>riesgo</a:t>
            </a:r>
            <a:r>
              <a:rPr lang="en-US" sz="1800" dirty="0"/>
              <a:t>, </a:t>
            </a:r>
            <a:r>
              <a:rPr lang="en-US" sz="1800" dirty="0" err="1"/>
              <a:t>participación</a:t>
            </a:r>
            <a:r>
              <a:rPr lang="en-US" sz="1800" dirty="0"/>
              <a:t> </a:t>
            </a:r>
            <a:r>
              <a:rPr lang="en-US" sz="1800" dirty="0" err="1"/>
              <a:t>ciudadana</a:t>
            </a:r>
            <a:r>
              <a:rPr lang="en-US" sz="1800" dirty="0"/>
              <a:t>. 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693721-91B6-418E-89BE-FFE699B7EC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7301" y="1397968"/>
            <a:ext cx="8386923" cy="269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B9E7B-E511-41A7-8FCA-48BB9C08F50E}"/>
              </a:ext>
            </a:extLst>
          </p:cNvPr>
          <p:cNvSpPr txBox="1"/>
          <p:nvPr/>
        </p:nvSpPr>
        <p:spPr>
          <a:xfrm>
            <a:off x="2918526" y="1302180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Gestión de </a:t>
            </a:r>
            <a:r>
              <a:rPr lang="es-ES" sz="36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Contact</a:t>
            </a:r>
            <a:r>
              <a:rPr lang="es-ES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Center</a:t>
            </a:r>
            <a:endParaRPr lang="es-CO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DD3310DA-5299-4446-B017-4BF9EFD52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44496"/>
              </p:ext>
            </p:extLst>
          </p:nvPr>
        </p:nvGraphicFramePr>
        <p:xfrm>
          <a:off x="2370292" y="2437318"/>
          <a:ext cx="7188201" cy="198336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64478">
                  <a:extLst>
                    <a:ext uri="{9D8B030D-6E8A-4147-A177-3AD203B41FA5}">
                      <a16:colId xmlns:a16="http://schemas.microsoft.com/office/drawing/2014/main" val="1537608248"/>
                    </a:ext>
                  </a:extLst>
                </a:gridCol>
                <a:gridCol w="1764478">
                  <a:extLst>
                    <a:ext uri="{9D8B030D-6E8A-4147-A177-3AD203B41FA5}">
                      <a16:colId xmlns:a16="http://schemas.microsoft.com/office/drawing/2014/main" val="1269994318"/>
                    </a:ext>
                  </a:extLst>
                </a:gridCol>
                <a:gridCol w="1764478">
                  <a:extLst>
                    <a:ext uri="{9D8B030D-6E8A-4147-A177-3AD203B41FA5}">
                      <a16:colId xmlns:a16="http://schemas.microsoft.com/office/drawing/2014/main" val="1041729510"/>
                    </a:ext>
                  </a:extLst>
                </a:gridCol>
                <a:gridCol w="1894767">
                  <a:extLst>
                    <a:ext uri="{9D8B030D-6E8A-4147-A177-3AD203B41FA5}">
                      <a16:colId xmlns:a16="http://schemas.microsoft.com/office/drawing/2014/main" val="731294433"/>
                    </a:ext>
                  </a:extLst>
                </a:gridCol>
              </a:tblGrid>
              <a:tr h="1393714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Nivel de Atención Octubre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Nivel de Atención Noviembre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Nivel de Atención Diciembre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Promedio Trimestre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extLst>
                  <a:ext uri="{0D108BD9-81ED-4DB2-BD59-A6C34878D82A}">
                    <a16:rowId xmlns:a16="http://schemas.microsoft.com/office/drawing/2014/main" val="1986207731"/>
                  </a:ext>
                </a:extLst>
              </a:tr>
              <a:tr h="589649">
                <a:tc>
                  <a:txBody>
                    <a:bodyPr/>
                    <a:lstStyle/>
                    <a:p>
                      <a:pPr algn="ctr"/>
                      <a:r>
                        <a:rPr lang="es-CO" sz="2600" dirty="0"/>
                        <a:t>84%</a:t>
                      </a:r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dirty="0"/>
                        <a:t>102%</a:t>
                      </a:r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dirty="0"/>
                        <a:t>99%</a:t>
                      </a:r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dirty="0"/>
                        <a:t>95%</a:t>
                      </a:r>
                    </a:p>
                  </a:txBody>
                  <a:tcPr marL="134011" marR="134011" marT="67005" marB="67005" anchor="ctr"/>
                </a:tc>
                <a:extLst>
                  <a:ext uri="{0D108BD9-81ED-4DB2-BD59-A6C34878D82A}">
                    <a16:rowId xmlns:a16="http://schemas.microsoft.com/office/drawing/2014/main" val="1901806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4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DC09CE-B132-4D86-B058-3B9D790957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36600" y="2330407"/>
            <a:ext cx="6834536" cy="31792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DD8162D-4C33-43E4-A401-8421ADC89740}"/>
              </a:ext>
            </a:extLst>
          </p:cNvPr>
          <p:cNvSpPr txBox="1"/>
          <p:nvPr/>
        </p:nvSpPr>
        <p:spPr>
          <a:xfrm>
            <a:off x="1969449" y="1220293"/>
            <a:ext cx="7669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Gestión en Oficinas de Atención al Usuario</a:t>
            </a:r>
            <a:endParaRPr lang="es-CO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2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F7AE03-2840-4E5A-BC30-C64B7325E4AF}"/>
              </a:ext>
            </a:extLst>
          </p:cNvPr>
          <p:cNvSpPr txBox="1"/>
          <p:nvPr/>
        </p:nvSpPr>
        <p:spPr>
          <a:xfrm>
            <a:off x="958140" y="785245"/>
            <a:ext cx="820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Resultados de Encuestas de Satisfacción - EPS</a:t>
            </a:r>
            <a:endParaRPr lang="es-CO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0632E5-9C75-4512-BE93-BA4DFEE1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3" y="1620844"/>
            <a:ext cx="12041193" cy="44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F7AE03-2840-4E5A-BC30-C64B7325E4AF}"/>
              </a:ext>
            </a:extLst>
          </p:cNvPr>
          <p:cNvSpPr txBox="1"/>
          <p:nvPr/>
        </p:nvSpPr>
        <p:spPr>
          <a:xfrm>
            <a:off x="958140" y="785245"/>
            <a:ext cx="813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Resultados de Encuestas de Satisfacción - IPS</a:t>
            </a:r>
            <a:endParaRPr lang="es-CO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7944FB-011D-4692-A53F-73521A39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33" y="1430654"/>
            <a:ext cx="11666133" cy="46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0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;p18">
            <a:extLst>
              <a:ext uri="{FF2B5EF4-FFF2-40B4-BE49-F238E27FC236}">
                <a16:creationId xmlns:a16="http://schemas.microsoft.com/office/drawing/2014/main" id="{BFABF98A-60EC-4B34-8BE2-D099E4B45399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644313" y="5084763"/>
            <a:ext cx="547687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>
              <a:solidFill>
                <a:schemeClr val="tx1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841618"/>
              </p:ext>
            </p:extLst>
          </p:nvPr>
        </p:nvGraphicFramePr>
        <p:xfrm>
          <a:off x="6208951" y="2224104"/>
          <a:ext cx="4508500" cy="410788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1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1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8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Hombres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2.007.069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1.920.187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10,319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2.011.707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1.924.862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11,685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11,050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2.029.726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1.946.045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14,469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13,346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2.102.995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2.033.561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16,531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15,941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2.179.243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2.147.776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13,914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2.102.348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2.122.489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10,696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1.902.152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1.964.503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8,678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9,536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1.751.939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1.852.087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9,510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1.543.684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1.677.485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8,358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9,359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1.373.136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1.535.899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8,529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9,173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1.322.757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1.512.170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9,183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9,433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1.201.986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1.397.977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9,355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9,267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984.621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1.161.734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7,995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751.074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897.893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6,780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6,101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540.098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658.986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5,043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4,937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357.178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447.565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3,659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433.169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576.323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4,519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5,656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24.594.882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25.777.542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156.986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159.892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Rectángulo 9"/>
          <p:cNvSpPr/>
          <p:nvPr/>
        </p:nvSpPr>
        <p:spPr>
          <a:xfrm>
            <a:off x="134304" y="1018214"/>
            <a:ext cx="11510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Poblacional Régimen Subsidiado</a:t>
            </a:r>
            <a:endParaRPr lang="es-CO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F08BCA-00EF-49D9-95CB-7234E27C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6" y="2457166"/>
            <a:ext cx="50765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9"/>
          <p:cNvSpPr/>
          <p:nvPr/>
        </p:nvSpPr>
        <p:spPr>
          <a:xfrm>
            <a:off x="-135192" y="731232"/>
            <a:ext cx="11346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Pirámide Poblacional Régimen Contributivo</a:t>
            </a:r>
            <a:endParaRPr lang="es-CO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4" name="Google Shape;123;p18">
            <a:extLst>
              <a:ext uri="{FF2B5EF4-FFF2-40B4-BE49-F238E27FC236}">
                <a16:creationId xmlns:a16="http://schemas.microsoft.com/office/drawing/2014/main" id="{BFABF98A-60EC-4B34-8BE2-D099E4B45399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642725" y="5983288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/>
          </p:nvPr>
        </p:nvGraphicFramePr>
        <p:xfrm>
          <a:off x="5807968" y="1894881"/>
          <a:ext cx="4680519" cy="391343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5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7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4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Hombres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Mujeres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2.007.069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1.920.187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2.011.707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1.924.862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2.029.726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1.946.045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2.102.995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2.033.561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2.179.243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2.147.776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2.102.348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2.122.489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1.902.152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1.964.503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1.751.939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1.852.087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1.543.684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1.677.485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1.373.136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1.535.899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1.322.757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1.512.170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1.201.986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1.397.977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984.621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1.161.734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751.074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897.893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540.098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658.986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357.178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447.565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433.169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576.323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24.594.882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25.777.542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D2CBA1BA-F223-48EB-9A97-CFA994C0B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026947"/>
            <a:ext cx="4986831" cy="36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1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9"/>
          <p:cNvSpPr/>
          <p:nvPr/>
        </p:nvSpPr>
        <p:spPr>
          <a:xfrm>
            <a:off x="-39211" y="703936"/>
            <a:ext cx="118116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Territorial y Demográfica</a:t>
            </a:r>
          </a:p>
        </p:txBody>
      </p:sp>
      <p:sp>
        <p:nvSpPr>
          <p:cNvPr id="6" name="6 Rectángulo"/>
          <p:cNvSpPr>
            <a:spLocks noChangeArrowheads="1"/>
          </p:cNvSpPr>
          <p:nvPr/>
        </p:nvSpPr>
        <p:spPr bwMode="auto">
          <a:xfrm>
            <a:off x="1618135" y="2075936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por curso de vida - Régimen Subsidiado</a:t>
            </a: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7104112" y="2075936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por curso de vida - Régimen Contributivo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072830-4C7E-4D22-A630-60E3ABDE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28" y="2547771"/>
            <a:ext cx="4447640" cy="33843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025AB3A-C804-4E75-B5C9-6DFC89CD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55" y="2564904"/>
            <a:ext cx="462663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/>
          <p:cNvSpPr/>
          <p:nvPr/>
        </p:nvSpPr>
        <p:spPr>
          <a:xfrm>
            <a:off x="277667" y="3067544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Mortalidad y morbilidad</a:t>
            </a:r>
          </a:p>
        </p:txBody>
      </p:sp>
    </p:spTree>
    <p:extLst>
      <p:ext uri="{BB962C8B-B14F-4D97-AF65-F5344CB8AC3E}">
        <p14:creationId xmlns:p14="http://schemas.microsoft.com/office/powerpoint/2010/main" val="3704392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9"/>
          <p:cNvSpPr/>
          <p:nvPr/>
        </p:nvSpPr>
        <p:spPr>
          <a:xfrm>
            <a:off x="0" y="736944"/>
            <a:ext cx="11510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mortalidad</a:t>
            </a:r>
            <a:endParaRPr lang="es-CO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631505" y="1412776"/>
            <a:ext cx="108012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7C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1° Causa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634043" y="3047699"/>
            <a:ext cx="117939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7C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2° Causa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631505" y="4563171"/>
            <a:ext cx="117939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88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3° Causa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12776"/>
            <a:ext cx="948105" cy="94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7" y="4563171"/>
            <a:ext cx="1030398" cy="109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61" y="3019006"/>
            <a:ext cx="1072409" cy="110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4583832" y="1537770"/>
            <a:ext cx="6264696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Enfermedades isquémicas del corazón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Cáncer: Tumor maligno de los órganos digestivos y del peritoneo</a:t>
            </a:r>
            <a:endParaRPr lang="es-CO" altLang="es-CO" sz="32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Infecciones respiratorias agudas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21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14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1400" dirty="0">
              <a:latin typeface="+mj-lt"/>
              <a:cs typeface="Calibri" pitchFamily="34" charset="0"/>
            </a:endParaRPr>
          </a:p>
        </p:txBody>
      </p:sp>
      <p:sp>
        <p:nvSpPr>
          <p:cNvPr id="15" name="2 Rectángulo"/>
          <p:cNvSpPr>
            <a:spLocks noChangeArrowheads="1"/>
          </p:cNvSpPr>
          <p:nvPr/>
        </p:nvSpPr>
        <p:spPr bwMode="auto">
          <a:xfrm>
            <a:off x="7104112" y="6278136"/>
            <a:ext cx="26145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CO" altLang="es-CO" sz="1050" dirty="0">
                <a:latin typeface="+mn-lt"/>
              </a:rPr>
              <a:t>Fuente: SISPRO – Cubo de indicadores- EEVV</a:t>
            </a:r>
          </a:p>
        </p:txBody>
      </p:sp>
    </p:spTree>
    <p:extLst>
      <p:ext uri="{BB962C8B-B14F-4D97-AF65-F5344CB8AC3E}">
        <p14:creationId xmlns:p14="http://schemas.microsoft.com/office/powerpoint/2010/main" val="331547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9"/>
          <p:cNvSpPr/>
          <p:nvPr/>
        </p:nvSpPr>
        <p:spPr>
          <a:xfrm>
            <a:off x="365447" y="914817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la Morbilidad</a:t>
            </a: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5015879" y="5157192"/>
            <a:ext cx="572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Con corte a </a:t>
            </a:r>
            <a:r>
              <a:rPr lang="es-CO" altLang="es-CO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Diciembre</a:t>
            </a:r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del 2020 se registró un total de </a:t>
            </a:r>
            <a:r>
              <a:rPr lang="es-CO" altLang="es-CO" sz="1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597350 atenciones</a:t>
            </a:r>
            <a:endParaRPr lang="es-CO" altLang="es-CO" sz="1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10 Gráfico"/>
          <p:cNvGraphicFramePr>
            <a:graphicFrameLocks/>
          </p:cNvGraphicFramePr>
          <p:nvPr>
            <p:extLst/>
          </p:nvPr>
        </p:nvGraphicFramePr>
        <p:xfrm>
          <a:off x="1055440" y="1484784"/>
          <a:ext cx="54006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11 Gráfico"/>
          <p:cNvGraphicFramePr>
            <a:graphicFrameLocks/>
          </p:cNvGraphicFramePr>
          <p:nvPr>
            <p:extLst/>
          </p:nvPr>
        </p:nvGraphicFramePr>
        <p:xfrm>
          <a:off x="5735960" y="1412776"/>
          <a:ext cx="511256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601296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879</Words>
  <Application>Microsoft Office PowerPoint</Application>
  <PresentationFormat>Panorámica</PresentationFormat>
  <Paragraphs>311</Paragraphs>
  <Slides>38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Georgia</vt:lpstr>
      <vt:lpstr>Gill Sans</vt:lpstr>
      <vt:lpstr>Segoe UI Black</vt:lpstr>
      <vt:lpstr>Tahoma</vt:lpstr>
      <vt:lpstr>ヒラギノ角ゴ ProN W3</vt:lpstr>
      <vt:lpstr>Diseño personalizado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Camilo Arias Jimenez</dc:creator>
  <cp:lastModifiedBy>Ana Maria Ovalle Abello</cp:lastModifiedBy>
  <cp:revision>44</cp:revision>
  <dcterms:created xsi:type="dcterms:W3CDTF">2020-07-28T00:39:27Z</dcterms:created>
  <dcterms:modified xsi:type="dcterms:W3CDTF">2021-01-19T01:22:29Z</dcterms:modified>
</cp:coreProperties>
</file>