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465" r:id="rId3"/>
    <p:sldId id="507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427" r:id="rId20"/>
    <p:sldId id="531" r:id="rId21"/>
    <p:sldId id="532" r:id="rId22"/>
    <p:sldId id="533" r:id="rId23"/>
    <p:sldId id="534" r:id="rId24"/>
    <p:sldId id="433" r:id="rId25"/>
    <p:sldId id="517" r:id="rId26"/>
    <p:sldId id="518" r:id="rId27"/>
    <p:sldId id="519" r:id="rId28"/>
    <p:sldId id="520" r:id="rId29"/>
    <p:sldId id="521" r:id="rId30"/>
    <p:sldId id="522" r:id="rId31"/>
    <p:sldId id="440" r:id="rId32"/>
    <p:sldId id="441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411" r:id="rId43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07"/>
    <a:srgbClr val="1E2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TRABAJO%20DIARIO\BASES%20MENSUALES\NOVEDADES%20DE%20RED%20MES%20DE%20SEPTIEMB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TRABAJO%20DIARIO\BASES%20MENSUALES\NOVEDADES%20DE%20RED%20MES%20DE%20SEPTIEMB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TRABAJO%20DIARIO\BASES%20MENSUALES\NOVEDADES%20DE%20RED%20MES%20DE%20SEPTIEMB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TRABAJO%20DIARIO\BASES%20MENSUALES\NOVEDADES%20DE%20RED%20MES%20DE%20SEPTIEMB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 dirty="0" err="1">
                <a:effectLst/>
              </a:rPr>
              <a:t>Oportunidad</a:t>
            </a:r>
            <a:r>
              <a:rPr lang="en-US" sz="1100" b="0" i="0" baseline="0" dirty="0">
                <a:effectLst/>
              </a:rPr>
              <a:t> </a:t>
            </a:r>
            <a:r>
              <a:rPr lang="en-US" sz="1100" b="0" i="0" baseline="0" dirty="0" err="1">
                <a:effectLst/>
              </a:rPr>
              <a:t>Asignación</a:t>
            </a:r>
            <a:r>
              <a:rPr lang="en-US" sz="1100" b="0" i="0" baseline="0" dirty="0">
                <a:effectLst/>
              </a:rPr>
              <a:t> </a:t>
            </a:r>
            <a:r>
              <a:rPr lang="en-US" sz="1100" b="0" i="0" baseline="0" dirty="0" err="1">
                <a:effectLst/>
              </a:rPr>
              <a:t>cita</a:t>
            </a:r>
            <a:r>
              <a:rPr lang="en-US" sz="1100" b="0" i="0" baseline="0" dirty="0">
                <a:effectLst/>
              </a:rPr>
              <a:t> de </a:t>
            </a:r>
            <a:r>
              <a:rPr lang="en-US" sz="1100" b="0" i="0" baseline="0" dirty="0" err="1">
                <a:effectLst/>
              </a:rPr>
              <a:t>Cirugía</a:t>
            </a:r>
            <a:r>
              <a:rPr lang="en-US" sz="1100" b="0" i="0" baseline="0" dirty="0">
                <a:effectLst/>
              </a:rPr>
              <a:t> general (días) </a:t>
            </a:r>
            <a:endParaRPr lang="es-CO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'CX GENERAL'!$B$4:$E$4</c:f>
              <c:strCache>
                <c:ptCount val="4"/>
                <c:pt idx="0">
                  <c:v>Jul</c:v>
                </c:pt>
                <c:pt idx="1">
                  <c:v>Agos</c:v>
                </c:pt>
                <c:pt idx="2">
                  <c:v>Sept</c:v>
                </c:pt>
                <c:pt idx="3">
                  <c:v>Promedio IIITrim</c:v>
                </c:pt>
              </c:strCache>
            </c:strRef>
          </c:cat>
          <c:val>
            <c:numRef>
              <c:f>'CX GENERAL'!$B$5:$E$5</c:f>
              <c:numCache>
                <c:formatCode>0.0</c:formatCode>
                <c:ptCount val="4"/>
                <c:pt idx="0">
                  <c:v>5.56</c:v>
                </c:pt>
                <c:pt idx="1">
                  <c:v>5.31</c:v>
                </c:pt>
                <c:pt idx="2" formatCode="General">
                  <c:v>5.0999999999999996</c:v>
                </c:pt>
                <c:pt idx="3" formatCode="General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98-49E1-B62D-273C59AF7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385680"/>
        <c:axId val="307381368"/>
      </c:barChart>
      <c:catAx>
        <c:axId val="3073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1368"/>
        <c:crosses val="autoZero"/>
        <c:auto val="1"/>
        <c:lblAlgn val="ctr"/>
        <c:lblOffset val="100"/>
        <c:noMultiLvlLbl val="0"/>
      </c:catAx>
      <c:valAx>
        <c:axId val="3073813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>
                <a:effectLst/>
              </a:rPr>
              <a:t>Oportunidad Asignación cita de Medicina general (días) </a:t>
            </a:r>
            <a:endParaRPr lang="es-CO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 GENERAL'!$D$4:$G$4</c:f>
              <c:strCache>
                <c:ptCount val="4"/>
                <c:pt idx="0">
                  <c:v>Jul</c:v>
                </c:pt>
                <c:pt idx="1">
                  <c:v>Agos</c:v>
                </c:pt>
                <c:pt idx="2">
                  <c:v>Sept</c:v>
                </c:pt>
                <c:pt idx="3">
                  <c:v>Promedio IIITrim</c:v>
                </c:pt>
              </c:strCache>
            </c:strRef>
          </c:cat>
          <c:val>
            <c:numRef>
              <c:f>'MED GENERAL'!$D$5:$G$5</c:f>
              <c:numCache>
                <c:formatCode>0.0</c:formatCode>
                <c:ptCount val="4"/>
                <c:pt idx="0">
                  <c:v>1.7</c:v>
                </c:pt>
                <c:pt idx="1">
                  <c:v>1.69</c:v>
                </c:pt>
                <c:pt idx="2">
                  <c:v>1.86</c:v>
                </c:pt>
                <c:pt idx="3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2B-481C-856B-FE97FA45C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382152"/>
        <c:axId val="307387248"/>
      </c:barChart>
      <c:catAx>
        <c:axId val="30738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7248"/>
        <c:crosses val="autoZero"/>
        <c:auto val="1"/>
        <c:lblAlgn val="ctr"/>
        <c:lblOffset val="100"/>
        <c:noMultiLvlLbl val="0"/>
      </c:catAx>
      <c:valAx>
        <c:axId val="3073872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>
                <a:effectLst/>
              </a:rPr>
              <a:t>Oportunidad Asignación cita de Medicina Interna (días) </a:t>
            </a:r>
            <a:endParaRPr lang="es-CO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 INTERNA'!$F$3:$I$3</c:f>
              <c:strCache>
                <c:ptCount val="4"/>
                <c:pt idx="0">
                  <c:v>Jul</c:v>
                </c:pt>
                <c:pt idx="1">
                  <c:v>Agos</c:v>
                </c:pt>
                <c:pt idx="2">
                  <c:v>Sept</c:v>
                </c:pt>
                <c:pt idx="3">
                  <c:v>Promedio IIITrim</c:v>
                </c:pt>
              </c:strCache>
            </c:strRef>
          </c:cat>
          <c:val>
            <c:numRef>
              <c:f>'MED INTERNA'!$F$4:$I$4</c:f>
              <c:numCache>
                <c:formatCode>0.0</c:formatCode>
                <c:ptCount val="4"/>
                <c:pt idx="0">
                  <c:v>7.3</c:v>
                </c:pt>
                <c:pt idx="1">
                  <c:v>7.65</c:v>
                </c:pt>
                <c:pt idx="2">
                  <c:v>8.56</c:v>
                </c:pt>
                <c:pt idx="3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86-45D2-B234-4D3C13FED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382544"/>
        <c:axId val="307382936"/>
      </c:barChart>
      <c:catAx>
        <c:axId val="30738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2936"/>
        <c:crosses val="autoZero"/>
        <c:auto val="1"/>
        <c:lblAlgn val="ctr"/>
        <c:lblOffset val="100"/>
        <c:noMultiLvlLbl val="0"/>
      </c:catAx>
      <c:valAx>
        <c:axId val="3073829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>
                <a:effectLst/>
              </a:rPr>
              <a:t>Oportunidad Asignación cita de Obstetricia (días) </a:t>
            </a:r>
            <a:endParaRPr lang="es-CO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OBSTETRICIA!$F$3:$I$3</c:f>
              <c:strCache>
                <c:ptCount val="4"/>
                <c:pt idx="0">
                  <c:v>Jul</c:v>
                </c:pt>
                <c:pt idx="1">
                  <c:v>Agos</c:v>
                </c:pt>
                <c:pt idx="2">
                  <c:v>Sept</c:v>
                </c:pt>
                <c:pt idx="3">
                  <c:v>Promedio IIITrim</c:v>
                </c:pt>
              </c:strCache>
            </c:strRef>
          </c:cat>
          <c:val>
            <c:numRef>
              <c:f>OBSTETRICIA!$F$4:$I$4</c:f>
              <c:numCache>
                <c:formatCode>0.0</c:formatCode>
                <c:ptCount val="4"/>
                <c:pt idx="0">
                  <c:v>3.34</c:v>
                </c:pt>
                <c:pt idx="1">
                  <c:v>3.7</c:v>
                </c:pt>
                <c:pt idx="2">
                  <c:v>3.63</c:v>
                </c:pt>
                <c:pt idx="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64-4A18-9EA8-7FA2A44EB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386072"/>
        <c:axId val="307384112"/>
      </c:barChart>
      <c:catAx>
        <c:axId val="30738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4112"/>
        <c:crosses val="autoZero"/>
        <c:auto val="1"/>
        <c:lblAlgn val="ctr"/>
        <c:lblOffset val="100"/>
        <c:noMultiLvlLbl val="0"/>
      </c:catAx>
      <c:valAx>
        <c:axId val="30738411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>
                <a:effectLst/>
              </a:rPr>
              <a:t>Oportunidad Asignación cita de Pediatria (días) </a:t>
            </a:r>
            <a:endParaRPr lang="es-CO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PEDIATRIA!$F$3:$I$3</c:f>
              <c:strCache>
                <c:ptCount val="4"/>
                <c:pt idx="0">
                  <c:v>Jul</c:v>
                </c:pt>
                <c:pt idx="1">
                  <c:v>Agos</c:v>
                </c:pt>
                <c:pt idx="2">
                  <c:v>Sept</c:v>
                </c:pt>
                <c:pt idx="3">
                  <c:v>Promedio IIITrim</c:v>
                </c:pt>
              </c:strCache>
            </c:strRef>
          </c:cat>
          <c:val>
            <c:numRef>
              <c:f>PEDIATRIA!$F$4:$I$4</c:f>
              <c:numCache>
                <c:formatCode>0.0</c:formatCode>
                <c:ptCount val="4"/>
                <c:pt idx="0">
                  <c:v>3.29</c:v>
                </c:pt>
                <c:pt idx="1">
                  <c:v>4.3</c:v>
                </c:pt>
                <c:pt idx="2">
                  <c:v>3.97</c:v>
                </c:pt>
                <c:pt idx="3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E3-4A24-A29A-F95EEFD63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384504"/>
        <c:axId val="307386856"/>
      </c:barChart>
      <c:catAx>
        <c:axId val="30738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6856"/>
        <c:crosses val="autoZero"/>
        <c:auto val="1"/>
        <c:lblAlgn val="ctr"/>
        <c:lblOffset val="100"/>
        <c:noMultiLvlLbl val="0"/>
      </c:catAx>
      <c:valAx>
        <c:axId val="3073868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738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Hoja5!$B$36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Hoja5!$A$37:$A$44</c:f>
              <c:strCache>
                <c:ptCount val="8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NORTE DE SANTANDER</c:v>
                </c:pt>
                <c:pt idx="5">
                  <c:v>HUILA</c:v>
                </c:pt>
                <c:pt idx="6">
                  <c:v>META</c:v>
                </c:pt>
                <c:pt idx="7">
                  <c:v>BOYACA</c:v>
                </c:pt>
              </c:strCache>
            </c:strRef>
          </c:cat>
          <c:val>
            <c:numRef>
              <c:f>Hoja5!$B$37:$B$44</c:f>
              <c:numCache>
                <c:formatCode>General</c:formatCode>
                <c:ptCount val="8"/>
                <c:pt idx="0">
                  <c:v>46</c:v>
                </c:pt>
                <c:pt idx="1">
                  <c:v>61</c:v>
                </c:pt>
                <c:pt idx="2">
                  <c:v>120</c:v>
                </c:pt>
                <c:pt idx="3">
                  <c:v>37</c:v>
                </c:pt>
                <c:pt idx="4">
                  <c:v>81</c:v>
                </c:pt>
                <c:pt idx="5">
                  <c:v>50</c:v>
                </c:pt>
                <c:pt idx="6">
                  <c:v>17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D-4AC6-8274-FCDC1AC35DF0}"/>
            </c:ext>
          </c:extLst>
        </c:ser>
        <c:ser>
          <c:idx val="1"/>
          <c:order val="1"/>
          <c:tx>
            <c:strRef>
              <c:f>Hoja5!$C$36</c:f>
              <c:strCache>
                <c:ptCount val="1"/>
                <c:pt idx="0">
                  <c:v>PUBLICA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Hoja5!$A$37:$A$44</c:f>
              <c:strCache>
                <c:ptCount val="8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NORTE DE SANTANDER</c:v>
                </c:pt>
                <c:pt idx="5">
                  <c:v>HUILA</c:v>
                </c:pt>
                <c:pt idx="6">
                  <c:v>META</c:v>
                </c:pt>
                <c:pt idx="7">
                  <c:v>BOYACA</c:v>
                </c:pt>
              </c:strCache>
            </c:strRef>
          </c:cat>
          <c:val>
            <c:numRef>
              <c:f>Hoja5!$C$37:$C$44</c:f>
              <c:numCache>
                <c:formatCode>General</c:formatCode>
                <c:ptCount val="8"/>
                <c:pt idx="0">
                  <c:v>98</c:v>
                </c:pt>
                <c:pt idx="1">
                  <c:v>82</c:v>
                </c:pt>
                <c:pt idx="2">
                  <c:v>8</c:v>
                </c:pt>
                <c:pt idx="3">
                  <c:v>86</c:v>
                </c:pt>
                <c:pt idx="4">
                  <c:v>19</c:v>
                </c:pt>
                <c:pt idx="5">
                  <c:v>50</c:v>
                </c:pt>
                <c:pt idx="6">
                  <c:v>14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CD-4AC6-8274-FCDC1AC35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142176"/>
        <c:axId val="372140608"/>
        <c:axId val="0"/>
      </c:bar3DChart>
      <c:catAx>
        <c:axId val="3721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2140608"/>
        <c:crosses val="autoZero"/>
        <c:auto val="1"/>
        <c:lblAlgn val="ctr"/>
        <c:lblOffset val="100"/>
        <c:noMultiLvlLbl val="0"/>
      </c:catAx>
      <c:valAx>
        <c:axId val="37214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2142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Hoja5!$B$51</c:f>
              <c:strCache>
                <c:ptCount val="1"/>
                <c:pt idx="0">
                  <c:v>CAPITA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Hoja5!$A$52:$A$60</c:f>
              <c:strCache>
                <c:ptCount val="9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HUILA</c:v>
                </c:pt>
                <c:pt idx="5">
                  <c:v>NORTE DE SANTANDER</c:v>
                </c:pt>
                <c:pt idx="6">
                  <c:v>META</c:v>
                </c:pt>
                <c:pt idx="7">
                  <c:v>BOYACA</c:v>
                </c:pt>
                <c:pt idx="8">
                  <c:v>CORDOBA</c:v>
                </c:pt>
              </c:strCache>
            </c:strRef>
          </c:cat>
          <c:val>
            <c:numRef>
              <c:f>Hoja5!$B$52:$B$60</c:f>
              <c:numCache>
                <c:formatCode>General</c:formatCode>
                <c:ptCount val="9"/>
                <c:pt idx="0">
                  <c:v>31</c:v>
                </c:pt>
                <c:pt idx="1">
                  <c:v>29</c:v>
                </c:pt>
                <c:pt idx="2">
                  <c:v>6</c:v>
                </c:pt>
                <c:pt idx="3">
                  <c:v>28</c:v>
                </c:pt>
                <c:pt idx="4">
                  <c:v>14</c:v>
                </c:pt>
                <c:pt idx="5">
                  <c:v>15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B9-48B7-8D36-800ED0A14D8A}"/>
            </c:ext>
          </c:extLst>
        </c:ser>
        <c:ser>
          <c:idx val="1"/>
          <c:order val="1"/>
          <c:tx>
            <c:strRef>
              <c:f>Hoja5!$C$51</c:f>
              <c:strCache>
                <c:ptCount val="1"/>
                <c:pt idx="0">
                  <c:v>EVENTO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Hoja5!$A$52:$A$60</c:f>
              <c:strCache>
                <c:ptCount val="9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HUILA</c:v>
                </c:pt>
                <c:pt idx="5">
                  <c:v>NORTE DE SANTANDER</c:v>
                </c:pt>
                <c:pt idx="6">
                  <c:v>META</c:v>
                </c:pt>
                <c:pt idx="7">
                  <c:v>BOYACA</c:v>
                </c:pt>
                <c:pt idx="8">
                  <c:v>CORDOBA</c:v>
                </c:pt>
              </c:strCache>
            </c:strRef>
          </c:cat>
          <c:val>
            <c:numRef>
              <c:f>Hoja5!$C$52:$C$60</c:f>
              <c:numCache>
                <c:formatCode>General</c:formatCode>
                <c:ptCount val="9"/>
                <c:pt idx="0">
                  <c:v>113</c:v>
                </c:pt>
                <c:pt idx="1">
                  <c:v>114</c:v>
                </c:pt>
                <c:pt idx="2">
                  <c:v>120</c:v>
                </c:pt>
                <c:pt idx="3">
                  <c:v>95</c:v>
                </c:pt>
                <c:pt idx="4">
                  <c:v>86</c:v>
                </c:pt>
                <c:pt idx="5">
                  <c:v>85</c:v>
                </c:pt>
                <c:pt idx="6">
                  <c:v>30</c:v>
                </c:pt>
                <c:pt idx="7">
                  <c:v>22</c:v>
                </c:pt>
                <c:pt idx="8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B9-48B7-8D36-800ED0A14D8A}"/>
            </c:ext>
          </c:extLst>
        </c:ser>
        <c:ser>
          <c:idx val="2"/>
          <c:order val="2"/>
          <c:tx>
            <c:strRef>
              <c:f>Hoja5!$D$51</c:f>
              <c:strCache>
                <c:ptCount val="1"/>
                <c:pt idx="0">
                  <c:v>PGP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Hoja5!$A$52:$A$60</c:f>
              <c:strCache>
                <c:ptCount val="9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HUILA</c:v>
                </c:pt>
                <c:pt idx="5">
                  <c:v>NORTE DE SANTANDER</c:v>
                </c:pt>
                <c:pt idx="6">
                  <c:v>META</c:v>
                </c:pt>
                <c:pt idx="7">
                  <c:v>BOYACA</c:v>
                </c:pt>
                <c:pt idx="8">
                  <c:v>CORDOBA</c:v>
                </c:pt>
              </c:strCache>
            </c:strRef>
          </c:cat>
          <c:val>
            <c:numRef>
              <c:f>Hoja5!$D$52:$D$60</c:f>
              <c:numCache>
                <c:formatCode>General</c:formatCode>
                <c:ptCount val="9"/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B9-48B7-8D36-800ED0A14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141392"/>
        <c:axId val="372139432"/>
        <c:axId val="0"/>
      </c:bar3DChart>
      <c:catAx>
        <c:axId val="37214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2139432"/>
        <c:crosses val="autoZero"/>
        <c:auto val="1"/>
        <c:lblAlgn val="ctr"/>
        <c:lblOffset val="100"/>
        <c:noMultiLvlLbl val="0"/>
      </c:catAx>
      <c:valAx>
        <c:axId val="372139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2141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96282964629419"/>
          <c:y val="7.0523428216034911E-2"/>
          <c:w val="0.83703717035370584"/>
          <c:h val="0.47003205484168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Hoja5!$B$67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Hoja5!$A$68:$A$76</c:f>
              <c:strCache>
                <c:ptCount val="9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HUILA</c:v>
                </c:pt>
                <c:pt idx="5">
                  <c:v>NORTE DE SANTANDER</c:v>
                </c:pt>
                <c:pt idx="6">
                  <c:v>META</c:v>
                </c:pt>
                <c:pt idx="7">
                  <c:v>BOYACA</c:v>
                </c:pt>
                <c:pt idx="8">
                  <c:v>CORDOBA</c:v>
                </c:pt>
              </c:strCache>
            </c:strRef>
          </c:cat>
          <c:val>
            <c:numRef>
              <c:f>Hoja5!$B$68:$B$76</c:f>
              <c:numCache>
                <c:formatCode>General</c:formatCode>
                <c:ptCount val="9"/>
                <c:pt idx="0">
                  <c:v>8</c:v>
                </c:pt>
                <c:pt idx="1">
                  <c:v>6</c:v>
                </c:pt>
                <c:pt idx="2">
                  <c:v>36</c:v>
                </c:pt>
                <c:pt idx="3">
                  <c:v>12</c:v>
                </c:pt>
                <c:pt idx="4">
                  <c:v>9</c:v>
                </c:pt>
                <c:pt idx="5">
                  <c:v>18</c:v>
                </c:pt>
                <c:pt idx="6">
                  <c:v>4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27-4502-B343-F1B7AB8D2E4C}"/>
            </c:ext>
          </c:extLst>
        </c:ser>
        <c:ser>
          <c:idx val="1"/>
          <c:order val="1"/>
          <c:tx>
            <c:strRef>
              <c:f>Hoja5!$C$67</c:f>
              <c:strCache>
                <c:ptCount val="1"/>
                <c:pt idx="0">
                  <c:v>Baja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Hoja5!$A$68:$A$76</c:f>
              <c:strCache>
                <c:ptCount val="9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HUILA</c:v>
                </c:pt>
                <c:pt idx="5">
                  <c:v>NORTE DE SANTANDER</c:v>
                </c:pt>
                <c:pt idx="6">
                  <c:v>META</c:v>
                </c:pt>
                <c:pt idx="7">
                  <c:v>BOYACA</c:v>
                </c:pt>
                <c:pt idx="8">
                  <c:v>CORDOBA</c:v>
                </c:pt>
              </c:strCache>
            </c:strRef>
          </c:cat>
          <c:val>
            <c:numRef>
              <c:f>Hoja5!$C$68:$C$76</c:f>
              <c:numCache>
                <c:formatCode>General</c:formatCode>
                <c:ptCount val="9"/>
                <c:pt idx="0">
                  <c:v>90</c:v>
                </c:pt>
                <c:pt idx="1">
                  <c:v>70</c:v>
                </c:pt>
                <c:pt idx="3">
                  <c:v>72</c:v>
                </c:pt>
                <c:pt idx="4">
                  <c:v>46</c:v>
                </c:pt>
                <c:pt idx="5">
                  <c:v>17</c:v>
                </c:pt>
                <c:pt idx="6">
                  <c:v>10</c:v>
                </c:pt>
                <c:pt idx="7">
                  <c:v>13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27-4502-B343-F1B7AB8D2E4C}"/>
            </c:ext>
          </c:extLst>
        </c:ser>
        <c:ser>
          <c:idx val="2"/>
          <c:order val="2"/>
          <c:tx>
            <c:strRef>
              <c:f>Hoja5!$D$67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Hoja5!$A$68:$A$76</c:f>
              <c:strCache>
                <c:ptCount val="9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HUILA</c:v>
                </c:pt>
                <c:pt idx="5">
                  <c:v>NORTE DE SANTANDER</c:v>
                </c:pt>
                <c:pt idx="6">
                  <c:v>META</c:v>
                </c:pt>
                <c:pt idx="7">
                  <c:v>BOYACA</c:v>
                </c:pt>
                <c:pt idx="8">
                  <c:v>CORDOBA</c:v>
                </c:pt>
              </c:strCache>
            </c:strRef>
          </c:cat>
          <c:val>
            <c:numRef>
              <c:f>Hoja5!$D$68:$D$76</c:f>
              <c:numCache>
                <c:formatCode>General</c:formatCode>
                <c:ptCount val="9"/>
                <c:pt idx="0">
                  <c:v>46</c:v>
                </c:pt>
                <c:pt idx="1">
                  <c:v>60</c:v>
                </c:pt>
                <c:pt idx="2">
                  <c:v>52</c:v>
                </c:pt>
                <c:pt idx="3">
                  <c:v>33</c:v>
                </c:pt>
                <c:pt idx="4">
                  <c:v>45</c:v>
                </c:pt>
                <c:pt idx="5">
                  <c:v>57</c:v>
                </c:pt>
                <c:pt idx="6">
                  <c:v>14</c:v>
                </c:pt>
                <c:pt idx="7">
                  <c:v>13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27-4502-B343-F1B7AB8D2E4C}"/>
            </c:ext>
          </c:extLst>
        </c:ser>
        <c:ser>
          <c:idx val="3"/>
          <c:order val="3"/>
          <c:tx>
            <c:strRef>
              <c:f>Hoja5!$E$67</c:f>
              <c:strCache>
                <c:ptCount val="1"/>
                <c:pt idx="0">
                  <c:v>O.S.C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Hoja5!$A$68:$A$76</c:f>
              <c:strCache>
                <c:ptCount val="9"/>
                <c:pt idx="0">
                  <c:v>CUNDINAMARCA</c:v>
                </c:pt>
                <c:pt idx="1">
                  <c:v>ANTIOQUIA</c:v>
                </c:pt>
                <c:pt idx="2">
                  <c:v>NACIONAL</c:v>
                </c:pt>
                <c:pt idx="3">
                  <c:v>TOLIMA</c:v>
                </c:pt>
                <c:pt idx="4">
                  <c:v>HUILA</c:v>
                </c:pt>
                <c:pt idx="5">
                  <c:v>NORTE DE SANTANDER</c:v>
                </c:pt>
                <c:pt idx="6">
                  <c:v>META</c:v>
                </c:pt>
                <c:pt idx="7">
                  <c:v>BOYACA</c:v>
                </c:pt>
                <c:pt idx="8">
                  <c:v>CORDOBA</c:v>
                </c:pt>
              </c:strCache>
            </c:strRef>
          </c:cat>
          <c:val>
            <c:numRef>
              <c:f>Hoja5!$E$68:$E$76</c:f>
              <c:numCache>
                <c:formatCode>General</c:formatCode>
                <c:ptCount val="9"/>
                <c:pt idx="1">
                  <c:v>7</c:v>
                </c:pt>
                <c:pt idx="2">
                  <c:v>40</c:v>
                </c:pt>
                <c:pt idx="3">
                  <c:v>6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27-4502-B343-F1B7AB8D2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1241608"/>
        <c:axId val="381246312"/>
        <c:axId val="0"/>
      </c:bar3DChart>
      <c:catAx>
        <c:axId val="38124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46312"/>
        <c:crosses val="autoZero"/>
        <c:auto val="1"/>
        <c:lblAlgn val="ctr"/>
        <c:lblOffset val="100"/>
        <c:noMultiLvlLbl val="0"/>
      </c:catAx>
      <c:valAx>
        <c:axId val="381246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41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Hoja5!$B$105</c:f>
              <c:strCache>
                <c:ptCount val="1"/>
                <c:pt idx="0">
                  <c:v>NIVEL DE ATENCIÓN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Hoja5!$A$106:$A$123</c:f>
              <c:strCache>
                <c:ptCount val="18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CANCER   </c:v>
                </c:pt>
                <c:pt idx="4">
                  <c:v>PYP</c:v>
                </c:pt>
                <c:pt idx="5">
                  <c:v>MEDICAMENTOS</c:v>
                </c:pt>
                <c:pt idx="6">
                  <c:v>DOMICILIARIO</c:v>
                </c:pt>
                <c:pt idx="7">
                  <c:v>TRANSPORTE ESPECIAL</c:v>
                </c:pt>
                <c:pt idx="8">
                  <c:v>OXIGENO</c:v>
                </c:pt>
                <c:pt idx="9">
                  <c:v>ALBERGUE</c:v>
                </c:pt>
                <c:pt idx="10">
                  <c:v>RENAL</c:v>
                </c:pt>
                <c:pt idx="11">
                  <c:v>VIH</c:v>
                </c:pt>
                <c:pt idx="12">
                  <c:v>SALUD MENTAL</c:v>
                </c:pt>
                <c:pt idx="13">
                  <c:v>MOS</c:v>
                </c:pt>
                <c:pt idx="14">
                  <c:v>AMBULANCIAS</c:v>
                </c:pt>
                <c:pt idx="15">
                  <c:v>UCIS</c:v>
                </c:pt>
                <c:pt idx="16">
                  <c:v>HEMOFILIA</c:v>
                </c:pt>
                <c:pt idx="17">
                  <c:v>TRASPLANTE</c:v>
                </c:pt>
              </c:strCache>
            </c:strRef>
          </c:cat>
          <c:val>
            <c:numRef>
              <c:f>Hoja5!$B$106:$B$123</c:f>
              <c:numCache>
                <c:formatCode>General</c:formatCode>
                <c:ptCount val="18"/>
                <c:pt idx="0">
                  <c:v>297</c:v>
                </c:pt>
                <c:pt idx="1">
                  <c:v>271</c:v>
                </c:pt>
                <c:pt idx="2">
                  <c:v>49</c:v>
                </c:pt>
                <c:pt idx="3">
                  <c:v>36</c:v>
                </c:pt>
                <c:pt idx="4">
                  <c:v>30</c:v>
                </c:pt>
                <c:pt idx="5">
                  <c:v>28</c:v>
                </c:pt>
                <c:pt idx="6">
                  <c:v>23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5D-43D4-A998-7D6CE0353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1243176"/>
        <c:axId val="381243568"/>
        <c:axId val="0"/>
      </c:bar3DChart>
      <c:catAx>
        <c:axId val="38124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43568"/>
        <c:crosses val="autoZero"/>
        <c:auto val="1"/>
        <c:lblAlgn val="ctr"/>
        <c:lblOffset val="100"/>
        <c:noMultiLvlLbl val="0"/>
      </c:catAx>
      <c:valAx>
        <c:axId val="38124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4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946F5-808F-43B8-8FC0-5910E862A391}" type="doc">
      <dgm:prSet loTypeId="urn:microsoft.com/office/officeart/2005/8/layout/cycle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07DBBDD-88A8-483B-BBB7-C7D1160BD39A}">
      <dgm:prSet phldrT="[Texto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169C4-95E3-4B6C-9D27-761AE4AAAA5C}" type="parTrans" cxnId="{3318A147-7E42-43DB-A7B2-0BFB41B83D16}">
      <dgm:prSet/>
      <dgm:spPr/>
      <dgm:t>
        <a:bodyPr/>
        <a:lstStyle/>
        <a:p>
          <a:endParaRPr lang="es-ES"/>
        </a:p>
      </dgm:t>
    </dgm:pt>
    <dgm:pt modelId="{18DF37FA-84DE-478A-9CE3-ADA53A439706}" type="sibTrans" cxnId="{3318A147-7E42-43DB-A7B2-0BFB41B83D16}">
      <dgm:prSet/>
      <dgm:spPr/>
      <dgm:t>
        <a:bodyPr/>
        <a:lstStyle/>
        <a:p>
          <a:endParaRPr lang="es-ES"/>
        </a:p>
      </dgm:t>
    </dgm:pt>
    <dgm:pt modelId="{92F8135F-A719-4F72-8802-94F529A3F075}">
      <dgm:prSet phldrT="[Texto]"/>
      <dgm:spPr>
        <a:solidFill>
          <a:schemeClr val="accent5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DFAF0-D025-4B3A-8EF7-6A78FF934C63}" type="parTrans" cxnId="{35C7845C-4D40-4DC3-946D-BCA8C84B39A3}">
      <dgm:prSet/>
      <dgm:spPr/>
      <dgm:t>
        <a:bodyPr/>
        <a:lstStyle/>
        <a:p>
          <a:endParaRPr lang="es-ES"/>
        </a:p>
      </dgm:t>
    </dgm:pt>
    <dgm:pt modelId="{C2CC4F16-8791-4333-BCCE-CCCC4B947B72}" type="sibTrans" cxnId="{35C7845C-4D40-4DC3-946D-BCA8C84B39A3}">
      <dgm:prSet/>
      <dgm:spPr/>
      <dgm:t>
        <a:bodyPr/>
        <a:lstStyle/>
        <a:p>
          <a:endParaRPr lang="es-ES"/>
        </a:p>
      </dgm:t>
    </dgm:pt>
    <dgm:pt modelId="{97E74C35-276E-4828-968A-1F1E3F3E4D18}">
      <dgm:prSet phldrT="[Texto]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B81DA8-0FF5-465F-AA83-4B4B0006FEA2}" type="parTrans" cxnId="{5E19DCBD-C802-48DA-B3D5-3585D137EEC5}">
      <dgm:prSet/>
      <dgm:spPr/>
      <dgm:t>
        <a:bodyPr/>
        <a:lstStyle/>
        <a:p>
          <a:endParaRPr lang="es-ES"/>
        </a:p>
      </dgm:t>
    </dgm:pt>
    <dgm:pt modelId="{0DFB2411-4ABB-4102-AAB9-7310C35A01FA}" type="sibTrans" cxnId="{5E19DCBD-C802-48DA-B3D5-3585D137EEC5}">
      <dgm:prSet/>
      <dgm:spPr/>
      <dgm:t>
        <a:bodyPr/>
        <a:lstStyle/>
        <a:p>
          <a:endParaRPr lang="es-ES"/>
        </a:p>
      </dgm:t>
    </dgm:pt>
    <dgm:pt modelId="{53D3A52D-A308-4B1B-B859-ED0A336A629E}">
      <dgm:prSet phldrT="[Texto]"/>
      <dgm:spPr>
        <a:solidFill>
          <a:schemeClr val="accent6">
            <a:lumMod val="75000"/>
            <a:alpha val="60000"/>
          </a:schemeClr>
        </a:solidFill>
      </dgm:spPr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C10F4-73F2-477F-9E8C-40EA6495D4AB}" type="parTrans" cxnId="{81959414-031B-464C-BD79-83D403E46994}">
      <dgm:prSet/>
      <dgm:spPr/>
      <dgm:t>
        <a:bodyPr/>
        <a:lstStyle/>
        <a:p>
          <a:endParaRPr lang="es-ES"/>
        </a:p>
      </dgm:t>
    </dgm:pt>
    <dgm:pt modelId="{74F35649-E481-4568-9B68-6306F294BA6F}" type="sibTrans" cxnId="{81959414-031B-464C-BD79-83D403E46994}">
      <dgm:prSet/>
      <dgm:spPr/>
      <dgm:t>
        <a:bodyPr/>
        <a:lstStyle/>
        <a:p>
          <a:endParaRPr lang="es-ES"/>
        </a:p>
      </dgm:t>
    </dgm:pt>
    <dgm:pt modelId="{6784F4D0-4186-4BD3-8272-CDEF37F4C7EF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7C444-4875-4036-9415-12F8863DDDAD}" type="parTrans" cxnId="{230F68E6-76ED-4AFE-9DEE-66E10DAD92EE}">
      <dgm:prSet/>
      <dgm:spPr/>
      <dgm:t>
        <a:bodyPr/>
        <a:lstStyle/>
        <a:p>
          <a:endParaRPr lang="es-ES"/>
        </a:p>
      </dgm:t>
    </dgm:pt>
    <dgm:pt modelId="{F04C8A99-3560-4E73-87A6-33588B97131D}" type="sibTrans" cxnId="{230F68E6-76ED-4AFE-9DEE-66E10DAD92EE}">
      <dgm:prSet/>
      <dgm:spPr/>
      <dgm:t>
        <a:bodyPr/>
        <a:lstStyle/>
        <a:p>
          <a:endParaRPr lang="es-ES"/>
        </a:p>
      </dgm:t>
    </dgm:pt>
    <dgm:pt modelId="{2F89B12C-0135-47D1-B7DC-3B9C18A356B0}" type="pres">
      <dgm:prSet presAssocID="{2C2946F5-808F-43B8-8FC0-5910E862A3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4D9348-CEB1-409D-97A0-FC2BC352C382}" type="pres">
      <dgm:prSet presAssocID="{707DBBDD-88A8-483B-BBB7-C7D1160BD3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299BB-DE2B-4369-B430-02DD0226F086}" type="pres">
      <dgm:prSet presAssocID="{707DBBDD-88A8-483B-BBB7-C7D1160BD39A}" presName="spNode" presStyleCnt="0"/>
      <dgm:spPr/>
    </dgm:pt>
    <dgm:pt modelId="{EDEDAE56-D34A-466B-90C1-8C0761B67252}" type="pres">
      <dgm:prSet presAssocID="{18DF37FA-84DE-478A-9CE3-ADA53A439706}" presName="sibTrans" presStyleLbl="sibTrans1D1" presStyleIdx="0" presStyleCnt="5"/>
      <dgm:spPr/>
      <dgm:t>
        <a:bodyPr/>
        <a:lstStyle/>
        <a:p>
          <a:endParaRPr lang="es-CO"/>
        </a:p>
      </dgm:t>
    </dgm:pt>
    <dgm:pt modelId="{83749DAE-40E6-47F8-9755-D20D45169DFB}" type="pres">
      <dgm:prSet presAssocID="{92F8135F-A719-4F72-8802-94F529A3F0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95B4A8-3447-4CB2-86A7-184EE979F5F6}" type="pres">
      <dgm:prSet presAssocID="{92F8135F-A719-4F72-8802-94F529A3F075}" presName="spNode" presStyleCnt="0"/>
      <dgm:spPr/>
    </dgm:pt>
    <dgm:pt modelId="{4BB51225-0173-4401-97C9-E5E086B6014C}" type="pres">
      <dgm:prSet presAssocID="{C2CC4F16-8791-4333-BCCE-CCCC4B947B72}" presName="sibTrans" presStyleLbl="sibTrans1D1" presStyleIdx="1" presStyleCnt="5"/>
      <dgm:spPr/>
      <dgm:t>
        <a:bodyPr/>
        <a:lstStyle/>
        <a:p>
          <a:endParaRPr lang="es-CO"/>
        </a:p>
      </dgm:t>
    </dgm:pt>
    <dgm:pt modelId="{D70CBE83-F118-4D12-A7BC-27295D4DA054}" type="pres">
      <dgm:prSet presAssocID="{97E74C35-276E-4828-968A-1F1E3F3E4D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8C0EED-0F3A-4450-91D9-E5F900492838}" type="pres">
      <dgm:prSet presAssocID="{97E74C35-276E-4828-968A-1F1E3F3E4D18}" presName="spNode" presStyleCnt="0"/>
      <dgm:spPr/>
    </dgm:pt>
    <dgm:pt modelId="{74595E16-B7FD-4647-A158-44326BD3A2A5}" type="pres">
      <dgm:prSet presAssocID="{0DFB2411-4ABB-4102-AAB9-7310C35A01FA}" presName="sibTrans" presStyleLbl="sibTrans1D1" presStyleIdx="2" presStyleCnt="5"/>
      <dgm:spPr/>
      <dgm:t>
        <a:bodyPr/>
        <a:lstStyle/>
        <a:p>
          <a:endParaRPr lang="es-CO"/>
        </a:p>
      </dgm:t>
    </dgm:pt>
    <dgm:pt modelId="{FA605768-476E-420E-A3E9-EA6EA1A55FBE}" type="pres">
      <dgm:prSet presAssocID="{53D3A52D-A308-4B1B-B859-ED0A336A62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4DE532-2C4D-4C74-92ED-B0C709448A00}" type="pres">
      <dgm:prSet presAssocID="{53D3A52D-A308-4B1B-B859-ED0A336A629E}" presName="spNode" presStyleCnt="0"/>
      <dgm:spPr/>
    </dgm:pt>
    <dgm:pt modelId="{A2155619-5B9A-4B17-B1E5-4618DBD6096F}" type="pres">
      <dgm:prSet presAssocID="{74F35649-E481-4568-9B68-6306F294BA6F}" presName="sibTrans" presStyleLbl="sibTrans1D1" presStyleIdx="3" presStyleCnt="5"/>
      <dgm:spPr/>
      <dgm:t>
        <a:bodyPr/>
        <a:lstStyle/>
        <a:p>
          <a:endParaRPr lang="es-CO"/>
        </a:p>
      </dgm:t>
    </dgm:pt>
    <dgm:pt modelId="{49C8C292-B979-4A57-A034-4D40F9ABD0C8}" type="pres">
      <dgm:prSet presAssocID="{6784F4D0-4186-4BD3-8272-CDEF37F4C7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48D43C-F151-486B-ACE9-043B1228938E}" type="pres">
      <dgm:prSet presAssocID="{6784F4D0-4186-4BD3-8272-CDEF37F4C7EF}" presName="spNode" presStyleCnt="0"/>
      <dgm:spPr/>
    </dgm:pt>
    <dgm:pt modelId="{B6936B55-8B83-4023-8463-E3C5931484F1}" type="pres">
      <dgm:prSet presAssocID="{F04C8A99-3560-4E73-87A6-33588B97131D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5E19DCBD-C802-48DA-B3D5-3585D137EEC5}" srcId="{2C2946F5-808F-43B8-8FC0-5910E862A391}" destId="{97E74C35-276E-4828-968A-1F1E3F3E4D18}" srcOrd="2" destOrd="0" parTransId="{E1B81DA8-0FF5-465F-AA83-4B4B0006FEA2}" sibTransId="{0DFB2411-4ABB-4102-AAB9-7310C35A01FA}"/>
    <dgm:cxn modelId="{0DC20444-2308-4841-833B-8CEBDF2CF373}" type="presOf" srcId="{0DFB2411-4ABB-4102-AAB9-7310C35A01FA}" destId="{74595E16-B7FD-4647-A158-44326BD3A2A5}" srcOrd="0" destOrd="0" presId="urn:microsoft.com/office/officeart/2005/8/layout/cycle6"/>
    <dgm:cxn modelId="{19B5F9BE-B354-4688-B752-627FB9D5C6AF}" type="presOf" srcId="{C2CC4F16-8791-4333-BCCE-CCCC4B947B72}" destId="{4BB51225-0173-4401-97C9-E5E086B6014C}" srcOrd="0" destOrd="0" presId="urn:microsoft.com/office/officeart/2005/8/layout/cycle6"/>
    <dgm:cxn modelId="{ED93AFC6-5886-4C92-9336-DBA1069B22B2}" type="presOf" srcId="{92F8135F-A719-4F72-8802-94F529A3F075}" destId="{83749DAE-40E6-47F8-9755-D20D45169DFB}" srcOrd="0" destOrd="0" presId="urn:microsoft.com/office/officeart/2005/8/layout/cycle6"/>
    <dgm:cxn modelId="{AB59BC66-AF21-40DD-BA21-D2DA96B4779F}" type="presOf" srcId="{18DF37FA-84DE-478A-9CE3-ADA53A439706}" destId="{EDEDAE56-D34A-466B-90C1-8C0761B67252}" srcOrd="0" destOrd="0" presId="urn:microsoft.com/office/officeart/2005/8/layout/cycle6"/>
    <dgm:cxn modelId="{125BA345-C728-41A4-9A55-D31A2FA6BF4B}" type="presOf" srcId="{97E74C35-276E-4828-968A-1F1E3F3E4D18}" destId="{D70CBE83-F118-4D12-A7BC-27295D4DA054}" srcOrd="0" destOrd="0" presId="urn:microsoft.com/office/officeart/2005/8/layout/cycle6"/>
    <dgm:cxn modelId="{2A76BFFF-06B4-425A-9252-55F95C5F32DE}" type="presOf" srcId="{6784F4D0-4186-4BD3-8272-CDEF37F4C7EF}" destId="{49C8C292-B979-4A57-A034-4D40F9ABD0C8}" srcOrd="0" destOrd="0" presId="urn:microsoft.com/office/officeart/2005/8/layout/cycle6"/>
    <dgm:cxn modelId="{2F1786B2-987F-44B6-B4B6-A042D8E45813}" type="presOf" srcId="{2C2946F5-808F-43B8-8FC0-5910E862A391}" destId="{2F89B12C-0135-47D1-B7DC-3B9C18A356B0}" srcOrd="0" destOrd="0" presId="urn:microsoft.com/office/officeart/2005/8/layout/cycle6"/>
    <dgm:cxn modelId="{D2EB683B-4119-45A3-848C-EFCE4BD96866}" type="presOf" srcId="{707DBBDD-88A8-483B-BBB7-C7D1160BD39A}" destId="{F84D9348-CEB1-409D-97A0-FC2BC352C382}" srcOrd="0" destOrd="0" presId="urn:microsoft.com/office/officeart/2005/8/layout/cycle6"/>
    <dgm:cxn modelId="{230F68E6-76ED-4AFE-9DEE-66E10DAD92EE}" srcId="{2C2946F5-808F-43B8-8FC0-5910E862A391}" destId="{6784F4D0-4186-4BD3-8272-CDEF37F4C7EF}" srcOrd="4" destOrd="0" parTransId="{03E7C444-4875-4036-9415-12F8863DDDAD}" sibTransId="{F04C8A99-3560-4E73-87A6-33588B97131D}"/>
    <dgm:cxn modelId="{81959414-031B-464C-BD79-83D403E46994}" srcId="{2C2946F5-808F-43B8-8FC0-5910E862A391}" destId="{53D3A52D-A308-4B1B-B859-ED0A336A629E}" srcOrd="3" destOrd="0" parTransId="{FD5C10F4-73F2-477F-9E8C-40EA6495D4AB}" sibTransId="{74F35649-E481-4568-9B68-6306F294BA6F}"/>
    <dgm:cxn modelId="{35C7845C-4D40-4DC3-946D-BCA8C84B39A3}" srcId="{2C2946F5-808F-43B8-8FC0-5910E862A391}" destId="{92F8135F-A719-4F72-8802-94F529A3F075}" srcOrd="1" destOrd="0" parTransId="{6FCDFAF0-D025-4B3A-8EF7-6A78FF934C63}" sibTransId="{C2CC4F16-8791-4333-BCCE-CCCC4B947B72}"/>
    <dgm:cxn modelId="{33CC9890-ED86-40F5-BD64-3A3D793D7666}" type="presOf" srcId="{F04C8A99-3560-4E73-87A6-33588B97131D}" destId="{B6936B55-8B83-4023-8463-E3C5931484F1}" srcOrd="0" destOrd="0" presId="urn:microsoft.com/office/officeart/2005/8/layout/cycle6"/>
    <dgm:cxn modelId="{89DD017B-9943-47AC-93BE-4EC2C61309D2}" type="presOf" srcId="{53D3A52D-A308-4B1B-B859-ED0A336A629E}" destId="{FA605768-476E-420E-A3E9-EA6EA1A55FBE}" srcOrd="0" destOrd="0" presId="urn:microsoft.com/office/officeart/2005/8/layout/cycle6"/>
    <dgm:cxn modelId="{3318A147-7E42-43DB-A7B2-0BFB41B83D16}" srcId="{2C2946F5-808F-43B8-8FC0-5910E862A391}" destId="{707DBBDD-88A8-483B-BBB7-C7D1160BD39A}" srcOrd="0" destOrd="0" parTransId="{ABF169C4-95E3-4B6C-9D27-761AE4AAAA5C}" sibTransId="{18DF37FA-84DE-478A-9CE3-ADA53A439706}"/>
    <dgm:cxn modelId="{CAEE4B7B-9FCD-4179-9D64-E47B8CA6DF18}" type="presOf" srcId="{74F35649-E481-4568-9B68-6306F294BA6F}" destId="{A2155619-5B9A-4B17-B1E5-4618DBD6096F}" srcOrd="0" destOrd="0" presId="urn:microsoft.com/office/officeart/2005/8/layout/cycle6"/>
    <dgm:cxn modelId="{9F6BE4FE-A8FC-4446-9E06-A9DA8B4AE81B}" type="presParOf" srcId="{2F89B12C-0135-47D1-B7DC-3B9C18A356B0}" destId="{F84D9348-CEB1-409D-97A0-FC2BC352C382}" srcOrd="0" destOrd="0" presId="urn:microsoft.com/office/officeart/2005/8/layout/cycle6"/>
    <dgm:cxn modelId="{B05B8F08-F30D-4BF6-BDA7-62E44A69642E}" type="presParOf" srcId="{2F89B12C-0135-47D1-B7DC-3B9C18A356B0}" destId="{661299BB-DE2B-4369-B430-02DD0226F086}" srcOrd="1" destOrd="0" presId="urn:microsoft.com/office/officeart/2005/8/layout/cycle6"/>
    <dgm:cxn modelId="{17FA2CA1-85BF-46B7-BBCC-BB955C8391D1}" type="presParOf" srcId="{2F89B12C-0135-47D1-B7DC-3B9C18A356B0}" destId="{EDEDAE56-D34A-466B-90C1-8C0761B67252}" srcOrd="2" destOrd="0" presId="urn:microsoft.com/office/officeart/2005/8/layout/cycle6"/>
    <dgm:cxn modelId="{0F9CE108-8881-4E48-8367-96CD139C55FE}" type="presParOf" srcId="{2F89B12C-0135-47D1-B7DC-3B9C18A356B0}" destId="{83749DAE-40E6-47F8-9755-D20D45169DFB}" srcOrd="3" destOrd="0" presId="urn:microsoft.com/office/officeart/2005/8/layout/cycle6"/>
    <dgm:cxn modelId="{29EBEA8A-82DD-4239-9B92-B4629FAD6516}" type="presParOf" srcId="{2F89B12C-0135-47D1-B7DC-3B9C18A356B0}" destId="{1A95B4A8-3447-4CB2-86A7-184EE979F5F6}" srcOrd="4" destOrd="0" presId="urn:microsoft.com/office/officeart/2005/8/layout/cycle6"/>
    <dgm:cxn modelId="{CD13E697-B7A4-48D1-8ED4-46A8EC11DA3A}" type="presParOf" srcId="{2F89B12C-0135-47D1-B7DC-3B9C18A356B0}" destId="{4BB51225-0173-4401-97C9-E5E086B6014C}" srcOrd="5" destOrd="0" presId="urn:microsoft.com/office/officeart/2005/8/layout/cycle6"/>
    <dgm:cxn modelId="{64F8DDFC-00D6-472F-83A0-B36BB00D952D}" type="presParOf" srcId="{2F89B12C-0135-47D1-B7DC-3B9C18A356B0}" destId="{D70CBE83-F118-4D12-A7BC-27295D4DA054}" srcOrd="6" destOrd="0" presId="urn:microsoft.com/office/officeart/2005/8/layout/cycle6"/>
    <dgm:cxn modelId="{F45579D6-4AAD-42E7-9052-8E58F4E35537}" type="presParOf" srcId="{2F89B12C-0135-47D1-B7DC-3B9C18A356B0}" destId="{818C0EED-0F3A-4450-91D9-E5F900492838}" srcOrd="7" destOrd="0" presId="urn:microsoft.com/office/officeart/2005/8/layout/cycle6"/>
    <dgm:cxn modelId="{350FB758-855A-4A79-AF08-62BF08F06EA4}" type="presParOf" srcId="{2F89B12C-0135-47D1-B7DC-3B9C18A356B0}" destId="{74595E16-B7FD-4647-A158-44326BD3A2A5}" srcOrd="8" destOrd="0" presId="urn:microsoft.com/office/officeart/2005/8/layout/cycle6"/>
    <dgm:cxn modelId="{9BE1ADDE-F54C-4CD3-8C56-ECF7217F51E5}" type="presParOf" srcId="{2F89B12C-0135-47D1-B7DC-3B9C18A356B0}" destId="{FA605768-476E-420E-A3E9-EA6EA1A55FBE}" srcOrd="9" destOrd="0" presId="urn:microsoft.com/office/officeart/2005/8/layout/cycle6"/>
    <dgm:cxn modelId="{0518EAE7-88F4-4DCE-A4F7-283FB8C0A076}" type="presParOf" srcId="{2F89B12C-0135-47D1-B7DC-3B9C18A356B0}" destId="{484DE532-2C4D-4C74-92ED-B0C709448A00}" srcOrd="10" destOrd="0" presId="urn:microsoft.com/office/officeart/2005/8/layout/cycle6"/>
    <dgm:cxn modelId="{0B5D36FE-D53C-49C4-A4E2-CD3CB91BAE39}" type="presParOf" srcId="{2F89B12C-0135-47D1-B7DC-3B9C18A356B0}" destId="{A2155619-5B9A-4B17-B1E5-4618DBD6096F}" srcOrd="11" destOrd="0" presId="urn:microsoft.com/office/officeart/2005/8/layout/cycle6"/>
    <dgm:cxn modelId="{CD6DB2C0-4E6A-4145-823F-1BBC4870BE20}" type="presParOf" srcId="{2F89B12C-0135-47D1-B7DC-3B9C18A356B0}" destId="{49C8C292-B979-4A57-A034-4D40F9ABD0C8}" srcOrd="12" destOrd="0" presId="urn:microsoft.com/office/officeart/2005/8/layout/cycle6"/>
    <dgm:cxn modelId="{73731E68-A6CA-4A1A-9FB4-143CA23BDFA3}" type="presParOf" srcId="{2F89B12C-0135-47D1-B7DC-3B9C18A356B0}" destId="{1248D43C-F151-486B-ACE9-043B1228938E}" srcOrd="13" destOrd="0" presId="urn:microsoft.com/office/officeart/2005/8/layout/cycle6"/>
    <dgm:cxn modelId="{BC278074-28FB-48A6-AA00-C806067F3C2D}" type="presParOf" srcId="{2F89B12C-0135-47D1-B7DC-3B9C18A356B0}" destId="{B6936B55-8B83-4023-8463-E3C5931484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BECE-4A2D-4096-B6CF-D4B39A8530D7}" type="datetimeFigureOut">
              <a:rPr lang="es-ES" smtClean="0"/>
              <a:pPr/>
              <a:t>14/10/2022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4427984" y="1921396"/>
            <a:ext cx="3786214" cy="1117340"/>
            <a:chOff x="4429694" y="1956184"/>
            <a:chExt cx="3786214" cy="1117340"/>
          </a:xfrm>
        </p:grpSpPr>
        <p:sp>
          <p:nvSpPr>
            <p:cNvPr id="17" name="16 CuadroTexto"/>
            <p:cNvSpPr txBox="1"/>
            <p:nvPr/>
          </p:nvSpPr>
          <p:spPr>
            <a:xfrm>
              <a:off x="4429694" y="1956184"/>
              <a:ext cx="3786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 </a:t>
              </a:r>
              <a:endParaRPr lang="es-ES" sz="2000" b="1" dirty="0">
                <a:solidFill>
                  <a:srgbClr val="1E2739"/>
                </a:solidFill>
                <a:latin typeface="Ghotman"/>
              </a:endParaRPr>
            </a:p>
          </p:txBody>
        </p:sp>
        <p:pic>
          <p:nvPicPr>
            <p:cNvPr id="18" name="17 Imagen" descr="networking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858586" y="2378319"/>
              <a:ext cx="690166" cy="690166"/>
            </a:xfrm>
            <a:prstGeom prst="rect">
              <a:avLst/>
            </a:prstGeom>
          </p:spPr>
        </p:pic>
        <p:sp>
          <p:nvSpPr>
            <p:cNvPr id="19" name="18 Rectángulo redondeado"/>
            <p:cNvSpPr/>
            <p:nvPr/>
          </p:nvSpPr>
          <p:spPr>
            <a:xfrm>
              <a:off x="4499992" y="2500310"/>
              <a:ext cx="2358024" cy="573214"/>
            </a:xfrm>
            <a:prstGeom prst="roundRect">
              <a:avLst>
                <a:gd name="adj" fmla="val 0"/>
              </a:avLst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524501" y="2525307"/>
              <a:ext cx="24294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Gotham "/>
                </a:rPr>
                <a:t>Rendición de cuentas </a:t>
              </a:r>
              <a:endParaRPr lang="es-ES" sz="1400" b="1" dirty="0" smtClean="0">
                <a:solidFill>
                  <a:schemeClr val="bg1"/>
                </a:solidFill>
                <a:latin typeface="Gotham "/>
              </a:endParaRP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  <a:latin typeface="Gotham "/>
                </a:rPr>
                <a:t>III </a:t>
              </a:r>
              <a:r>
                <a:rPr lang="es-ES" sz="1400" b="1" dirty="0">
                  <a:solidFill>
                    <a:schemeClr val="bg1"/>
                  </a:solidFill>
                  <a:latin typeface="Gotham "/>
                </a:rPr>
                <a:t>Trimestre </a:t>
              </a:r>
              <a:r>
                <a:rPr lang="es-ES" sz="1400" b="1" dirty="0" smtClean="0">
                  <a:solidFill>
                    <a:schemeClr val="bg1"/>
                  </a:solidFill>
                  <a:latin typeface="Gotham "/>
                </a:rPr>
                <a:t>2022</a:t>
              </a:r>
              <a:endParaRPr lang="es-ES" sz="1400" dirty="0">
                <a:solidFill>
                  <a:schemeClr val="bg1"/>
                </a:solidFill>
                <a:latin typeface="Gotham 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137420"/>
            <a:ext cx="3571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Sistema Obligatorio Garantía de la Calidad</a:t>
            </a:r>
          </a:p>
          <a:p>
            <a:endParaRPr lang="es-MX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Oportunidad en la Atención</a:t>
            </a:r>
            <a:endParaRPr lang="es-E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2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¿Qué es el SOGCS?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59 CuadroTexto">
            <a:extLst>
              <a:ext uri="{FF2B5EF4-FFF2-40B4-BE49-F238E27FC236}">
                <a16:creationId xmlns="" xmlns:a16="http://schemas.microsoft.com/office/drawing/2014/main" id="{4340ABA1-92FE-4797-B863-401F3DCC54D9}"/>
              </a:ext>
            </a:extLst>
          </p:cNvPr>
          <p:cNvSpPr txBox="1"/>
          <p:nvPr/>
        </p:nvSpPr>
        <p:spPr>
          <a:xfrm>
            <a:off x="934624" y="1033041"/>
            <a:ext cx="7335521" cy="123110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MX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 el conjunto de </a:t>
            </a: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instituciones, normas, requisitos, mecanismos, y procesos deliberados y sistemáticos </a:t>
            </a:r>
            <a:r>
              <a:rPr lang="es-MX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que desarrolla el sector salud para generar, mantener y mejorar la calidad de los servicios de salud en el país</a:t>
            </a:r>
            <a:r>
              <a:rPr lang="es-CO" sz="1400" dirty="0">
                <a:solidFill>
                  <a:schemeClr val="tx1"/>
                </a:solidFill>
                <a:latin typeface="+mn-lt"/>
              </a:rPr>
              <a:t>.  </a:t>
            </a:r>
            <a:r>
              <a:rPr lang="es-CO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El cual se encuentra normado por el Decreto 1011 de 2006  y consta de  cuatro componentes.</a:t>
            </a:r>
            <a:endParaRPr lang="es-MX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45" name="61 Grupo">
            <a:extLst>
              <a:ext uri="{FF2B5EF4-FFF2-40B4-BE49-F238E27FC236}">
                <a16:creationId xmlns="" xmlns:a16="http://schemas.microsoft.com/office/drawing/2014/main" id="{26D32513-44A3-45AE-9ABE-34944BCBE677}"/>
              </a:ext>
            </a:extLst>
          </p:cNvPr>
          <p:cNvGrpSpPr/>
          <p:nvPr/>
        </p:nvGrpSpPr>
        <p:grpSpPr>
          <a:xfrm>
            <a:off x="1331640" y="2504296"/>
            <a:ext cx="6959483" cy="2183736"/>
            <a:chOff x="1672488" y="2564452"/>
            <a:chExt cx="9054651" cy="2183736"/>
          </a:xfrm>
        </p:grpSpPr>
        <p:sp>
          <p:nvSpPr>
            <p:cNvPr id="46" name="Freeform 1">
              <a:extLst>
                <a:ext uri="{FF2B5EF4-FFF2-40B4-BE49-F238E27FC236}">
                  <a16:creationId xmlns="" xmlns:a16="http://schemas.microsoft.com/office/drawing/2014/main" id="{0BC5064E-FF2B-4F47-8370-7C812BFB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49" y="2637191"/>
              <a:ext cx="2972843" cy="651918"/>
            </a:xfrm>
            <a:custGeom>
              <a:avLst/>
              <a:gdLst>
                <a:gd name="T0" fmla="*/ 462635817 w 4081"/>
                <a:gd name="T1" fmla="*/ 102130112 h 1432"/>
                <a:gd name="T2" fmla="*/ 421361628 w 4081"/>
                <a:gd name="T3" fmla="*/ 136843098 h 1432"/>
                <a:gd name="T4" fmla="*/ 41161124 w 4081"/>
                <a:gd name="T5" fmla="*/ 136843098 h 1432"/>
                <a:gd name="T6" fmla="*/ 0 w 4081"/>
                <a:gd name="T7" fmla="*/ 102130112 h 1432"/>
                <a:gd name="T8" fmla="*/ 0 w 4081"/>
                <a:gd name="T9" fmla="*/ 34712686 h 1432"/>
                <a:gd name="T10" fmla="*/ 41161124 w 4081"/>
                <a:gd name="T11" fmla="*/ 0 h 1432"/>
                <a:gd name="T12" fmla="*/ 421361628 w 4081"/>
                <a:gd name="T13" fmla="*/ 0 h 1432"/>
                <a:gd name="T14" fmla="*/ 462635817 w 4081"/>
                <a:gd name="T15" fmla="*/ 34712686 h 1432"/>
                <a:gd name="T16" fmla="*/ 462635817 w 4081"/>
                <a:gd name="T17" fmla="*/ 102130112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2"/>
                <a:gd name="T29" fmla="*/ 4081 w 4081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2">
                  <a:moveTo>
                    <a:pt x="4080" y="1068"/>
                  </a:moveTo>
                  <a:cubicBezTo>
                    <a:pt x="4080" y="1269"/>
                    <a:pt x="3917" y="1431"/>
                    <a:pt x="3716" y="1431"/>
                  </a:cubicBezTo>
                  <a:lnTo>
                    <a:pt x="363" y="1431"/>
                  </a:lnTo>
                  <a:cubicBezTo>
                    <a:pt x="163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3"/>
                    <a:pt x="4080" y="363"/>
                  </a:cubicBezTo>
                  <a:lnTo>
                    <a:pt x="4080" y="1068"/>
                  </a:lnTo>
                </a:path>
              </a:pathLst>
            </a:cu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 sz="2800"/>
            </a:p>
          </p:txBody>
        </p:sp>
        <p:sp>
          <p:nvSpPr>
            <p:cNvPr id="47" name="TextBox 98">
              <a:extLst>
                <a:ext uri="{FF2B5EF4-FFF2-40B4-BE49-F238E27FC236}">
                  <a16:creationId xmlns="" xmlns:a16="http://schemas.microsoft.com/office/drawing/2014/main" id="{3E95B963-E51E-41A1-9539-0B3257D30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250" y="4130675"/>
              <a:ext cx="154146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 anchor="b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IPS/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PROVEEDORES</a:t>
              </a:r>
            </a:p>
          </p:txBody>
        </p:sp>
        <p:grpSp>
          <p:nvGrpSpPr>
            <p:cNvPr id="48" name="Grupo 9">
              <a:extLst>
                <a:ext uri="{FF2B5EF4-FFF2-40B4-BE49-F238E27FC236}">
                  <a16:creationId xmlns="" xmlns:a16="http://schemas.microsoft.com/office/drawing/2014/main" id="{4BB9D668-2B7C-44B4-A4DF-2CB1E6CBD1E7}"/>
                </a:ext>
              </a:extLst>
            </p:cNvPr>
            <p:cNvGrpSpPr/>
            <p:nvPr/>
          </p:nvGrpSpPr>
          <p:grpSpPr>
            <a:xfrm>
              <a:off x="5400189" y="3089809"/>
              <a:ext cx="1939247" cy="1103449"/>
              <a:chOff x="10251458" y="6482524"/>
              <a:chExt cx="3877483" cy="22068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8" name="Rectángulo 126">
                <a:extLst>
                  <a:ext uri="{FF2B5EF4-FFF2-40B4-BE49-F238E27FC236}">
                    <a16:creationId xmlns="" xmlns:a16="http://schemas.microsoft.com/office/drawing/2014/main" id="{D4CFC68B-0CCA-445E-9011-500B54470F71}"/>
                  </a:ext>
                </a:extLst>
              </p:cNvPr>
              <p:cNvSpPr/>
              <p:nvPr/>
            </p:nvSpPr>
            <p:spPr>
              <a:xfrm rot="4199331" flipH="1">
                <a:off x="13400278" y="5937800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ángulo 127">
                <a:extLst>
                  <a:ext uri="{FF2B5EF4-FFF2-40B4-BE49-F238E27FC236}">
                    <a16:creationId xmlns="" xmlns:a16="http://schemas.microsoft.com/office/drawing/2014/main" id="{243027C2-6AD2-434A-AF90-51145627DB78}"/>
                  </a:ext>
                </a:extLst>
              </p:cNvPr>
              <p:cNvSpPr/>
              <p:nvPr/>
            </p:nvSpPr>
            <p:spPr>
              <a:xfrm rot="17400669" flipH="1" flipV="1">
                <a:off x="13454036" y="7943117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ángulo 123">
                <a:extLst>
                  <a:ext uri="{FF2B5EF4-FFF2-40B4-BE49-F238E27FC236}">
                    <a16:creationId xmlns="" xmlns:a16="http://schemas.microsoft.com/office/drawing/2014/main" id="{5E9BFFD0-EFEF-477D-B03A-361AED23964E}"/>
                  </a:ext>
                </a:extLst>
              </p:cNvPr>
              <p:cNvSpPr/>
              <p:nvPr/>
            </p:nvSpPr>
            <p:spPr>
              <a:xfrm rot="4199331" flipV="1">
                <a:off x="10892171" y="7975958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Rectángulo 122">
                <a:extLst>
                  <a:ext uri="{FF2B5EF4-FFF2-40B4-BE49-F238E27FC236}">
                    <a16:creationId xmlns="" xmlns:a16="http://schemas.microsoft.com/office/drawing/2014/main" id="{9CDCF0CD-840B-44E4-AC5C-2EF9DB7BC687}"/>
                  </a:ext>
                </a:extLst>
              </p:cNvPr>
              <p:cNvSpPr/>
              <p:nvPr/>
            </p:nvSpPr>
            <p:spPr>
              <a:xfrm rot="17400669">
                <a:off x="10838413" y="5970641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Freeform 55">
                <a:extLst>
                  <a:ext uri="{FF2B5EF4-FFF2-40B4-BE49-F238E27FC236}">
                    <a16:creationId xmlns="" xmlns:a16="http://schemas.microsoft.com/office/drawing/2014/main" id="{6E8EFDDB-CC30-4491-92B2-77006B95D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969" y="6482524"/>
                <a:ext cx="2206898" cy="2206898"/>
              </a:xfrm>
              <a:custGeom>
                <a:avLst/>
                <a:gdLst>
                  <a:gd name="T0" fmla="*/ 1786 w 3573"/>
                  <a:gd name="T1" fmla="*/ 169 h 3573"/>
                  <a:gd name="T2" fmla="*/ 170 w 3573"/>
                  <a:gd name="T3" fmla="*/ 1786 h 3573"/>
                  <a:gd name="T4" fmla="*/ 1786 w 3573"/>
                  <a:gd name="T5" fmla="*/ 3404 h 3573"/>
                  <a:gd name="T6" fmla="*/ 3404 w 3573"/>
                  <a:gd name="T7" fmla="*/ 1786 h 3573"/>
                  <a:gd name="T8" fmla="*/ 1786 w 3573"/>
                  <a:gd name="T9" fmla="*/ 169 h 3573"/>
                  <a:gd name="T10" fmla="*/ 1786 w 3573"/>
                  <a:gd name="T11" fmla="*/ 3572 h 3573"/>
                  <a:gd name="T12" fmla="*/ 0 w 3573"/>
                  <a:gd name="T13" fmla="*/ 1786 h 3573"/>
                  <a:gd name="T14" fmla="*/ 1786 w 3573"/>
                  <a:gd name="T15" fmla="*/ 0 h 3573"/>
                  <a:gd name="T16" fmla="*/ 3572 w 3573"/>
                  <a:gd name="T17" fmla="*/ 1786 h 3573"/>
                  <a:gd name="T18" fmla="*/ 1786 w 3573"/>
                  <a:gd name="T19" fmla="*/ 3572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3" h="3573">
                    <a:moveTo>
                      <a:pt x="1786" y="169"/>
                    </a:moveTo>
                    <a:cubicBezTo>
                      <a:pt x="895" y="169"/>
                      <a:pt x="170" y="895"/>
                      <a:pt x="170" y="1786"/>
                    </a:cubicBezTo>
                    <a:cubicBezTo>
                      <a:pt x="170" y="2678"/>
                      <a:pt x="895" y="3404"/>
                      <a:pt x="1786" y="3404"/>
                    </a:cubicBezTo>
                    <a:cubicBezTo>
                      <a:pt x="2679" y="3404"/>
                      <a:pt x="3404" y="2678"/>
                      <a:pt x="3404" y="1786"/>
                    </a:cubicBezTo>
                    <a:cubicBezTo>
                      <a:pt x="3404" y="895"/>
                      <a:pt x="2679" y="169"/>
                      <a:pt x="1786" y="169"/>
                    </a:cubicBezTo>
                    <a:close/>
                    <a:moveTo>
                      <a:pt x="1786" y="3572"/>
                    </a:moveTo>
                    <a:cubicBezTo>
                      <a:pt x="801" y="3572"/>
                      <a:pt x="0" y="2771"/>
                      <a:pt x="0" y="1786"/>
                    </a:cubicBezTo>
                    <a:cubicBezTo>
                      <a:pt x="0" y="801"/>
                      <a:pt x="801" y="0"/>
                      <a:pt x="1786" y="0"/>
                    </a:cubicBezTo>
                    <a:cubicBezTo>
                      <a:pt x="2771" y="0"/>
                      <a:pt x="3572" y="801"/>
                      <a:pt x="3572" y="1786"/>
                    </a:cubicBezTo>
                    <a:cubicBezTo>
                      <a:pt x="3572" y="2771"/>
                      <a:pt x="2771" y="3572"/>
                      <a:pt x="1786" y="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" name="Freeform 2">
              <a:extLst>
                <a:ext uri="{FF2B5EF4-FFF2-40B4-BE49-F238E27FC236}">
                  <a16:creationId xmlns="" xmlns:a16="http://schemas.microsoft.com/office/drawing/2014/main" id="{8A5CEE5D-6943-4BAF-BC13-177E1C5B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56" y="2655460"/>
              <a:ext cx="3346070" cy="592708"/>
            </a:xfrm>
            <a:custGeom>
              <a:avLst/>
              <a:gdLst>
                <a:gd name="T0" fmla="*/ 470205911 w 4080"/>
                <a:gd name="T1" fmla="*/ 101764248 h 1432"/>
                <a:gd name="T2" fmla="*/ 428361206 w 4080"/>
                <a:gd name="T3" fmla="*/ 136352775 h 1432"/>
                <a:gd name="T4" fmla="*/ 41844717 w 4080"/>
                <a:gd name="T5" fmla="*/ 136352775 h 1432"/>
                <a:gd name="T6" fmla="*/ 0 w 4080"/>
                <a:gd name="T7" fmla="*/ 101764248 h 1432"/>
                <a:gd name="T8" fmla="*/ 0 w 4080"/>
                <a:gd name="T9" fmla="*/ 34588537 h 1432"/>
                <a:gd name="T10" fmla="*/ 41844717 w 4080"/>
                <a:gd name="T11" fmla="*/ 0 h 1432"/>
                <a:gd name="T12" fmla="*/ 428361206 w 4080"/>
                <a:gd name="T13" fmla="*/ 0 h 1432"/>
                <a:gd name="T14" fmla="*/ 470205911 w 4080"/>
                <a:gd name="T15" fmla="*/ 34588537 h 1432"/>
                <a:gd name="T16" fmla="*/ 470205911 w 4080"/>
                <a:gd name="T17" fmla="*/ 101764248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8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8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 dirty="0"/>
            </a:p>
          </p:txBody>
        </p:sp>
        <p:sp>
          <p:nvSpPr>
            <p:cNvPr id="50" name="Freeform 3">
              <a:extLst>
                <a:ext uri="{FF2B5EF4-FFF2-40B4-BE49-F238E27FC236}">
                  <a16:creationId xmlns="" xmlns:a16="http://schemas.microsoft.com/office/drawing/2014/main" id="{42F1939C-3E3C-4C77-9FEA-200D0A71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354" y="3971642"/>
              <a:ext cx="2986491" cy="654949"/>
            </a:xfrm>
            <a:custGeom>
              <a:avLst/>
              <a:gdLst>
                <a:gd name="T0" fmla="*/ 462635817 w 4081"/>
                <a:gd name="T1" fmla="*/ 131109524 h 1431"/>
                <a:gd name="T2" fmla="*/ 421361628 w 4081"/>
                <a:gd name="T3" fmla="*/ 175713689 h 1431"/>
                <a:gd name="T4" fmla="*/ 41161124 w 4081"/>
                <a:gd name="T5" fmla="*/ 175713689 h 1431"/>
                <a:gd name="T6" fmla="*/ 0 w 4081"/>
                <a:gd name="T7" fmla="*/ 131109524 h 1431"/>
                <a:gd name="T8" fmla="*/ 0 w 4081"/>
                <a:gd name="T9" fmla="*/ 44604177 h 1431"/>
                <a:gd name="T10" fmla="*/ 41161124 w 4081"/>
                <a:gd name="T11" fmla="*/ 0 h 1431"/>
                <a:gd name="T12" fmla="*/ 421361628 w 4081"/>
                <a:gd name="T13" fmla="*/ 0 h 1431"/>
                <a:gd name="T14" fmla="*/ 462635817 w 4081"/>
                <a:gd name="T15" fmla="*/ 44604177 h 1431"/>
                <a:gd name="T16" fmla="*/ 462635817 w 4081"/>
                <a:gd name="T17" fmla="*/ 131109524 h 1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1"/>
                <a:gd name="T29" fmla="*/ 4081 w 4081"/>
                <a:gd name="T30" fmla="*/ 1431 h 1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1">
                  <a:moveTo>
                    <a:pt x="4080" y="1067"/>
                  </a:moveTo>
                  <a:cubicBezTo>
                    <a:pt x="4080" y="1267"/>
                    <a:pt x="3917" y="1430"/>
                    <a:pt x="3716" y="1430"/>
                  </a:cubicBezTo>
                  <a:lnTo>
                    <a:pt x="363" y="1430"/>
                  </a:lnTo>
                  <a:cubicBezTo>
                    <a:pt x="163" y="1430"/>
                    <a:pt x="0" y="1267"/>
                    <a:pt x="0" y="1067"/>
                  </a:cubicBezTo>
                  <a:lnTo>
                    <a:pt x="0" y="363"/>
                  </a:lnTo>
                  <a:cubicBezTo>
                    <a:pt x="0" y="162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2"/>
                    <a:pt x="4080" y="363"/>
                  </a:cubicBezTo>
                  <a:lnTo>
                    <a:pt x="4080" y="1067"/>
                  </a:lnTo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1" name="Freeform 4">
              <a:extLst>
                <a:ext uri="{FF2B5EF4-FFF2-40B4-BE49-F238E27FC236}">
                  <a16:creationId xmlns="" xmlns:a16="http://schemas.microsoft.com/office/drawing/2014/main" id="{C09FCCEF-0EF7-4022-BDC3-E8C4B4BC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913" y="4053384"/>
              <a:ext cx="3264186" cy="641446"/>
            </a:xfrm>
            <a:custGeom>
              <a:avLst/>
              <a:gdLst>
                <a:gd name="T0" fmla="*/ 474083903 w 4080"/>
                <a:gd name="T1" fmla="*/ 115646909 h 1432"/>
                <a:gd name="T2" fmla="*/ 431894087 w 4080"/>
                <a:gd name="T3" fmla="*/ 154954116 h 1432"/>
                <a:gd name="T4" fmla="*/ 42189829 w 4080"/>
                <a:gd name="T5" fmla="*/ 154954116 h 1432"/>
                <a:gd name="T6" fmla="*/ 0 w 4080"/>
                <a:gd name="T7" fmla="*/ 115646909 h 1432"/>
                <a:gd name="T8" fmla="*/ 0 w 4080"/>
                <a:gd name="T9" fmla="*/ 39306868 h 1432"/>
                <a:gd name="T10" fmla="*/ 42189829 w 4080"/>
                <a:gd name="T11" fmla="*/ 0 h 1432"/>
                <a:gd name="T12" fmla="*/ 431894087 w 4080"/>
                <a:gd name="T13" fmla="*/ 0 h 1432"/>
                <a:gd name="T14" fmla="*/ 474083903 w 4080"/>
                <a:gd name="T15" fmla="*/ 39306868 h 1432"/>
                <a:gd name="T16" fmla="*/ 474083903 w 4080"/>
                <a:gd name="T17" fmla="*/ 115646909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9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="" xmlns:a16="http://schemas.microsoft.com/office/drawing/2014/main" id="{CDDEAA4B-3853-4A45-B522-EB8C6B9B5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866" y="2574474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615 h 2395"/>
                <a:gd name="T4" fmla="*/ 114225576 w 2395"/>
                <a:gd name="T5" fmla="*/ 228391230 h 2395"/>
                <a:gd name="T6" fmla="*/ 0 w 2395"/>
                <a:gd name="T7" fmla="*/ 11419561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="" xmlns:a16="http://schemas.microsoft.com/office/drawing/2014/main" id="{2CC93469-4738-4E8A-9AB0-65CB7EB2D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962" y="3990808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924 h 2395"/>
                <a:gd name="T4" fmla="*/ 114225576 w 2395"/>
                <a:gd name="T5" fmla="*/ 228391538 h 2395"/>
                <a:gd name="T6" fmla="*/ 0 w 2395"/>
                <a:gd name="T7" fmla="*/ 114195924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="" xmlns:a16="http://schemas.microsoft.com/office/drawing/2014/main" id="{6F9A4127-D209-4841-8558-DE15EF09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3" y="2564452"/>
              <a:ext cx="781050" cy="781050"/>
            </a:xfrm>
            <a:custGeom>
              <a:avLst/>
              <a:gdLst>
                <a:gd name="T0" fmla="*/ 120636097 w 2530"/>
                <a:gd name="T1" fmla="*/ 12795755 h 2529"/>
                <a:gd name="T2" fmla="*/ 12884238 w 2530"/>
                <a:gd name="T3" fmla="*/ 120700167 h 2529"/>
                <a:gd name="T4" fmla="*/ 120636097 w 2530"/>
                <a:gd name="T5" fmla="*/ 228509153 h 2529"/>
                <a:gd name="T6" fmla="*/ 228387653 w 2530"/>
                <a:gd name="T7" fmla="*/ 120700167 h 2529"/>
                <a:gd name="T8" fmla="*/ 120636097 w 2530"/>
                <a:gd name="T9" fmla="*/ 12795755 h 2529"/>
                <a:gd name="T10" fmla="*/ 120636097 w 2530"/>
                <a:gd name="T11" fmla="*/ 241400334 h 2529"/>
                <a:gd name="T12" fmla="*/ 0 w 2530"/>
                <a:gd name="T13" fmla="*/ 120700167 h 2529"/>
                <a:gd name="T14" fmla="*/ 120636097 w 2530"/>
                <a:gd name="T15" fmla="*/ 0 h 2529"/>
                <a:gd name="T16" fmla="*/ 241367588 w 2530"/>
                <a:gd name="T17" fmla="*/ 120700167 h 2529"/>
                <a:gd name="T18" fmla="*/ 120636097 w 2530"/>
                <a:gd name="T19" fmla="*/ 241400334 h 2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29"/>
                <a:gd name="T32" fmla="*/ 2530 w 2530"/>
                <a:gd name="T33" fmla="*/ 2529 h 2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29">
                  <a:moveTo>
                    <a:pt x="1264" y="134"/>
                  </a:moveTo>
                  <a:cubicBezTo>
                    <a:pt x="642" y="134"/>
                    <a:pt x="135" y="641"/>
                    <a:pt x="135" y="1264"/>
                  </a:cubicBezTo>
                  <a:cubicBezTo>
                    <a:pt x="135" y="1887"/>
                    <a:pt x="642" y="2393"/>
                    <a:pt x="1264" y="2393"/>
                  </a:cubicBezTo>
                  <a:cubicBezTo>
                    <a:pt x="1887" y="2393"/>
                    <a:pt x="2393" y="1887"/>
                    <a:pt x="2393" y="1264"/>
                  </a:cubicBezTo>
                  <a:cubicBezTo>
                    <a:pt x="2393" y="641"/>
                    <a:pt x="1887" y="134"/>
                    <a:pt x="1264" y="134"/>
                  </a:cubicBezTo>
                  <a:close/>
                  <a:moveTo>
                    <a:pt x="1264" y="2528"/>
                  </a:moveTo>
                  <a:cubicBezTo>
                    <a:pt x="567" y="2528"/>
                    <a:pt x="0" y="1961"/>
                    <a:pt x="0" y="1264"/>
                  </a:cubicBezTo>
                  <a:cubicBezTo>
                    <a:pt x="0" y="566"/>
                    <a:pt x="567" y="0"/>
                    <a:pt x="1264" y="0"/>
                  </a:cubicBezTo>
                  <a:cubicBezTo>
                    <a:pt x="1961" y="0"/>
                    <a:pt x="2529" y="566"/>
                    <a:pt x="2529" y="1264"/>
                  </a:cubicBezTo>
                  <a:cubicBezTo>
                    <a:pt x="2529" y="1961"/>
                    <a:pt x="1961" y="2528"/>
                    <a:pt x="1264" y="25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="" xmlns:a16="http://schemas.microsoft.com/office/drawing/2014/main" id="{D335842A-2921-4D4C-9BBC-0B8C03DF6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5" y="3965551"/>
              <a:ext cx="781050" cy="782637"/>
            </a:xfrm>
            <a:custGeom>
              <a:avLst/>
              <a:gdLst>
                <a:gd name="T0" fmla="*/ 120636097 w 2530"/>
                <a:gd name="T1" fmla="*/ 12907323 h 2530"/>
                <a:gd name="T2" fmla="*/ 12884238 w 2530"/>
                <a:gd name="T3" fmla="*/ 120945559 h 2530"/>
                <a:gd name="T4" fmla="*/ 120636097 w 2530"/>
                <a:gd name="T5" fmla="*/ 228887902 h 2530"/>
                <a:gd name="T6" fmla="*/ 228387653 w 2530"/>
                <a:gd name="T7" fmla="*/ 120945559 h 2530"/>
                <a:gd name="T8" fmla="*/ 120636097 w 2530"/>
                <a:gd name="T9" fmla="*/ 12907323 h 2530"/>
                <a:gd name="T10" fmla="*/ 120636097 w 2530"/>
                <a:gd name="T11" fmla="*/ 241795221 h 2530"/>
                <a:gd name="T12" fmla="*/ 0 w 2530"/>
                <a:gd name="T13" fmla="*/ 120945559 h 2530"/>
                <a:gd name="T14" fmla="*/ 120636097 w 2530"/>
                <a:gd name="T15" fmla="*/ 0 h 2530"/>
                <a:gd name="T16" fmla="*/ 241367588 w 2530"/>
                <a:gd name="T17" fmla="*/ 120945559 h 2530"/>
                <a:gd name="T18" fmla="*/ 120636097 w 2530"/>
                <a:gd name="T19" fmla="*/ 241795221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8"/>
                    <a:pt x="567" y="0"/>
                    <a:pt x="1264" y="0"/>
                  </a:cubicBezTo>
                  <a:cubicBezTo>
                    <a:pt x="1961" y="0"/>
                    <a:pt x="2529" y="568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="" xmlns:a16="http://schemas.microsoft.com/office/drawing/2014/main" id="{6BADD0DF-ED52-4437-9370-05C4FF597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88573"/>
              <a:ext cx="739775" cy="738188"/>
            </a:xfrm>
            <a:custGeom>
              <a:avLst/>
              <a:gdLst>
                <a:gd name="T0" fmla="*/ 114225576 w 2395"/>
                <a:gd name="T1" fmla="*/ 0 h 2395"/>
                <a:gd name="T2" fmla="*/ 228450844 w 2395"/>
                <a:gd name="T3" fmla="*/ 113950945 h 2395"/>
                <a:gd name="T4" fmla="*/ 114225576 w 2395"/>
                <a:gd name="T5" fmla="*/ 227901582 h 2395"/>
                <a:gd name="T6" fmla="*/ 0 w 2395"/>
                <a:gd name="T7" fmla="*/ 11395094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="" xmlns:a16="http://schemas.microsoft.com/office/drawing/2014/main" id="{20CEEAE9-397B-4A39-A438-27E72487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3909373"/>
              <a:ext cx="739775" cy="739775"/>
            </a:xfrm>
            <a:custGeom>
              <a:avLst/>
              <a:gdLst>
                <a:gd name="T0" fmla="*/ 114225576 w 2395"/>
                <a:gd name="T1" fmla="*/ 0 h 2394"/>
                <a:gd name="T2" fmla="*/ 228450844 w 2395"/>
                <a:gd name="T3" fmla="*/ 114291212 h 2394"/>
                <a:gd name="T4" fmla="*/ 114225576 w 2395"/>
                <a:gd name="T5" fmla="*/ 228486631 h 2394"/>
                <a:gd name="T6" fmla="*/ 0 w 2395"/>
                <a:gd name="T7" fmla="*/ 114291212 h 2394"/>
                <a:gd name="T8" fmla="*/ 114225576 w 2395"/>
                <a:gd name="T9" fmla="*/ 0 h 2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4"/>
                <a:gd name="T17" fmla="*/ 2395 w 2395"/>
                <a:gd name="T18" fmla="*/ 2394 h 2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4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3"/>
                    <a:pt x="1197" y="2393"/>
                  </a:cubicBezTo>
                  <a:cubicBezTo>
                    <a:pt x="537" y="2393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="" xmlns:a16="http://schemas.microsoft.com/office/drawing/2014/main" id="{1B282492-0758-49AF-B2BA-4AB56395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2566348"/>
              <a:ext cx="782638" cy="782638"/>
            </a:xfrm>
            <a:custGeom>
              <a:avLst/>
              <a:gdLst>
                <a:gd name="T0" fmla="*/ 120881370 w 2530"/>
                <a:gd name="T1" fmla="*/ 12907340 h 2530"/>
                <a:gd name="T2" fmla="*/ 12910433 w 2530"/>
                <a:gd name="T3" fmla="*/ 120945713 h 2530"/>
                <a:gd name="T4" fmla="*/ 120881370 w 2530"/>
                <a:gd name="T5" fmla="*/ 228888195 h 2530"/>
                <a:gd name="T6" fmla="*/ 228852002 w 2530"/>
                <a:gd name="T7" fmla="*/ 120945713 h 2530"/>
                <a:gd name="T8" fmla="*/ 120881370 w 2530"/>
                <a:gd name="T9" fmla="*/ 12907340 h 2530"/>
                <a:gd name="T10" fmla="*/ 120881370 w 2530"/>
                <a:gd name="T11" fmla="*/ 241795530 h 2530"/>
                <a:gd name="T12" fmla="*/ 0 w 2530"/>
                <a:gd name="T13" fmla="*/ 120945713 h 2530"/>
                <a:gd name="T14" fmla="*/ 120881370 w 2530"/>
                <a:gd name="T15" fmla="*/ 0 h 2530"/>
                <a:gd name="T16" fmla="*/ 241858327 w 2530"/>
                <a:gd name="T17" fmla="*/ 120945713 h 2530"/>
                <a:gd name="T18" fmla="*/ 120881370 w 2530"/>
                <a:gd name="T19" fmla="*/ 241795530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="" xmlns:a16="http://schemas.microsoft.com/office/drawing/2014/main" id="{E34B27B8-C2FC-45A6-9696-FA007C362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0" y="3888736"/>
              <a:ext cx="782638" cy="781050"/>
            </a:xfrm>
            <a:custGeom>
              <a:avLst/>
              <a:gdLst>
                <a:gd name="T0" fmla="*/ 120881370 w 2530"/>
                <a:gd name="T1" fmla="*/ 12881151 h 2530"/>
                <a:gd name="T2" fmla="*/ 12910433 w 2530"/>
                <a:gd name="T3" fmla="*/ 120700310 h 2530"/>
                <a:gd name="T4" fmla="*/ 120881370 w 2530"/>
                <a:gd name="T5" fmla="*/ 228423773 h 2530"/>
                <a:gd name="T6" fmla="*/ 228852002 w 2530"/>
                <a:gd name="T7" fmla="*/ 120700310 h 2530"/>
                <a:gd name="T8" fmla="*/ 120881370 w 2530"/>
                <a:gd name="T9" fmla="*/ 12881151 h 2530"/>
                <a:gd name="T10" fmla="*/ 120881370 w 2530"/>
                <a:gd name="T11" fmla="*/ 241304918 h 2530"/>
                <a:gd name="T12" fmla="*/ 0 w 2530"/>
                <a:gd name="T13" fmla="*/ 120700310 h 2530"/>
                <a:gd name="T14" fmla="*/ 120881370 w 2530"/>
                <a:gd name="T15" fmla="*/ 0 h 2530"/>
                <a:gd name="T16" fmla="*/ 241858327 w 2530"/>
                <a:gd name="T17" fmla="*/ 120700310 h 2530"/>
                <a:gd name="T18" fmla="*/ 120881370 w 2530"/>
                <a:gd name="T19" fmla="*/ 241304918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60" name="TextBox 98">
              <a:extLst>
                <a:ext uri="{FF2B5EF4-FFF2-40B4-BE49-F238E27FC236}">
                  <a16:creationId xmlns="" xmlns:a16="http://schemas.microsoft.com/office/drawing/2014/main" id="{7C295B68-AFFE-4906-994E-2A1E1F72D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861" y="2877834"/>
              <a:ext cx="23245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Habilitación</a:t>
              </a:r>
            </a:p>
          </p:txBody>
        </p:sp>
        <p:sp>
          <p:nvSpPr>
            <p:cNvPr id="61" name="TextBox 98">
              <a:extLst>
                <a:ext uri="{FF2B5EF4-FFF2-40B4-BE49-F238E27FC236}">
                  <a16:creationId xmlns="" xmlns:a16="http://schemas.microsoft.com/office/drawing/2014/main" id="{6EF51883-46C5-4AF4-9ECF-829C43EF2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488" y="4217087"/>
              <a:ext cx="31889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b">
              <a:spAutoFit/>
            </a:bodyPr>
            <a:lstStyle/>
            <a:p>
              <a:pPr algn="ctr" fontAlgn="b"/>
              <a:r>
                <a:rPr lang="es-CO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de Información para la Calidad </a:t>
              </a:r>
            </a:p>
          </p:txBody>
        </p:sp>
        <p:sp>
          <p:nvSpPr>
            <p:cNvPr id="62" name="Elipse 60">
              <a:extLst>
                <a:ext uri="{FF2B5EF4-FFF2-40B4-BE49-F238E27FC236}">
                  <a16:creationId xmlns="" xmlns:a16="http://schemas.microsoft.com/office/drawing/2014/main" id="{4E7684AD-D66E-4C68-BC93-A50CAE6E0A4B}"/>
                </a:ext>
              </a:extLst>
            </p:cNvPr>
            <p:cNvSpPr/>
            <p:nvPr/>
          </p:nvSpPr>
          <p:spPr>
            <a:xfrm>
              <a:off x="5514975" y="3026723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lipse 61">
              <a:extLst>
                <a:ext uri="{FF2B5EF4-FFF2-40B4-BE49-F238E27FC236}">
                  <a16:creationId xmlns="" xmlns:a16="http://schemas.microsoft.com/office/drawing/2014/main" id="{206BC857-0C32-48D2-99E2-80A5964D57A0}"/>
                </a:ext>
              </a:extLst>
            </p:cNvPr>
            <p:cNvSpPr/>
            <p:nvPr/>
          </p:nvSpPr>
          <p:spPr>
            <a:xfrm>
              <a:off x="5508625" y="4157023"/>
              <a:ext cx="127000" cy="12858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Elipse 62">
              <a:extLst>
                <a:ext uri="{FF2B5EF4-FFF2-40B4-BE49-F238E27FC236}">
                  <a16:creationId xmlns="" xmlns:a16="http://schemas.microsoft.com/office/drawing/2014/main" id="{7E72253C-7582-401C-BB0B-422F920504B3}"/>
                </a:ext>
              </a:extLst>
            </p:cNvPr>
            <p:cNvSpPr/>
            <p:nvPr/>
          </p:nvSpPr>
          <p:spPr>
            <a:xfrm>
              <a:off x="7113588" y="2993386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Elipse 63">
              <a:extLst>
                <a:ext uri="{FF2B5EF4-FFF2-40B4-BE49-F238E27FC236}">
                  <a16:creationId xmlns="" xmlns:a16="http://schemas.microsoft.com/office/drawing/2014/main" id="{06661E74-A612-4D0E-9F1A-9B2DD1A814FF}"/>
                </a:ext>
              </a:extLst>
            </p:cNvPr>
            <p:cNvSpPr/>
            <p:nvPr/>
          </p:nvSpPr>
          <p:spPr>
            <a:xfrm>
              <a:off x="7105650" y="4128448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TextBox 98">
              <a:extLst>
                <a:ext uri="{FF2B5EF4-FFF2-40B4-BE49-F238E27FC236}">
                  <a16:creationId xmlns="" xmlns:a16="http://schemas.microsoft.com/office/drawing/2014/main" id="{B67E641C-9D98-4F3B-8AF9-B93C8A9B9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7983" y="2878856"/>
              <a:ext cx="242053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Acreditación </a:t>
              </a:r>
            </a:p>
          </p:txBody>
        </p:sp>
        <p:sp>
          <p:nvSpPr>
            <p:cNvPr id="67" name="58 Rectángulo">
              <a:extLst>
                <a:ext uri="{FF2B5EF4-FFF2-40B4-BE49-F238E27FC236}">
                  <a16:creationId xmlns="" xmlns:a16="http://schemas.microsoft.com/office/drawing/2014/main" id="{3FF21992-988F-4ED8-A0EF-4A68395F69EB}"/>
                </a:ext>
              </a:extLst>
            </p:cNvPr>
            <p:cNvSpPr/>
            <p:nvPr/>
          </p:nvSpPr>
          <p:spPr>
            <a:xfrm>
              <a:off x="7938715" y="4063199"/>
              <a:ext cx="27884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Auditoria para el Mejoramiento de la Calidad (PAMEC)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98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Sistema de Información para la Calidad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CuadroTexto">
            <a:extLst>
              <a:ext uri="{FF2B5EF4-FFF2-40B4-BE49-F238E27FC236}">
                <a16:creationId xmlns="" xmlns:a16="http://schemas.microsoft.com/office/drawing/2014/main" id="{6B20A928-1311-4D07-B285-20A00295DBDB}"/>
              </a:ext>
            </a:extLst>
          </p:cNvPr>
          <p:cNvSpPr txBox="1"/>
          <p:nvPr/>
        </p:nvSpPr>
        <p:spPr>
          <a:xfrm>
            <a:off x="755576" y="1633302"/>
            <a:ext cx="34834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Este componente </a:t>
            </a:r>
            <a:r>
              <a:rPr lang="es-CO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tiene por objeto estimular la competencia por calidad entre los agentes del sector que al mismo tiempo, permita orientar a los usuarios en el conocimiento de las características del sistema, en el ejercicio de sus derechos y deberes y en los niveles de calidad de los Prestadores de Servicios de Salud y de las EAPB, de manera que puedan tomar decisiones informadas en el momento de ejercer los derechos que para ellos contempla el Sistema General de Seguridad Social en Salud. </a:t>
            </a:r>
          </a:p>
          <a:p>
            <a:pPr algn="just">
              <a:defRPr/>
            </a:pPr>
            <a:endParaRPr lang="es-CO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s-MX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6" name="3 Diagrama">
            <a:extLst>
              <a:ext uri="{FF2B5EF4-FFF2-40B4-BE49-F238E27FC236}">
                <a16:creationId xmlns="" xmlns:a16="http://schemas.microsoft.com/office/drawing/2014/main" id="{08DE2A3F-7C3C-43E9-96D5-353DC87F9C3A}"/>
              </a:ext>
            </a:extLst>
          </p:cNvPr>
          <p:cNvGraphicFramePr/>
          <p:nvPr>
            <p:extLst/>
          </p:nvPr>
        </p:nvGraphicFramePr>
        <p:xfrm>
          <a:off x="4091943" y="1212194"/>
          <a:ext cx="5052057" cy="289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20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28BE2F10-3553-7DA7-19C0-7340E8487A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9732" y="1777380"/>
          <a:ext cx="4824536" cy="234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138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3E7C8ADA-7999-E698-63B2-99D9C54E5F9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73185" y="1705372"/>
          <a:ext cx="479763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589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D0541C54-FFD2-4F92-5AFB-F5A5877D46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77988" y="1705372"/>
          <a:ext cx="4788024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119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DEB222D3-A4CF-47AA-9410-3EFB116235D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43522" y="1705372"/>
          <a:ext cx="4856956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316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11EA8EEB-29D3-49F4-818C-EB0960C0CE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19300" y="1777380"/>
          <a:ext cx="5105400" cy="266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13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Consolidado III Trimestre de 2022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04E0CE7-97EE-D51A-FEE5-D01FF0671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05" y="1849388"/>
            <a:ext cx="6120680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5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Red de Prestadores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587321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97709" y="3073755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0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Caracterización de los afiliados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tipo de entidad</a:t>
            </a:r>
            <a:endParaRPr lang="es-ES" sz="2400" b="1" dirty="0">
              <a:solidFill>
                <a:schemeClr val="tx2">
                  <a:lumMod val="75000"/>
                </a:schemeClr>
              </a:solidFill>
              <a:ea typeface="Segoe UI Black" pitchFamily="34" charset="0"/>
              <a:cs typeface="Segoe U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11" name="Picture 12" descr="Se puede ejercer la causal consultada estando el trabajador incapacitado?  En esta condición de salud ¿Cómo se ejerce el preaviso y procedimiento  disciplinario previo? ¿Es obligatorio? – InformateDerechoLabo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9" y="2645655"/>
            <a:ext cx="1944217" cy="1730252"/>
          </a:xfrm>
          <a:prstGeom prst="rect">
            <a:avLst/>
          </a:prstGeom>
          <a:noFill/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7065133-1AFE-6393-ABE8-BF5908B496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566" y="1777380"/>
          <a:ext cx="27940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918">
                  <a:extLst>
                    <a:ext uri="{9D8B030D-6E8A-4147-A177-3AD203B41FA5}">
                      <a16:colId xmlns:a16="http://schemas.microsoft.com/office/drawing/2014/main" xmlns="" val="4055128375"/>
                    </a:ext>
                  </a:extLst>
                </a:gridCol>
                <a:gridCol w="1625082">
                  <a:extLst>
                    <a:ext uri="{9D8B030D-6E8A-4147-A177-3AD203B41FA5}">
                      <a16:colId xmlns:a16="http://schemas.microsoft.com/office/drawing/2014/main" xmlns="" val="13798740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TIPO DE ENTIDAD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err="1">
                          <a:effectLst/>
                        </a:rPr>
                        <a:t>N°</a:t>
                      </a:r>
                      <a:r>
                        <a:rPr lang="es-CO" sz="1100" b="1" u="none" strike="noStrike" dirty="0">
                          <a:effectLst/>
                        </a:rPr>
                        <a:t>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334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PRIVADA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425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954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PUBLICA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295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804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4056800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635A5FC2-D296-89DE-226D-915336FB1B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16515" y="1561356"/>
          <a:ext cx="5400599" cy="350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822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contratación laboral temporal según la doctrina del Tribunal Superior de  la Unión Europea - Artículos - Gestoria Mong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52" y="3240039"/>
            <a:ext cx="1859228" cy="1417661"/>
          </a:xfrm>
          <a:prstGeom prst="rect">
            <a:avLst/>
          </a:prstGeom>
          <a:noFill/>
        </p:spPr>
      </p:pic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modalidad</a:t>
            </a:r>
          </a:p>
        </p:txBody>
      </p:sp>
      <p:cxnSp>
        <p:nvCxnSpPr>
          <p:cNvPr id="15" name="14 Conector recto"/>
          <p:cNvCxnSpPr>
            <a:cxnSpLocks/>
          </p:cNvCxnSpPr>
          <p:nvPr/>
        </p:nvCxnSpPr>
        <p:spPr>
          <a:xfrm>
            <a:off x="1331640" y="1057300"/>
            <a:ext cx="367240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FBFEC611-0984-1215-303D-D8265258DD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7116" y="1993404"/>
          <a:ext cx="22987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xmlns="" val="2767898599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6091964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TIPO DE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err="1">
                          <a:effectLst/>
                        </a:rPr>
                        <a:t>N°</a:t>
                      </a:r>
                      <a:r>
                        <a:rPr lang="es-CO" sz="1100" b="1" u="none" strike="noStrike" dirty="0">
                          <a:effectLst/>
                        </a:rPr>
                        <a:t>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006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CAPITA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353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EVENTO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951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PGP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265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804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891673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85C89436-8C2F-A395-EA3C-D0C29B4994F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91880" y="1518965"/>
          <a:ext cx="4815268" cy="302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364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nivel de atención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2050" name="Picture 2" descr="Sustitución de vacaciones ¿Qué contrato debe utilizarse? - Asesoría Fiscal,  Contable y Laboral Soria | Asesoría Ur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906" y="4851638"/>
            <a:ext cx="811460" cy="720080"/>
          </a:xfrm>
          <a:prstGeom prst="rect">
            <a:avLst/>
          </a:prstGeom>
          <a:noFill/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B60A5C28-F7FB-977F-3BD8-FD323091AA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5821" y="1519326"/>
          <a:ext cx="2160240" cy="1079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151156613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204608853"/>
                    </a:ext>
                  </a:extLst>
                </a:gridCol>
              </a:tblGrid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COMPLEJIDAD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err="1">
                          <a:effectLst/>
                        </a:rPr>
                        <a:t>N°</a:t>
                      </a:r>
                      <a:r>
                        <a:rPr lang="es-CO" sz="1100" b="1" u="none" strike="noStrike" dirty="0">
                          <a:effectLst/>
                        </a:rPr>
                        <a:t>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853441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Alta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471927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Baja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2282645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Media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183119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O.S.C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029748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804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53722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E1AAF6-3BDB-545A-59ED-EF8C4C1FA596}"/>
              </a:ext>
            </a:extLst>
          </p:cNvPr>
          <p:cNvSpPr txBox="1"/>
          <p:nvPr/>
        </p:nvSpPr>
        <p:spPr>
          <a:xfrm>
            <a:off x="7728533" y="444472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*O.S.C (Otros servicios complementarios)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E1D8E462-BDEA-7E63-6471-87218DFB6FA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664634" y="2050976"/>
          <a:ext cx="8424936" cy="323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0520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gura-atras3.png">
            <a:extLst>
              <a:ext uri="{FF2B5EF4-FFF2-40B4-BE49-F238E27FC236}">
                <a16:creationId xmlns:a16="http://schemas.microsoft.com/office/drawing/2014/main" xmlns="" id="{EFFC097C-8CD7-6659-A6DD-24148EACD9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340847" y="108791"/>
            <a:ext cx="816479" cy="630916"/>
          </a:xfrm>
          <a:prstGeom prst="rect">
            <a:avLst/>
          </a:prstGeom>
        </p:spPr>
      </p:pic>
      <p:sp>
        <p:nvSpPr>
          <p:cNvPr id="4" name="12 CuadroTexto">
            <a:extLst>
              <a:ext uri="{FF2B5EF4-FFF2-40B4-BE49-F238E27FC236}">
                <a16:creationId xmlns:a16="http://schemas.microsoft.com/office/drawing/2014/main" xmlns="" id="{B7B72EA1-013A-F783-9863-F20C33F34704}"/>
              </a:ext>
            </a:extLst>
          </p:cNvPr>
          <p:cNvSpPr txBox="1"/>
          <p:nvPr/>
        </p:nvSpPr>
        <p:spPr>
          <a:xfrm>
            <a:off x="1115617" y="19362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nivel de atención</a:t>
            </a:r>
          </a:p>
        </p:txBody>
      </p:sp>
      <p:cxnSp>
        <p:nvCxnSpPr>
          <p:cNvPr id="5" name="14 Conector recto">
            <a:extLst>
              <a:ext uri="{FF2B5EF4-FFF2-40B4-BE49-F238E27FC236}">
                <a16:creationId xmlns:a16="http://schemas.microsoft.com/office/drawing/2014/main" xmlns="" id="{0FE0DBAE-3C5E-AEFA-2936-E4A0C035FE20}"/>
              </a:ext>
            </a:extLst>
          </p:cNvPr>
          <p:cNvCxnSpPr/>
          <p:nvPr/>
        </p:nvCxnSpPr>
        <p:spPr>
          <a:xfrm>
            <a:off x="1115617" y="655294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705BC874-ACE8-64A2-A71B-182D6A3D26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6454" y="1332983"/>
          <a:ext cx="6638925" cy="437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1D70EE6-B2D4-457B-FA91-A73059952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285673"/>
            <a:ext cx="29268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7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Gestión Operaciones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pic>
        <p:nvPicPr>
          <p:cNvPr id="20" name="19 Imagen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559530" y="2587321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8400" y="2965045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2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Nuevos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6084168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8BBE115-F233-B9B8-ADBC-E337B9F72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08" y="1504575"/>
            <a:ext cx="8657184" cy="30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9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Cantidad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4 CuadroTexto"/>
          <p:cNvSpPr txBox="1"/>
          <p:nvPr/>
        </p:nvSpPr>
        <p:spPr>
          <a:xfrm>
            <a:off x="5220072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13CCDFD-FF7F-728B-CCFB-C23538E7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5332"/>
            <a:ext cx="72622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Desde Otras EPSS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D3E63EC-99E4-FB79-BD2E-11BDFE59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76" y="1417339"/>
            <a:ext cx="6205668" cy="36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a Otras EPS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1509E0B-B909-A0FE-1FA9-BDC6B97D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359906"/>
            <a:ext cx="6489853" cy="34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4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Movilidad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4C9610C-7764-7822-22AF-0BE73D43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299609"/>
            <a:ext cx="54006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</a:t>
            </a:r>
            <a:r>
              <a:rPr lang="es-MX" sz="2000" b="1" dirty="0" smtClean="0">
                <a:latin typeface="Calibri" pitchFamily="34" charset="0"/>
                <a:cs typeface="Calibri" pitchFamily="34" charset="0"/>
              </a:rPr>
              <a:t>Poblacional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919760" y="1700979"/>
            <a:ext cx="358340" cy="435562"/>
          </a:xfrm>
          <a:prstGeom prst="rect">
            <a:avLst/>
          </a:prstGeom>
        </p:spPr>
      </p:pic>
      <p:pic>
        <p:nvPicPr>
          <p:cNvPr id="12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340988" y="1733065"/>
            <a:ext cx="271463" cy="385763"/>
          </a:xfrm>
          <a:prstGeom prst="rect">
            <a:avLst/>
          </a:prstGeom>
        </p:spPr>
      </p:pic>
      <p:graphicFrame>
        <p:nvGraphicFramePr>
          <p:cNvPr id="17" name="Table 2">
            <a:extLst>
              <a:ext uri="{FF2B5EF4-FFF2-40B4-BE49-F238E27FC236}">
                <a16:creationId xmlns="" xmlns:a16="http://schemas.microsoft.com/office/drawing/2014/main" id="{3D9F1261-87A1-42A4-95D3-DA6E445EE6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6570" y="4686509"/>
          <a:ext cx="2987788" cy="81296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46947">
                  <a:extLst>
                    <a:ext uri="{9D8B030D-6E8A-4147-A177-3AD203B41FA5}">
                      <a16:colId xmlns="" xmlns:a16="http://schemas.microsoft.com/office/drawing/2014/main" val="1022041861"/>
                    </a:ext>
                  </a:extLst>
                </a:gridCol>
                <a:gridCol w="746947">
                  <a:extLst>
                    <a:ext uri="{9D8B030D-6E8A-4147-A177-3AD203B41FA5}">
                      <a16:colId xmlns="" xmlns:a16="http://schemas.microsoft.com/office/drawing/2014/main" val="2519659464"/>
                    </a:ext>
                  </a:extLst>
                </a:gridCol>
                <a:gridCol w="746947">
                  <a:extLst>
                    <a:ext uri="{9D8B030D-6E8A-4147-A177-3AD203B41FA5}">
                      <a16:colId xmlns="" xmlns:a16="http://schemas.microsoft.com/office/drawing/2014/main" val="923010113"/>
                    </a:ext>
                  </a:extLst>
                </a:gridCol>
                <a:gridCol w="746947">
                  <a:extLst>
                    <a:ext uri="{9D8B030D-6E8A-4147-A177-3AD203B41FA5}">
                      <a16:colId xmlns="" xmlns:a16="http://schemas.microsoft.com/office/drawing/2014/main" val="1686210432"/>
                    </a:ext>
                  </a:extLst>
                </a:gridCol>
              </a:tblGrid>
              <a:tr h="2643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Regimen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Hombres</a:t>
                      </a:r>
                      <a:endParaRPr lang="en-US" sz="11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 smtClean="0">
                          <a:effectLst/>
                        </a:rPr>
                        <a:t>Mujeres</a:t>
                      </a:r>
                      <a:endParaRPr lang="es-CO" sz="1100" noProof="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233225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Subsidiado</a:t>
                      </a:r>
                      <a:endParaRPr lang="en-US" sz="1100" b="1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+mj-lt"/>
                        </a:rPr>
                        <a:t>170.203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+mj-lt"/>
                        </a:rPr>
                        <a:t>174.639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+mj-lt"/>
                        </a:rPr>
                        <a:t>344.842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718486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 smtClean="0">
                          <a:effectLst/>
                        </a:rPr>
                        <a:t>Contributivo</a:t>
                      </a:r>
                      <a:endParaRPr lang="es-CO" sz="1100" b="1" noProof="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+mj-lt"/>
                        </a:rPr>
                        <a:t>10.280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+mj-lt"/>
                        </a:rPr>
                        <a:t>7.361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+mj-lt"/>
                        </a:rPr>
                        <a:t>17.641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179692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 b="1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  <a:latin typeface="+mj-lt"/>
                        </a:rPr>
                        <a:t>180.483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  <a:latin typeface="+mj-lt"/>
                        </a:rPr>
                        <a:t>182.000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  <a:latin typeface="+mj-lt"/>
                        </a:rPr>
                        <a:t>362.483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103875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8F7B4BA-1C4B-413B-9743-6C365C969FE4}"/>
              </a:ext>
            </a:extLst>
          </p:cNvPr>
          <p:cNvSpPr txBox="1"/>
          <p:nvPr/>
        </p:nvSpPr>
        <p:spPr>
          <a:xfrm>
            <a:off x="1279974" y="1818812"/>
            <a:ext cx="4723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+mj-lt"/>
              </a:rPr>
              <a:t>49%</a:t>
            </a:r>
            <a:endParaRPr lang="es-ES" sz="105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2DB754D6-AC4D-403A-A501-55398440FBCF}"/>
              </a:ext>
            </a:extLst>
          </p:cNvPr>
          <p:cNvSpPr txBox="1"/>
          <p:nvPr/>
        </p:nvSpPr>
        <p:spPr>
          <a:xfrm>
            <a:off x="2735934" y="1848469"/>
            <a:ext cx="4651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+mj-lt"/>
              </a:rPr>
              <a:t>51%</a:t>
            </a:r>
            <a:endParaRPr lang="es-ES" sz="1050" b="1" dirty="0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35975"/>
              </p:ext>
            </p:extLst>
          </p:nvPr>
        </p:nvGraphicFramePr>
        <p:xfrm>
          <a:off x="4127399" y="1818812"/>
          <a:ext cx="4457700" cy="15422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064260"/>
                <a:gridCol w="772160"/>
                <a:gridCol w="772160"/>
                <a:gridCol w="772160"/>
                <a:gridCol w="1076960"/>
              </a:tblGrid>
              <a:tr h="5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Ciclo de Vida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Mujeres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Hombres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Total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Porcentaje Total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Primera Infancia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15.244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31.261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Infancia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14.929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15.701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30.630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Adolescencia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18.274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19.779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38.053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Juventud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34.316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32.585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66.901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Adultez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68.302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65.279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133.581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Persona Mayor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30.935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31.122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62.057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Total general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180.483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362.483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5" name="6 Rectángulo"/>
          <p:cNvSpPr>
            <a:spLocks noChangeArrowheads="1"/>
          </p:cNvSpPr>
          <p:nvPr/>
        </p:nvSpPr>
        <p:spPr bwMode="auto">
          <a:xfrm>
            <a:off x="4988097" y="1283210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b="1" dirty="0" smtClean="0">
                <a:latin typeface="+mn-lt"/>
              </a:rPr>
              <a:t>Población por curso de vida</a:t>
            </a:r>
            <a:endParaRPr lang="es-CO" altLang="es-CO" sz="1400" b="1" dirty="0">
              <a:latin typeface="+mn-lt"/>
            </a:endParaRPr>
          </a:p>
        </p:txBody>
      </p:sp>
      <p:sp>
        <p:nvSpPr>
          <p:cNvPr id="26" name="6 Rectángulo"/>
          <p:cNvSpPr>
            <a:spLocks noChangeArrowheads="1"/>
          </p:cNvSpPr>
          <p:nvPr/>
        </p:nvSpPr>
        <p:spPr bwMode="auto">
          <a:xfrm>
            <a:off x="1067656" y="1283210"/>
            <a:ext cx="2256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b="1" dirty="0" smtClean="0">
                <a:latin typeface="+mn-lt"/>
              </a:rPr>
              <a:t>Pirámide Poblacional</a:t>
            </a:r>
            <a:endParaRPr lang="es-CO" altLang="es-CO" sz="1400" b="1" dirty="0">
              <a:latin typeface="+mn-lt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672" y="2309573"/>
            <a:ext cx="2572069" cy="20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3493650"/>
            <a:ext cx="3424483" cy="219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88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Portabilidad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2C0AB14-6699-FE45-308F-8A83EA06E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76" y="1409068"/>
            <a:ext cx="5544616" cy="32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45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8505" y="702550"/>
            <a:ext cx="6133953" cy="4739874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grpSp>
        <p:nvGrpSpPr>
          <p:cNvPr id="18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9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0" name="19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1691680" y="1903393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Rendición de Cuentas </a:t>
            </a:r>
            <a:r>
              <a:rPr lang="es-MX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47564" y="3351541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Satisfacción y Atención al usuario </a:t>
            </a:r>
          </a:p>
        </p:txBody>
      </p:sp>
    </p:spTree>
    <p:extLst>
      <p:ext uri="{BB962C8B-B14F-4D97-AF65-F5344CB8AC3E}">
        <p14:creationId xmlns:p14="http://schemas.microsoft.com/office/powerpoint/2010/main" val="221568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5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5955262" y="2868195"/>
            <a:ext cx="3610079" cy="400110"/>
            <a:chOff x="5628720" y="3261875"/>
            <a:chExt cx="1387816" cy="400110"/>
          </a:xfrm>
        </p:grpSpPr>
        <p:sp>
          <p:nvSpPr>
            <p:cNvPr id="12" name="11 Rectángulo redondeado"/>
            <p:cNvSpPr/>
            <p:nvPr/>
          </p:nvSpPr>
          <p:spPr>
            <a:xfrm>
              <a:off x="5715008" y="3274017"/>
              <a:ext cx="1143008" cy="357190"/>
            </a:xfrm>
            <a:prstGeom prst="round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628720" y="3261875"/>
              <a:ext cx="1387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Ghotman"/>
                </a:rPr>
                <a:t>Satisfaccion  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788226" y="32740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8" name="17 Imagen" descr="blithesome-student-in-green-t-shirt-posing-with-laptop-indoor-photo-of-amazed-male-freelancer-isol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28874"/>
            <a:ext cx="4608512" cy="51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3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Cantidad de Oficinas de  Atención al Usuario y gestión</a:t>
            </a:r>
            <a:endParaRPr lang="es-CO" sz="2400" b="1" dirty="0">
              <a:solidFill>
                <a:srgbClr val="1E273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5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050" dirty="0"/>
            </a:p>
          </p:txBody>
        </p:sp>
        <p:pic>
          <p:nvPicPr>
            <p:cNvPr id="6" name="5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7" name="6 Rectángulo"/>
          <p:cNvSpPr/>
          <p:nvPr/>
        </p:nvSpPr>
        <p:spPr>
          <a:xfrm>
            <a:off x="4929190" y="1500178"/>
            <a:ext cx="3929090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Las oficinas de atención al usuario de </a:t>
            </a:r>
            <a:r>
              <a:rPr lang="es-CO" dirty="0" err="1"/>
              <a:t>Ecoopsos</a:t>
            </a:r>
            <a:r>
              <a:rPr lang="es-CO" dirty="0"/>
              <a:t> EPS, están destinadas a solucionar las solicitudes e inquietudes de nuestros afiliados, siguiendo políticas de enfoque diferencial y atención preferencial.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</a:pPr>
            <a:endParaRPr lang="es-CO" sz="8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Los trámites que se pueden realizar son solicitud de servicios, gestión de afiliaciones, solicitud de información, </a:t>
            </a:r>
            <a:r>
              <a:rPr lang="es-CO" dirty="0" err="1"/>
              <a:t>PQR’s</a:t>
            </a:r>
            <a:r>
              <a:rPr lang="es-CO" dirty="0"/>
              <a:t>, actividades de salud enfocadas a la gestión del riesgo, participación ciudadana, entre otros.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774" y="1643054"/>
            <a:ext cx="40929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2484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428609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1E2739"/>
                </a:solidFill>
              </a:rPr>
              <a:t>Gestión en Oficinas de Atención al Usuario y Tiempo Promedio de Atención por mes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8"/>
            <a:ext cx="7734999" cy="34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864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325BC3-5AFB-1086-9407-DB3EE2797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62" y="1153807"/>
            <a:ext cx="8372475" cy="36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7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2E0D353-86A3-3EFC-C64C-5CF04BBEB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87" y="1282466"/>
            <a:ext cx="8429625" cy="35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5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781AD9F-F7B6-0313-E83A-566C31DBD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37" y="1084637"/>
            <a:ext cx="8391525" cy="39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5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7D492CA-97FD-F094-E9F9-34D80A638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612" y="1277378"/>
            <a:ext cx="8486775" cy="37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A56F3F-7772-827E-CF34-08B5AAED4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75" y="1309004"/>
            <a:ext cx="8324850" cy="36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Mortalidad y Morbilidad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8"/>
            <a:ext cx="1009650" cy="9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3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CCD00A0-E8FE-1413-3DC8-F0041C1D0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88788"/>
            <a:ext cx="8296275" cy="36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0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Gestión Contact Center, III trimestre 2022</a:t>
            </a:r>
          </a:p>
          <a:p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6C2AB7B-90FD-A17C-5EBE-40DD6B3A4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8" y="3878397"/>
            <a:ext cx="7391400" cy="409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DF4B967-3549-4774-EB63-43FDD99B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075" y="1883899"/>
            <a:ext cx="705374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6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mortalidad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714480" y="1643054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1° Causa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643042" y="2928938"/>
            <a:ext cx="937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2° Causa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14480" y="4143384"/>
            <a:ext cx="7858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88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3° Causa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62"/>
            <a:ext cx="948105" cy="9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6 Rectángulo"/>
          <p:cNvSpPr>
            <a:spLocks noChangeArrowheads="1"/>
          </p:cNvSpPr>
          <p:nvPr/>
        </p:nvSpPr>
        <p:spPr bwMode="auto">
          <a:xfrm>
            <a:off x="4857752" y="3071814"/>
            <a:ext cx="3071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   Enfermedades Cardiovasculares</a:t>
            </a:r>
          </a:p>
        </p:txBody>
      </p:sp>
      <p:sp>
        <p:nvSpPr>
          <p:cNvPr id="33" name="6 Rectángulo"/>
          <p:cNvSpPr>
            <a:spLocks noChangeArrowheads="1"/>
          </p:cNvSpPr>
          <p:nvPr/>
        </p:nvSpPr>
        <p:spPr bwMode="auto">
          <a:xfrm>
            <a:off x="4214810" y="185736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Enfermedades Respiratorias</a:t>
            </a:r>
          </a:p>
        </p:txBody>
      </p:sp>
      <p:sp>
        <p:nvSpPr>
          <p:cNvPr id="34" name="6 Rectángulo"/>
          <p:cNvSpPr>
            <a:spLocks noChangeArrowheads="1"/>
          </p:cNvSpPr>
          <p:nvPr/>
        </p:nvSpPr>
        <p:spPr bwMode="auto">
          <a:xfrm>
            <a:off x="4643438" y="4143384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Neoplasias malignas</a:t>
            </a:r>
          </a:p>
        </p:txBody>
      </p:sp>
      <p:sp>
        <p:nvSpPr>
          <p:cNvPr id="35" name="2 Rectángulo"/>
          <p:cNvSpPr>
            <a:spLocks noChangeArrowheads="1"/>
          </p:cNvSpPr>
          <p:nvPr/>
        </p:nvSpPr>
        <p:spPr bwMode="auto">
          <a:xfrm>
            <a:off x="5572132" y="5286392"/>
            <a:ext cx="26145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altLang="es-CO" sz="1050" dirty="0">
                <a:latin typeface="+mn-lt"/>
              </a:rPr>
              <a:t>Fuente: SISPRO – Morbilidad fuente propia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428740"/>
            <a:ext cx="904892" cy="9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929070"/>
            <a:ext cx="1072409" cy="11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2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31592"/>
            <a:ext cx="3571900" cy="32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88716"/>
            <a:ext cx="35458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788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17" y="1588673"/>
            <a:ext cx="569734" cy="5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071670" y="1500178"/>
            <a:ext cx="2079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Consulta</a:t>
            </a:r>
            <a:r>
              <a:rPr lang="es-CO" altLang="es-CO" b="1" dirty="0">
                <a:latin typeface="+mj-lt"/>
              </a:rPr>
              <a:t> </a:t>
            </a:r>
            <a:r>
              <a:rPr lang="es-CO" altLang="es-CO" sz="1600" b="1" dirty="0">
                <a:latin typeface="+mj-lt"/>
              </a:rPr>
              <a:t>Externa</a:t>
            </a:r>
            <a:endParaRPr lang="es-CO" altLang="es-CO" b="1" dirty="0">
              <a:latin typeface="+mj-lt"/>
            </a:endParaRP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8"/>
            <a:ext cx="452240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357434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092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071670" y="1428740"/>
            <a:ext cx="2079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Urgencias</a:t>
            </a: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8"/>
            <a:ext cx="647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85996"/>
            <a:ext cx="285752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500178"/>
            <a:ext cx="48768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556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40"/>
            <a:ext cx="788741" cy="8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214546" y="1500178"/>
            <a:ext cx="2055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dirty="0">
                <a:latin typeface="+mn-lt"/>
              </a:rPr>
              <a:t> </a:t>
            </a:r>
            <a:r>
              <a:rPr lang="es-CO" altLang="es-CO" sz="1600" b="1" dirty="0">
                <a:latin typeface="+mn-lt"/>
              </a:rPr>
              <a:t>Hospitalización</a:t>
            </a:r>
          </a:p>
          <a:p>
            <a:pPr algn="ctr" eaLnBrk="1" hangingPunct="1"/>
            <a:r>
              <a:rPr lang="es-CO" altLang="es-CO" sz="1400" dirty="0">
                <a:latin typeface="+mn-lt"/>
              </a:rPr>
              <a:t>(5 primeras causas)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8"/>
            <a:ext cx="292895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571616"/>
            <a:ext cx="47577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8399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688</Words>
  <Application>Microsoft Office PowerPoint</Application>
  <PresentationFormat>Presentación en pantalla (16:10)</PresentationFormat>
  <Paragraphs>185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Calibri</vt:lpstr>
      <vt:lpstr>Ghotman</vt:lpstr>
      <vt:lpstr>Gotham </vt:lpstr>
      <vt:lpstr>League Spartan</vt:lpstr>
      <vt:lpstr>Montserrat</vt:lpstr>
      <vt:lpstr>Poppins SemiBold</vt:lpstr>
      <vt:lpstr>Segoe UI</vt:lpstr>
      <vt:lpstr>Segoe UI Black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mrinta</dc:creator>
  <cp:lastModifiedBy>Edwin Dueñas Pinzon</cp:lastModifiedBy>
  <cp:revision>411</cp:revision>
  <dcterms:created xsi:type="dcterms:W3CDTF">2021-09-03T14:11:58Z</dcterms:created>
  <dcterms:modified xsi:type="dcterms:W3CDTF">2022-10-14T13:32:41Z</dcterms:modified>
</cp:coreProperties>
</file>