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465" r:id="rId3"/>
    <p:sldId id="466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427" r:id="rId20"/>
    <p:sldId id="484" r:id="rId21"/>
    <p:sldId id="485" r:id="rId22"/>
    <p:sldId id="486" r:id="rId23"/>
    <p:sldId id="487" r:id="rId24"/>
    <p:sldId id="433" r:id="rId25"/>
    <p:sldId id="488" r:id="rId26"/>
    <p:sldId id="489" r:id="rId27"/>
    <p:sldId id="490" r:id="rId28"/>
    <p:sldId id="491" r:id="rId29"/>
    <p:sldId id="492" r:id="rId30"/>
    <p:sldId id="493" r:id="rId31"/>
    <p:sldId id="440" r:id="rId32"/>
    <p:sldId id="441" r:id="rId33"/>
    <p:sldId id="494" r:id="rId34"/>
    <p:sldId id="495" r:id="rId35"/>
    <p:sldId id="496" r:id="rId36"/>
    <p:sldId id="497" r:id="rId37"/>
    <p:sldId id="411" r:id="rId38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07"/>
    <a:srgbClr val="1E2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82" d="100"/>
          <a:sy n="82" d="100"/>
        </p:scale>
        <p:origin x="1056" y="60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4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MATRIZ%201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MATRIZ%201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MATRIZ%201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to\Documents\MATRIZ%201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Oportunidad Asignación cita de Cirugia general (días)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Hoja1!$C$3:$C$10</c:f>
              <c:strCache>
                <c:ptCount val="8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Promedio I trim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Promedio II trim</c:v>
                </c:pt>
              </c:strCache>
            </c:strRef>
          </c:cat>
          <c:val>
            <c:numRef>
              <c:f>Hoja1!$D$3:$D$10</c:f>
              <c:numCache>
                <c:formatCode>General</c:formatCode>
                <c:ptCount val="8"/>
                <c:pt idx="0">
                  <c:v>4.79</c:v>
                </c:pt>
                <c:pt idx="1">
                  <c:v>5.89</c:v>
                </c:pt>
                <c:pt idx="2">
                  <c:v>4.2300000000000004</c:v>
                </c:pt>
                <c:pt idx="3" formatCode="0.00">
                  <c:v>4.97</c:v>
                </c:pt>
                <c:pt idx="4">
                  <c:v>5.82</c:v>
                </c:pt>
                <c:pt idx="5">
                  <c:v>4.1100000000000003</c:v>
                </c:pt>
                <c:pt idx="6">
                  <c:v>7</c:v>
                </c:pt>
                <c:pt idx="7" formatCode="0.00">
                  <c:v>5.6433333333333335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A4-4604-A2CB-0B0ED7BC3F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7482696"/>
        <c:axId val="477481912"/>
      </c:barChart>
      <c:catAx>
        <c:axId val="47748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481912"/>
        <c:crosses val="autoZero"/>
        <c:auto val="1"/>
        <c:lblAlgn val="ctr"/>
        <c:lblOffset val="100"/>
        <c:noMultiLvlLbl val="0"/>
      </c:catAx>
      <c:valAx>
        <c:axId val="47748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48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Oportunidad Asignación cita de Medicina general  (días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Hoja3!$B$2:$B$9</c:f>
              <c:strCache>
                <c:ptCount val="8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Promedio I trim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Promedio II trim</c:v>
                </c:pt>
              </c:strCache>
            </c:strRef>
          </c:cat>
          <c:val>
            <c:numRef>
              <c:f>Hoja3!$C$2:$C$9</c:f>
              <c:numCache>
                <c:formatCode>General</c:formatCode>
                <c:ptCount val="8"/>
                <c:pt idx="0">
                  <c:v>1.37</c:v>
                </c:pt>
                <c:pt idx="1">
                  <c:v>1.74</c:v>
                </c:pt>
                <c:pt idx="2">
                  <c:v>1.64</c:v>
                </c:pt>
                <c:pt idx="3" formatCode="0.00">
                  <c:v>1.5833333333333333</c:v>
                </c:pt>
                <c:pt idx="4">
                  <c:v>1.68</c:v>
                </c:pt>
                <c:pt idx="5">
                  <c:v>1.58</c:v>
                </c:pt>
                <c:pt idx="6">
                  <c:v>1.99</c:v>
                </c:pt>
                <c:pt idx="7" formatCode="0.00">
                  <c:v>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20-4BA2-8B75-CCEB72A13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483088"/>
        <c:axId val="477483480"/>
      </c:barChart>
      <c:catAx>
        <c:axId val="47748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483480"/>
        <c:crosses val="autoZero"/>
        <c:auto val="1"/>
        <c:lblAlgn val="ctr"/>
        <c:lblOffset val="100"/>
        <c:noMultiLvlLbl val="0"/>
      </c:catAx>
      <c:valAx>
        <c:axId val="47748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48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Oportunidad Asignación cita de Medicina Interna   (días)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Hoja4!$B$2:$B$9</c:f>
              <c:strCache>
                <c:ptCount val="8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Promedio I trim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Promedio II trim</c:v>
                </c:pt>
              </c:strCache>
            </c:strRef>
          </c:cat>
          <c:val>
            <c:numRef>
              <c:f>Hoja4!$C$2:$C$9</c:f>
              <c:numCache>
                <c:formatCode>General</c:formatCode>
                <c:ptCount val="8"/>
                <c:pt idx="0">
                  <c:v>4.8</c:v>
                </c:pt>
                <c:pt idx="1">
                  <c:v>5.26</c:v>
                </c:pt>
                <c:pt idx="2">
                  <c:v>8.0299999999999994</c:v>
                </c:pt>
                <c:pt idx="3" formatCode="0.00">
                  <c:v>6.0299999999999985</c:v>
                </c:pt>
                <c:pt idx="4">
                  <c:v>8.0299999999999994</c:v>
                </c:pt>
                <c:pt idx="5">
                  <c:v>8.19</c:v>
                </c:pt>
                <c:pt idx="6">
                  <c:v>9.56</c:v>
                </c:pt>
                <c:pt idx="7" formatCode="0.00">
                  <c:v>8.5933333333333337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7D-40EB-8B68-9C734CAF3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484264"/>
        <c:axId val="477484656"/>
      </c:barChart>
      <c:catAx>
        <c:axId val="47748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484656"/>
        <c:crosses val="autoZero"/>
        <c:auto val="1"/>
        <c:lblAlgn val="ctr"/>
        <c:lblOffset val="100"/>
        <c:noMultiLvlLbl val="0"/>
      </c:catAx>
      <c:valAx>
        <c:axId val="47748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748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Oportunidad Asignación cita de Obstetricia    (días)</a:t>
            </a:r>
            <a:endParaRPr lang="es-CO">
              <a:effectLst/>
            </a:endParaRPr>
          </a:p>
        </c:rich>
      </c:tx>
      <c:layout>
        <c:manualLayout>
          <c:xMode val="edge"/>
          <c:yMode val="edge"/>
          <c:x val="0.184084605918252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Hoja5!$B$2:$B$9</c:f>
              <c:strCache>
                <c:ptCount val="8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Promedio I trim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Promedio II trim</c:v>
                </c:pt>
              </c:strCache>
            </c:strRef>
          </c:cat>
          <c:val>
            <c:numRef>
              <c:f>Hoja5!$C$2:$C$9</c:f>
              <c:numCache>
                <c:formatCode>General</c:formatCode>
                <c:ptCount val="8"/>
                <c:pt idx="0">
                  <c:v>3.78</c:v>
                </c:pt>
                <c:pt idx="1">
                  <c:v>3.71</c:v>
                </c:pt>
                <c:pt idx="2">
                  <c:v>3.5</c:v>
                </c:pt>
                <c:pt idx="3" formatCode="0.00">
                  <c:v>3.6633333333333336</c:v>
                </c:pt>
                <c:pt idx="4">
                  <c:v>3.22</c:v>
                </c:pt>
                <c:pt idx="5">
                  <c:v>3.44</c:v>
                </c:pt>
                <c:pt idx="6">
                  <c:v>3.92</c:v>
                </c:pt>
                <c:pt idx="7" formatCode="0.00">
                  <c:v>3.5266666666666668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63-4F61-9111-4C43801AB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933240"/>
        <c:axId val="475935984"/>
      </c:barChart>
      <c:catAx>
        <c:axId val="47593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935984"/>
        <c:crosses val="autoZero"/>
        <c:auto val="1"/>
        <c:lblAlgn val="ctr"/>
        <c:lblOffset val="100"/>
        <c:noMultiLvlLbl val="0"/>
      </c:catAx>
      <c:valAx>
        <c:axId val="47593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93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Oportunidad Asignación cita de Pediatria</a:t>
            </a:r>
          </a:p>
          <a:p>
            <a:pPr>
              <a:defRPr/>
            </a:pPr>
            <a:r>
              <a:rPr lang="en-US" sz="1800" b="0" i="0" baseline="0">
                <a:effectLst/>
              </a:rPr>
              <a:t>    (días)</a:t>
            </a:r>
            <a:endParaRPr lang="es-C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Hoja6!$B$2:$B$9</c:f>
              <c:strCache>
                <c:ptCount val="8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Promedio I trim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Promedio II trim</c:v>
                </c:pt>
              </c:strCache>
            </c:strRef>
          </c:cat>
          <c:val>
            <c:numRef>
              <c:f>Hoja6!$C$2:$C$9</c:f>
              <c:numCache>
                <c:formatCode>General</c:formatCode>
                <c:ptCount val="8"/>
                <c:pt idx="0">
                  <c:v>3.15</c:v>
                </c:pt>
                <c:pt idx="1">
                  <c:v>3.27</c:v>
                </c:pt>
                <c:pt idx="2">
                  <c:v>3.29</c:v>
                </c:pt>
                <c:pt idx="3" formatCode="0.00">
                  <c:v>3.2366666666666668</c:v>
                </c:pt>
                <c:pt idx="4">
                  <c:v>3.7</c:v>
                </c:pt>
                <c:pt idx="5">
                  <c:v>4.01</c:v>
                </c:pt>
                <c:pt idx="6">
                  <c:v>4.88</c:v>
                </c:pt>
                <c:pt idx="7" formatCode="0.00">
                  <c:v>4.1966666666666663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57-477D-B3DA-35FF7159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936768"/>
        <c:axId val="475929712"/>
      </c:barChart>
      <c:catAx>
        <c:axId val="47593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929712"/>
        <c:crosses val="autoZero"/>
        <c:auto val="1"/>
        <c:lblAlgn val="ctr"/>
        <c:lblOffset val="100"/>
        <c:noMultiLvlLbl val="0"/>
      </c:catAx>
      <c:valAx>
        <c:axId val="47592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593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[MATRIZ 12.xlsx]Hoja2!TablaDinámica1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Hoja2!$B$3:$B$4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Hoja2!$B$5:$B$14</c:f>
              <c:numCache>
                <c:formatCode>General</c:formatCode>
                <c:ptCount val="9"/>
                <c:pt idx="0">
                  <c:v>63</c:v>
                </c:pt>
                <c:pt idx="1">
                  <c:v>9</c:v>
                </c:pt>
                <c:pt idx="2">
                  <c:v>5</c:v>
                </c:pt>
                <c:pt idx="3">
                  <c:v>94</c:v>
                </c:pt>
                <c:pt idx="4">
                  <c:v>51</c:v>
                </c:pt>
                <c:pt idx="5">
                  <c:v>17</c:v>
                </c:pt>
                <c:pt idx="6">
                  <c:v>79</c:v>
                </c:pt>
                <c:pt idx="7">
                  <c:v>84</c:v>
                </c:pt>
                <c:pt idx="8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70-4E14-8A13-22830CCD7018}"/>
            </c:ext>
          </c:extLst>
        </c:ser>
        <c:ser>
          <c:idx val="1"/>
          <c:order val="1"/>
          <c:tx>
            <c:strRef>
              <c:f>Hoja2!$C$3:$C$4</c:f>
              <c:strCache>
                <c:ptCount val="1"/>
                <c:pt idx="0">
                  <c:v>PUBLICA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Hoja2!$C$5:$C$14</c:f>
              <c:numCache>
                <c:formatCode>General</c:formatCode>
                <c:ptCount val="9"/>
                <c:pt idx="0">
                  <c:v>83</c:v>
                </c:pt>
                <c:pt idx="1">
                  <c:v>21</c:v>
                </c:pt>
                <c:pt idx="2">
                  <c:v>4</c:v>
                </c:pt>
                <c:pt idx="3">
                  <c:v>98</c:v>
                </c:pt>
                <c:pt idx="4">
                  <c:v>50</c:v>
                </c:pt>
                <c:pt idx="5">
                  <c:v>14</c:v>
                </c:pt>
                <c:pt idx="6">
                  <c:v>8</c:v>
                </c:pt>
                <c:pt idx="7">
                  <c:v>18</c:v>
                </c:pt>
                <c:pt idx="8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70-4E14-8A13-22830CCD7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455032"/>
        <c:axId val="305459736"/>
        <c:axId val="0"/>
      </c:bar3DChart>
      <c:catAx>
        <c:axId val="30545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9736"/>
        <c:crosses val="autoZero"/>
        <c:auto val="1"/>
        <c:lblAlgn val="ctr"/>
        <c:lblOffset val="100"/>
        <c:noMultiLvlLbl val="0"/>
      </c:catAx>
      <c:valAx>
        <c:axId val="30545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5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[MATRIZ 12.xlsx]Hoja2!TablaDinámica2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Hoja2!$B$41:$B$42</c:f>
              <c:strCache>
                <c:ptCount val="1"/>
                <c:pt idx="0">
                  <c:v>EVENTO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Hoja2!$A$43:$A$52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Hoja2!$B$43:$B$52</c:f>
              <c:numCache>
                <c:formatCode>General</c:formatCode>
                <c:ptCount val="9"/>
                <c:pt idx="0">
                  <c:v>116</c:v>
                </c:pt>
                <c:pt idx="1">
                  <c:v>24</c:v>
                </c:pt>
                <c:pt idx="2">
                  <c:v>9</c:v>
                </c:pt>
                <c:pt idx="3">
                  <c:v>159</c:v>
                </c:pt>
                <c:pt idx="4">
                  <c:v>86</c:v>
                </c:pt>
                <c:pt idx="5">
                  <c:v>30</c:v>
                </c:pt>
                <c:pt idx="6">
                  <c:v>82</c:v>
                </c:pt>
                <c:pt idx="7">
                  <c:v>86</c:v>
                </c:pt>
                <c:pt idx="8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4B-46AD-9080-DDE0EA21C88A}"/>
            </c:ext>
          </c:extLst>
        </c:ser>
        <c:ser>
          <c:idx val="1"/>
          <c:order val="1"/>
          <c:tx>
            <c:strRef>
              <c:f>Hoja2!$C$41:$C$42</c:f>
              <c:strCache>
                <c:ptCount val="1"/>
                <c:pt idx="0">
                  <c:v>CAPITA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Hoja2!$A$43:$A$52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Hoja2!$C$43:$C$52</c:f>
              <c:numCache>
                <c:formatCode>General</c:formatCode>
                <c:ptCount val="9"/>
                <c:pt idx="0">
                  <c:v>30</c:v>
                </c:pt>
                <c:pt idx="1">
                  <c:v>6</c:v>
                </c:pt>
                <c:pt idx="3">
                  <c:v>32</c:v>
                </c:pt>
                <c:pt idx="4">
                  <c:v>15</c:v>
                </c:pt>
                <c:pt idx="5">
                  <c:v>1</c:v>
                </c:pt>
                <c:pt idx="6">
                  <c:v>3</c:v>
                </c:pt>
                <c:pt idx="7">
                  <c:v>16</c:v>
                </c:pt>
                <c:pt idx="8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4B-46AD-9080-DDE0EA21C88A}"/>
            </c:ext>
          </c:extLst>
        </c:ser>
        <c:ser>
          <c:idx val="2"/>
          <c:order val="2"/>
          <c:tx>
            <c:strRef>
              <c:f>Hoja2!$D$41:$D$42</c:f>
              <c:strCache>
                <c:ptCount val="1"/>
                <c:pt idx="0">
                  <c:v>PGP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Hoja2!$A$43:$A$52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Hoja2!$D$43:$D$52</c:f>
              <c:numCache>
                <c:formatCode>General</c:formatCode>
                <c:ptCount val="9"/>
                <c:pt idx="3">
                  <c:v>1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4B-46AD-9080-DDE0EA21C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452288"/>
        <c:axId val="305452680"/>
        <c:axId val="0"/>
      </c:bar3DChart>
      <c:catAx>
        <c:axId val="3054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2680"/>
        <c:crosses val="autoZero"/>
        <c:auto val="1"/>
        <c:lblAlgn val="ctr"/>
        <c:lblOffset val="100"/>
        <c:noMultiLvlLbl val="0"/>
      </c:catAx>
      <c:valAx>
        <c:axId val="30545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2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[MATRIZ 12.xlsx]Hoja5!TablaDinámica3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Hoja5!$B$3:$B$4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Hoja5!$A$5:$A$15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CP50</c:v>
                </c:pt>
                <c:pt idx="4">
                  <c:v>CUNDINAMARCA</c:v>
                </c:pt>
                <c:pt idx="5">
                  <c:v>HUILA</c:v>
                </c:pt>
                <c:pt idx="6">
                  <c:v>META</c:v>
                </c:pt>
                <c:pt idx="7">
                  <c:v>NACIONAL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Hoja5!$B$5:$B$15</c:f>
              <c:numCache>
                <c:formatCode>General</c:formatCode>
                <c:ptCount val="10"/>
                <c:pt idx="0">
                  <c:v>10</c:v>
                </c:pt>
                <c:pt idx="2">
                  <c:v>1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  <c:pt idx="7">
                  <c:v>38</c:v>
                </c:pt>
                <c:pt idx="8">
                  <c:v>18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1F-4711-9329-DF490FB7DE41}"/>
            </c:ext>
          </c:extLst>
        </c:ser>
        <c:ser>
          <c:idx val="1"/>
          <c:order val="1"/>
          <c:tx>
            <c:strRef>
              <c:f>Hoja5!$C$3:$C$4</c:f>
              <c:strCache>
                <c:ptCount val="1"/>
                <c:pt idx="0">
                  <c:v>Baja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Hoja5!$A$5:$A$15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CP50</c:v>
                </c:pt>
                <c:pt idx="4">
                  <c:v>CUNDINAMARCA</c:v>
                </c:pt>
                <c:pt idx="5">
                  <c:v>HUILA</c:v>
                </c:pt>
                <c:pt idx="6">
                  <c:v>META</c:v>
                </c:pt>
                <c:pt idx="7">
                  <c:v>NACIONAL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Hoja5!$C$5:$C$15</c:f>
              <c:numCache>
                <c:formatCode>General</c:formatCode>
                <c:ptCount val="10"/>
                <c:pt idx="0">
                  <c:v>72</c:v>
                </c:pt>
                <c:pt idx="1">
                  <c:v>14</c:v>
                </c:pt>
                <c:pt idx="2">
                  <c:v>3</c:v>
                </c:pt>
                <c:pt idx="3">
                  <c:v>1</c:v>
                </c:pt>
                <c:pt idx="4">
                  <c:v>93</c:v>
                </c:pt>
                <c:pt idx="5">
                  <c:v>47</c:v>
                </c:pt>
                <c:pt idx="6">
                  <c:v>10</c:v>
                </c:pt>
                <c:pt idx="8">
                  <c:v>18</c:v>
                </c:pt>
                <c:pt idx="9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1F-4711-9329-DF490FB7DE41}"/>
            </c:ext>
          </c:extLst>
        </c:ser>
        <c:ser>
          <c:idx val="2"/>
          <c:order val="2"/>
          <c:tx>
            <c:strRef>
              <c:f>Hoja5!$D$3:$D$4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Hoja5!$A$5:$A$15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CP50</c:v>
                </c:pt>
                <c:pt idx="4">
                  <c:v>CUNDINAMARCA</c:v>
                </c:pt>
                <c:pt idx="5">
                  <c:v>HUILA</c:v>
                </c:pt>
                <c:pt idx="6">
                  <c:v>META</c:v>
                </c:pt>
                <c:pt idx="7">
                  <c:v>NACIONAL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Hoja5!$D$5:$D$15</c:f>
              <c:numCache>
                <c:formatCode>General</c:formatCode>
                <c:ptCount val="10"/>
                <c:pt idx="0">
                  <c:v>59</c:v>
                </c:pt>
                <c:pt idx="1">
                  <c:v>13</c:v>
                </c:pt>
                <c:pt idx="2">
                  <c:v>5</c:v>
                </c:pt>
                <c:pt idx="4">
                  <c:v>50</c:v>
                </c:pt>
                <c:pt idx="5">
                  <c:v>45</c:v>
                </c:pt>
                <c:pt idx="6">
                  <c:v>14</c:v>
                </c:pt>
                <c:pt idx="7">
                  <c:v>52</c:v>
                </c:pt>
                <c:pt idx="8">
                  <c:v>58</c:v>
                </c:pt>
                <c:pt idx="9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1F-4711-9329-DF490FB7DE41}"/>
            </c:ext>
          </c:extLst>
        </c:ser>
        <c:ser>
          <c:idx val="3"/>
          <c:order val="3"/>
          <c:tx>
            <c:strRef>
              <c:f>Hoja5!$E$3:$E$4</c:f>
              <c:strCache>
                <c:ptCount val="1"/>
                <c:pt idx="0">
                  <c:v>O.S.C.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Hoja5!$A$5:$A$15</c:f>
              <c:strCache>
                <c:ptCount val="10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CP50</c:v>
                </c:pt>
                <c:pt idx="4">
                  <c:v>CUNDINAMARCA</c:v>
                </c:pt>
                <c:pt idx="5">
                  <c:v>HUILA</c:v>
                </c:pt>
                <c:pt idx="6">
                  <c:v>META</c:v>
                </c:pt>
                <c:pt idx="7">
                  <c:v>NACIONAL</c:v>
                </c:pt>
                <c:pt idx="8">
                  <c:v>NORTE DE SANTANDER</c:v>
                </c:pt>
                <c:pt idx="9">
                  <c:v>TOLIMA</c:v>
                </c:pt>
              </c:strCache>
            </c:strRef>
          </c:cat>
          <c:val>
            <c:numRef>
              <c:f>Hoja5!$E$5:$E$15</c:f>
              <c:numCache>
                <c:formatCode>General</c:formatCode>
                <c:ptCount val="10"/>
                <c:pt idx="0">
                  <c:v>7</c:v>
                </c:pt>
                <c:pt idx="6">
                  <c:v>3</c:v>
                </c:pt>
                <c:pt idx="7">
                  <c:v>40</c:v>
                </c:pt>
                <c:pt idx="8">
                  <c:v>8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1F-4711-9329-DF490FB7D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456208"/>
        <c:axId val="305457776"/>
        <c:axId val="0"/>
      </c:bar3DChart>
      <c:catAx>
        <c:axId val="30545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7776"/>
        <c:crosses val="autoZero"/>
        <c:auto val="1"/>
        <c:lblAlgn val="ctr"/>
        <c:lblOffset val="100"/>
        <c:noMultiLvlLbl val="0"/>
      </c:catAx>
      <c:valAx>
        <c:axId val="30545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6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Hoja5!$B$43</c:f>
              <c:strCache>
                <c:ptCount val="1"/>
                <c:pt idx="0">
                  <c:v>NIVEL DE ATENCIÓN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Hoja5!$A$44:$A$61</c:f>
              <c:strCache>
                <c:ptCount val="18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CANCER   </c:v>
                </c:pt>
                <c:pt idx="4">
                  <c:v>MEDICAMENTOS</c:v>
                </c:pt>
                <c:pt idx="5">
                  <c:v>PYP</c:v>
                </c:pt>
                <c:pt idx="6">
                  <c:v>DOMICILIARIO</c:v>
                </c:pt>
                <c:pt idx="7">
                  <c:v>ALBERGUE</c:v>
                </c:pt>
                <c:pt idx="8">
                  <c:v>OXIGENO</c:v>
                </c:pt>
                <c:pt idx="9">
                  <c:v>TRANS ESPECI</c:v>
                </c:pt>
                <c:pt idx="10">
                  <c:v>VIH</c:v>
                </c:pt>
                <c:pt idx="11">
                  <c:v>RENAL</c:v>
                </c:pt>
                <c:pt idx="12">
                  <c:v>SALUD MENTAL</c:v>
                </c:pt>
                <c:pt idx="13">
                  <c:v>AMBULANCIAS</c:v>
                </c:pt>
                <c:pt idx="14">
                  <c:v>MOS</c:v>
                </c:pt>
                <c:pt idx="15">
                  <c:v>HEMOFILIA</c:v>
                </c:pt>
                <c:pt idx="16">
                  <c:v>TRASPLANTE</c:v>
                </c:pt>
                <c:pt idx="17">
                  <c:v>UCIS</c:v>
                </c:pt>
              </c:strCache>
            </c:strRef>
          </c:cat>
          <c:val>
            <c:numRef>
              <c:f>Hoja5!$B$44:$B$61</c:f>
              <c:numCache>
                <c:formatCode>General</c:formatCode>
                <c:ptCount val="18"/>
                <c:pt idx="0">
                  <c:v>312</c:v>
                </c:pt>
                <c:pt idx="1">
                  <c:v>275</c:v>
                </c:pt>
                <c:pt idx="2">
                  <c:v>55</c:v>
                </c:pt>
                <c:pt idx="3">
                  <c:v>36</c:v>
                </c:pt>
                <c:pt idx="4">
                  <c:v>30</c:v>
                </c:pt>
                <c:pt idx="5">
                  <c:v>24</c:v>
                </c:pt>
                <c:pt idx="6">
                  <c:v>19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8</c:v>
                </c:pt>
                <c:pt idx="13">
                  <c:v>6</c:v>
                </c:pt>
                <c:pt idx="14">
                  <c:v>6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DE-495B-9602-798E525A74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456992"/>
        <c:axId val="305458952"/>
        <c:axId val="0"/>
      </c:bar3DChart>
      <c:catAx>
        <c:axId val="3054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8952"/>
        <c:crosses val="autoZero"/>
        <c:auto val="1"/>
        <c:lblAlgn val="ctr"/>
        <c:lblOffset val="100"/>
        <c:noMultiLvlLbl val="0"/>
      </c:catAx>
      <c:valAx>
        <c:axId val="30545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456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946F5-808F-43B8-8FC0-5910E862A391}" type="doc">
      <dgm:prSet loTypeId="urn:microsoft.com/office/officeart/2005/8/layout/cycle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07DBBDD-88A8-483B-BBB7-C7D1160BD39A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169C4-95E3-4B6C-9D27-761AE4AAAA5C}" type="parTrans" cxnId="{3318A147-7E42-43DB-A7B2-0BFB41B83D16}">
      <dgm:prSet/>
      <dgm:spPr/>
      <dgm:t>
        <a:bodyPr/>
        <a:lstStyle/>
        <a:p>
          <a:endParaRPr lang="es-ES"/>
        </a:p>
      </dgm:t>
    </dgm:pt>
    <dgm:pt modelId="{18DF37FA-84DE-478A-9CE3-ADA53A439706}" type="sibTrans" cxnId="{3318A147-7E42-43DB-A7B2-0BFB41B83D16}">
      <dgm:prSet/>
      <dgm:spPr/>
      <dgm:t>
        <a:bodyPr/>
        <a:lstStyle/>
        <a:p>
          <a:endParaRPr lang="es-ES"/>
        </a:p>
      </dgm:t>
    </dgm:pt>
    <dgm:pt modelId="{92F8135F-A719-4F72-8802-94F529A3F075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DFAF0-D025-4B3A-8EF7-6A78FF934C63}" type="parTrans" cxnId="{35C7845C-4D40-4DC3-946D-BCA8C84B39A3}">
      <dgm:prSet/>
      <dgm:spPr/>
      <dgm:t>
        <a:bodyPr/>
        <a:lstStyle/>
        <a:p>
          <a:endParaRPr lang="es-ES"/>
        </a:p>
      </dgm:t>
    </dgm:pt>
    <dgm:pt modelId="{C2CC4F16-8791-4333-BCCE-CCCC4B947B72}" type="sibTrans" cxnId="{35C7845C-4D40-4DC3-946D-BCA8C84B39A3}">
      <dgm:prSet/>
      <dgm:spPr/>
      <dgm:t>
        <a:bodyPr/>
        <a:lstStyle/>
        <a:p>
          <a:endParaRPr lang="es-ES"/>
        </a:p>
      </dgm:t>
    </dgm:pt>
    <dgm:pt modelId="{97E74C35-276E-4828-968A-1F1E3F3E4D18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B81DA8-0FF5-465F-AA83-4B4B0006FEA2}" type="parTrans" cxnId="{5E19DCBD-C802-48DA-B3D5-3585D137EEC5}">
      <dgm:prSet/>
      <dgm:spPr/>
      <dgm:t>
        <a:bodyPr/>
        <a:lstStyle/>
        <a:p>
          <a:endParaRPr lang="es-ES"/>
        </a:p>
      </dgm:t>
    </dgm:pt>
    <dgm:pt modelId="{0DFB2411-4ABB-4102-AAB9-7310C35A01FA}" type="sibTrans" cxnId="{5E19DCBD-C802-48DA-B3D5-3585D137EEC5}">
      <dgm:prSet/>
      <dgm:spPr/>
      <dgm:t>
        <a:bodyPr/>
        <a:lstStyle/>
        <a:p>
          <a:endParaRPr lang="es-ES"/>
        </a:p>
      </dgm:t>
    </dgm:pt>
    <dgm:pt modelId="{53D3A52D-A308-4B1B-B859-ED0A336A629E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C10F4-73F2-477F-9E8C-40EA6495D4AB}" type="parTrans" cxnId="{81959414-031B-464C-BD79-83D403E46994}">
      <dgm:prSet/>
      <dgm:spPr/>
      <dgm:t>
        <a:bodyPr/>
        <a:lstStyle/>
        <a:p>
          <a:endParaRPr lang="es-ES"/>
        </a:p>
      </dgm:t>
    </dgm:pt>
    <dgm:pt modelId="{74F35649-E481-4568-9B68-6306F294BA6F}" type="sibTrans" cxnId="{81959414-031B-464C-BD79-83D403E46994}">
      <dgm:prSet/>
      <dgm:spPr/>
      <dgm:t>
        <a:bodyPr/>
        <a:lstStyle/>
        <a:p>
          <a:endParaRPr lang="es-ES"/>
        </a:p>
      </dgm:t>
    </dgm:pt>
    <dgm:pt modelId="{6784F4D0-4186-4BD3-8272-CDEF37F4C7EF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7C444-4875-4036-9415-12F8863DDDAD}" type="parTrans" cxnId="{230F68E6-76ED-4AFE-9DEE-66E10DAD92EE}">
      <dgm:prSet/>
      <dgm:spPr/>
      <dgm:t>
        <a:bodyPr/>
        <a:lstStyle/>
        <a:p>
          <a:endParaRPr lang="es-ES"/>
        </a:p>
      </dgm:t>
    </dgm:pt>
    <dgm:pt modelId="{F04C8A99-3560-4E73-87A6-33588B97131D}" type="sibTrans" cxnId="{230F68E6-76ED-4AFE-9DEE-66E10DAD92EE}">
      <dgm:prSet/>
      <dgm:spPr/>
      <dgm:t>
        <a:bodyPr/>
        <a:lstStyle/>
        <a:p>
          <a:endParaRPr lang="es-ES"/>
        </a:p>
      </dgm:t>
    </dgm:pt>
    <dgm:pt modelId="{2F89B12C-0135-47D1-B7DC-3B9C18A356B0}" type="pres">
      <dgm:prSet presAssocID="{2C2946F5-808F-43B8-8FC0-5910E862A3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4D9348-CEB1-409D-97A0-FC2BC352C382}" type="pres">
      <dgm:prSet presAssocID="{707DBBDD-88A8-483B-BBB7-C7D1160BD3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299BB-DE2B-4369-B430-02DD0226F086}" type="pres">
      <dgm:prSet presAssocID="{707DBBDD-88A8-483B-BBB7-C7D1160BD39A}" presName="spNode" presStyleCnt="0"/>
      <dgm:spPr/>
    </dgm:pt>
    <dgm:pt modelId="{EDEDAE56-D34A-466B-90C1-8C0761B67252}" type="pres">
      <dgm:prSet presAssocID="{18DF37FA-84DE-478A-9CE3-ADA53A439706}" presName="sibTrans" presStyleLbl="sibTrans1D1" presStyleIdx="0" presStyleCnt="5"/>
      <dgm:spPr/>
      <dgm:t>
        <a:bodyPr/>
        <a:lstStyle/>
        <a:p>
          <a:endParaRPr lang="es-CO"/>
        </a:p>
      </dgm:t>
    </dgm:pt>
    <dgm:pt modelId="{83749DAE-40E6-47F8-9755-D20D45169DFB}" type="pres">
      <dgm:prSet presAssocID="{92F8135F-A719-4F72-8802-94F529A3F0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95B4A8-3447-4CB2-86A7-184EE979F5F6}" type="pres">
      <dgm:prSet presAssocID="{92F8135F-A719-4F72-8802-94F529A3F075}" presName="spNode" presStyleCnt="0"/>
      <dgm:spPr/>
    </dgm:pt>
    <dgm:pt modelId="{4BB51225-0173-4401-97C9-E5E086B6014C}" type="pres">
      <dgm:prSet presAssocID="{C2CC4F16-8791-4333-BCCE-CCCC4B947B72}" presName="sibTrans" presStyleLbl="sibTrans1D1" presStyleIdx="1" presStyleCnt="5"/>
      <dgm:spPr/>
      <dgm:t>
        <a:bodyPr/>
        <a:lstStyle/>
        <a:p>
          <a:endParaRPr lang="es-CO"/>
        </a:p>
      </dgm:t>
    </dgm:pt>
    <dgm:pt modelId="{D70CBE83-F118-4D12-A7BC-27295D4DA054}" type="pres">
      <dgm:prSet presAssocID="{97E74C35-276E-4828-968A-1F1E3F3E4D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8C0EED-0F3A-4450-91D9-E5F900492838}" type="pres">
      <dgm:prSet presAssocID="{97E74C35-276E-4828-968A-1F1E3F3E4D18}" presName="spNode" presStyleCnt="0"/>
      <dgm:spPr/>
    </dgm:pt>
    <dgm:pt modelId="{74595E16-B7FD-4647-A158-44326BD3A2A5}" type="pres">
      <dgm:prSet presAssocID="{0DFB2411-4ABB-4102-AAB9-7310C35A01FA}" presName="sibTrans" presStyleLbl="sibTrans1D1" presStyleIdx="2" presStyleCnt="5"/>
      <dgm:spPr/>
      <dgm:t>
        <a:bodyPr/>
        <a:lstStyle/>
        <a:p>
          <a:endParaRPr lang="es-CO"/>
        </a:p>
      </dgm:t>
    </dgm:pt>
    <dgm:pt modelId="{FA605768-476E-420E-A3E9-EA6EA1A55FBE}" type="pres">
      <dgm:prSet presAssocID="{53D3A52D-A308-4B1B-B859-ED0A336A62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4DE532-2C4D-4C74-92ED-B0C709448A00}" type="pres">
      <dgm:prSet presAssocID="{53D3A52D-A308-4B1B-B859-ED0A336A629E}" presName="spNode" presStyleCnt="0"/>
      <dgm:spPr/>
    </dgm:pt>
    <dgm:pt modelId="{A2155619-5B9A-4B17-B1E5-4618DBD6096F}" type="pres">
      <dgm:prSet presAssocID="{74F35649-E481-4568-9B68-6306F294BA6F}" presName="sibTrans" presStyleLbl="sibTrans1D1" presStyleIdx="3" presStyleCnt="5"/>
      <dgm:spPr/>
      <dgm:t>
        <a:bodyPr/>
        <a:lstStyle/>
        <a:p>
          <a:endParaRPr lang="es-CO"/>
        </a:p>
      </dgm:t>
    </dgm:pt>
    <dgm:pt modelId="{49C8C292-B979-4A57-A034-4D40F9ABD0C8}" type="pres">
      <dgm:prSet presAssocID="{6784F4D0-4186-4BD3-8272-CDEF37F4C7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48D43C-F151-486B-ACE9-043B1228938E}" type="pres">
      <dgm:prSet presAssocID="{6784F4D0-4186-4BD3-8272-CDEF37F4C7EF}" presName="spNode" presStyleCnt="0"/>
      <dgm:spPr/>
    </dgm:pt>
    <dgm:pt modelId="{B6936B55-8B83-4023-8463-E3C5931484F1}" type="pres">
      <dgm:prSet presAssocID="{F04C8A99-3560-4E73-87A6-33588B97131D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F832EE0E-F3E6-4588-B970-255650ACE668}" type="presOf" srcId="{53D3A52D-A308-4B1B-B859-ED0A336A629E}" destId="{FA605768-476E-420E-A3E9-EA6EA1A55FBE}" srcOrd="0" destOrd="0" presId="urn:microsoft.com/office/officeart/2005/8/layout/cycle6"/>
    <dgm:cxn modelId="{230F68E6-76ED-4AFE-9DEE-66E10DAD92EE}" srcId="{2C2946F5-808F-43B8-8FC0-5910E862A391}" destId="{6784F4D0-4186-4BD3-8272-CDEF37F4C7EF}" srcOrd="4" destOrd="0" parTransId="{03E7C444-4875-4036-9415-12F8863DDDAD}" sibTransId="{F04C8A99-3560-4E73-87A6-33588B97131D}"/>
    <dgm:cxn modelId="{3318A147-7E42-43DB-A7B2-0BFB41B83D16}" srcId="{2C2946F5-808F-43B8-8FC0-5910E862A391}" destId="{707DBBDD-88A8-483B-BBB7-C7D1160BD39A}" srcOrd="0" destOrd="0" parTransId="{ABF169C4-95E3-4B6C-9D27-761AE4AAAA5C}" sibTransId="{18DF37FA-84DE-478A-9CE3-ADA53A439706}"/>
    <dgm:cxn modelId="{FA3BAF82-D04E-4652-BDB7-86F359149920}" type="presOf" srcId="{74F35649-E481-4568-9B68-6306F294BA6F}" destId="{A2155619-5B9A-4B17-B1E5-4618DBD6096F}" srcOrd="0" destOrd="0" presId="urn:microsoft.com/office/officeart/2005/8/layout/cycle6"/>
    <dgm:cxn modelId="{AB344238-9760-43F5-84BC-1278B6A615BB}" type="presOf" srcId="{C2CC4F16-8791-4333-BCCE-CCCC4B947B72}" destId="{4BB51225-0173-4401-97C9-E5E086B6014C}" srcOrd="0" destOrd="0" presId="urn:microsoft.com/office/officeart/2005/8/layout/cycle6"/>
    <dgm:cxn modelId="{DD7F33F5-348F-40A0-A0A8-B8F5E029E9AF}" type="presOf" srcId="{6784F4D0-4186-4BD3-8272-CDEF37F4C7EF}" destId="{49C8C292-B979-4A57-A034-4D40F9ABD0C8}" srcOrd="0" destOrd="0" presId="urn:microsoft.com/office/officeart/2005/8/layout/cycle6"/>
    <dgm:cxn modelId="{1834999A-D21E-4381-8888-9EC86FB1E1AD}" type="presOf" srcId="{18DF37FA-84DE-478A-9CE3-ADA53A439706}" destId="{EDEDAE56-D34A-466B-90C1-8C0761B67252}" srcOrd="0" destOrd="0" presId="urn:microsoft.com/office/officeart/2005/8/layout/cycle6"/>
    <dgm:cxn modelId="{6F5FDFCF-5624-4186-B020-4C8E194E706A}" type="presOf" srcId="{707DBBDD-88A8-483B-BBB7-C7D1160BD39A}" destId="{F84D9348-CEB1-409D-97A0-FC2BC352C382}" srcOrd="0" destOrd="0" presId="urn:microsoft.com/office/officeart/2005/8/layout/cycle6"/>
    <dgm:cxn modelId="{35C7845C-4D40-4DC3-946D-BCA8C84B39A3}" srcId="{2C2946F5-808F-43B8-8FC0-5910E862A391}" destId="{92F8135F-A719-4F72-8802-94F529A3F075}" srcOrd="1" destOrd="0" parTransId="{6FCDFAF0-D025-4B3A-8EF7-6A78FF934C63}" sibTransId="{C2CC4F16-8791-4333-BCCE-CCCC4B947B72}"/>
    <dgm:cxn modelId="{5E19DCBD-C802-48DA-B3D5-3585D137EEC5}" srcId="{2C2946F5-808F-43B8-8FC0-5910E862A391}" destId="{97E74C35-276E-4828-968A-1F1E3F3E4D18}" srcOrd="2" destOrd="0" parTransId="{E1B81DA8-0FF5-465F-AA83-4B4B0006FEA2}" sibTransId="{0DFB2411-4ABB-4102-AAB9-7310C35A01FA}"/>
    <dgm:cxn modelId="{77A6BDC5-4589-4114-B74D-51112D09B40C}" type="presOf" srcId="{92F8135F-A719-4F72-8802-94F529A3F075}" destId="{83749DAE-40E6-47F8-9755-D20D45169DFB}" srcOrd="0" destOrd="0" presId="urn:microsoft.com/office/officeart/2005/8/layout/cycle6"/>
    <dgm:cxn modelId="{C9870139-4D3C-4A2C-8B99-62323DD9BF8B}" type="presOf" srcId="{F04C8A99-3560-4E73-87A6-33588B97131D}" destId="{B6936B55-8B83-4023-8463-E3C5931484F1}" srcOrd="0" destOrd="0" presId="urn:microsoft.com/office/officeart/2005/8/layout/cycle6"/>
    <dgm:cxn modelId="{D41C69BE-F5B0-4693-8567-DF603CD0E8B8}" type="presOf" srcId="{2C2946F5-808F-43B8-8FC0-5910E862A391}" destId="{2F89B12C-0135-47D1-B7DC-3B9C18A356B0}" srcOrd="0" destOrd="0" presId="urn:microsoft.com/office/officeart/2005/8/layout/cycle6"/>
    <dgm:cxn modelId="{81959414-031B-464C-BD79-83D403E46994}" srcId="{2C2946F5-808F-43B8-8FC0-5910E862A391}" destId="{53D3A52D-A308-4B1B-B859-ED0A336A629E}" srcOrd="3" destOrd="0" parTransId="{FD5C10F4-73F2-477F-9E8C-40EA6495D4AB}" sibTransId="{74F35649-E481-4568-9B68-6306F294BA6F}"/>
    <dgm:cxn modelId="{17AB9610-C87D-4150-9FEE-1CBB5764D030}" type="presOf" srcId="{97E74C35-276E-4828-968A-1F1E3F3E4D18}" destId="{D70CBE83-F118-4D12-A7BC-27295D4DA054}" srcOrd="0" destOrd="0" presId="urn:microsoft.com/office/officeart/2005/8/layout/cycle6"/>
    <dgm:cxn modelId="{4AEAFF82-4626-480C-8EC0-B4DB96BC9331}" type="presOf" srcId="{0DFB2411-4ABB-4102-AAB9-7310C35A01FA}" destId="{74595E16-B7FD-4647-A158-44326BD3A2A5}" srcOrd="0" destOrd="0" presId="urn:microsoft.com/office/officeart/2005/8/layout/cycle6"/>
    <dgm:cxn modelId="{A37D9471-617F-4C0B-BBCD-3838E0FAE3C9}" type="presParOf" srcId="{2F89B12C-0135-47D1-B7DC-3B9C18A356B0}" destId="{F84D9348-CEB1-409D-97A0-FC2BC352C382}" srcOrd="0" destOrd="0" presId="urn:microsoft.com/office/officeart/2005/8/layout/cycle6"/>
    <dgm:cxn modelId="{E12A89C4-DFBB-4C77-9FF4-DDE9303B26FC}" type="presParOf" srcId="{2F89B12C-0135-47D1-B7DC-3B9C18A356B0}" destId="{661299BB-DE2B-4369-B430-02DD0226F086}" srcOrd="1" destOrd="0" presId="urn:microsoft.com/office/officeart/2005/8/layout/cycle6"/>
    <dgm:cxn modelId="{9C78E9BE-912D-4A7E-8D5C-26269256D7FE}" type="presParOf" srcId="{2F89B12C-0135-47D1-B7DC-3B9C18A356B0}" destId="{EDEDAE56-D34A-466B-90C1-8C0761B67252}" srcOrd="2" destOrd="0" presId="urn:microsoft.com/office/officeart/2005/8/layout/cycle6"/>
    <dgm:cxn modelId="{CCAF726B-356D-4C99-8DA6-C3F966BFFCC2}" type="presParOf" srcId="{2F89B12C-0135-47D1-B7DC-3B9C18A356B0}" destId="{83749DAE-40E6-47F8-9755-D20D45169DFB}" srcOrd="3" destOrd="0" presId="urn:microsoft.com/office/officeart/2005/8/layout/cycle6"/>
    <dgm:cxn modelId="{B16F07B3-F48E-49F1-BA21-F729625D6496}" type="presParOf" srcId="{2F89B12C-0135-47D1-B7DC-3B9C18A356B0}" destId="{1A95B4A8-3447-4CB2-86A7-184EE979F5F6}" srcOrd="4" destOrd="0" presId="urn:microsoft.com/office/officeart/2005/8/layout/cycle6"/>
    <dgm:cxn modelId="{90E8EA19-462A-46F2-A2E3-D4038A540C11}" type="presParOf" srcId="{2F89B12C-0135-47D1-B7DC-3B9C18A356B0}" destId="{4BB51225-0173-4401-97C9-E5E086B6014C}" srcOrd="5" destOrd="0" presId="urn:microsoft.com/office/officeart/2005/8/layout/cycle6"/>
    <dgm:cxn modelId="{E038C05F-9389-465E-946D-A4589EE0F9F0}" type="presParOf" srcId="{2F89B12C-0135-47D1-B7DC-3B9C18A356B0}" destId="{D70CBE83-F118-4D12-A7BC-27295D4DA054}" srcOrd="6" destOrd="0" presId="urn:microsoft.com/office/officeart/2005/8/layout/cycle6"/>
    <dgm:cxn modelId="{38573BAF-242D-499B-8AE5-1680BFA3B128}" type="presParOf" srcId="{2F89B12C-0135-47D1-B7DC-3B9C18A356B0}" destId="{818C0EED-0F3A-4450-91D9-E5F900492838}" srcOrd="7" destOrd="0" presId="urn:microsoft.com/office/officeart/2005/8/layout/cycle6"/>
    <dgm:cxn modelId="{466B092E-ACA1-4C02-872E-A09810103F0B}" type="presParOf" srcId="{2F89B12C-0135-47D1-B7DC-3B9C18A356B0}" destId="{74595E16-B7FD-4647-A158-44326BD3A2A5}" srcOrd="8" destOrd="0" presId="urn:microsoft.com/office/officeart/2005/8/layout/cycle6"/>
    <dgm:cxn modelId="{22F07BE1-222C-437D-9DC8-F57B7999DF60}" type="presParOf" srcId="{2F89B12C-0135-47D1-B7DC-3B9C18A356B0}" destId="{FA605768-476E-420E-A3E9-EA6EA1A55FBE}" srcOrd="9" destOrd="0" presId="urn:microsoft.com/office/officeart/2005/8/layout/cycle6"/>
    <dgm:cxn modelId="{0F6C0735-97BB-4CE1-A569-C59E796004BC}" type="presParOf" srcId="{2F89B12C-0135-47D1-B7DC-3B9C18A356B0}" destId="{484DE532-2C4D-4C74-92ED-B0C709448A00}" srcOrd="10" destOrd="0" presId="urn:microsoft.com/office/officeart/2005/8/layout/cycle6"/>
    <dgm:cxn modelId="{2C2F0910-4345-40D8-AD3A-361D81FC9008}" type="presParOf" srcId="{2F89B12C-0135-47D1-B7DC-3B9C18A356B0}" destId="{A2155619-5B9A-4B17-B1E5-4618DBD6096F}" srcOrd="11" destOrd="0" presId="urn:microsoft.com/office/officeart/2005/8/layout/cycle6"/>
    <dgm:cxn modelId="{D1CEF77F-5119-4590-9FE2-004CC0493DCA}" type="presParOf" srcId="{2F89B12C-0135-47D1-B7DC-3B9C18A356B0}" destId="{49C8C292-B979-4A57-A034-4D40F9ABD0C8}" srcOrd="12" destOrd="0" presId="urn:microsoft.com/office/officeart/2005/8/layout/cycle6"/>
    <dgm:cxn modelId="{6C19AAF3-13AA-4560-B00A-2A25588D2308}" type="presParOf" srcId="{2F89B12C-0135-47D1-B7DC-3B9C18A356B0}" destId="{1248D43C-F151-486B-ACE9-043B1228938E}" srcOrd="13" destOrd="0" presId="urn:microsoft.com/office/officeart/2005/8/layout/cycle6"/>
    <dgm:cxn modelId="{FCEFC18C-547E-4A6F-AD08-ED8D84DE3B5F}" type="presParOf" srcId="{2F89B12C-0135-47D1-B7DC-3B9C18A356B0}" destId="{B6936B55-8B83-4023-8463-E3C5931484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D9348-CEB1-409D-97A0-FC2BC352C382}">
      <dsp:nvSpPr>
        <dsp:cNvPr id="0" name=""/>
        <dsp:cNvSpPr/>
      </dsp:nvSpPr>
      <dsp:spPr>
        <a:xfrm>
          <a:off x="2419196" y="1968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922" y="47694"/>
        <a:ext cx="1349640" cy="845258"/>
      </dsp:txXfrm>
    </dsp:sp>
    <dsp:sp modelId="{EDEDAE56-D34A-466B-90C1-8C0761B67252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603564" y="148304"/>
              </a:moveTo>
              <a:arcTo wR="1873098" hR="1873098" stAng="1757718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9DAE-40E6-47F8-9755-D20D45169DFB}">
      <dsp:nvSpPr>
        <dsp:cNvPr id="0" name=""/>
        <dsp:cNvSpPr/>
      </dsp:nvSpPr>
      <dsp:spPr>
        <a:xfrm>
          <a:off x="4200618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6344" y="1341973"/>
        <a:ext cx="1349640" cy="845258"/>
      </dsp:txXfrm>
    </dsp:sp>
    <dsp:sp modelId="{4BB51225-0173-4401-97C9-E5E086B6014C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743605" y="1774615"/>
              </a:moveTo>
              <a:arcTo wR="1873098" hR="1873098" stAng="21419169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93778"/>
              <a:satOff val="-1732"/>
              <a:lumOff val="80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CBE83-F118-4D12-A7BC-27295D4DA054}">
      <dsp:nvSpPr>
        <dsp:cNvPr id="0" name=""/>
        <dsp:cNvSpPr/>
      </dsp:nvSpPr>
      <dsp:spPr>
        <a:xfrm>
          <a:off x="3520175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5901" y="3436160"/>
        <a:ext cx="1349640" cy="845258"/>
      </dsp:txXfrm>
    </dsp:sp>
    <dsp:sp modelId="{74595E16-B7FD-4647-A158-44326BD3A2A5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246077" y="3708685"/>
              </a:moveTo>
              <a:arcTo wR="1873098" hR="1873098" stAng="4710854" swAng="1378292"/>
            </a:path>
          </a:pathLst>
        </a:custGeom>
        <a:noFill/>
        <a:ln w="9525" cap="flat" cmpd="sng" algn="ctr">
          <a:solidFill>
            <a:schemeClr val="accent1">
              <a:shade val="90000"/>
              <a:hueOff val="187556"/>
              <a:satOff val="-3464"/>
              <a:lumOff val="16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05768-476E-420E-A3E9-EA6EA1A55FBE}">
      <dsp:nvSpPr>
        <dsp:cNvPr id="0" name=""/>
        <dsp:cNvSpPr/>
      </dsp:nvSpPr>
      <dsp:spPr>
        <a:xfrm>
          <a:off x="1318217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3943" y="3436160"/>
        <a:ext cx="1349640" cy="845258"/>
      </dsp:txXfrm>
    </dsp:sp>
    <dsp:sp modelId="{A2155619-5B9A-4B17-B1E5-4618DBD6096F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13276" y="2910139"/>
              </a:moveTo>
              <a:arcTo wR="1873098" hR="1873098" stAng="8782932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281334"/>
              <a:satOff val="-5195"/>
              <a:lumOff val="240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C292-B979-4A57-A034-4D40F9ABD0C8}">
      <dsp:nvSpPr>
        <dsp:cNvPr id="0" name=""/>
        <dsp:cNvSpPr/>
      </dsp:nvSpPr>
      <dsp:spPr>
        <a:xfrm>
          <a:off x="637774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3500" y="1341973"/>
        <a:ext cx="1349640" cy="845258"/>
      </dsp:txXfrm>
    </dsp:sp>
    <dsp:sp modelId="{B6936B55-8B83-4023-8463-E3C5931484F1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26102" y="817019"/>
              </a:moveTo>
              <a:arcTo wR="1873098" hR="1873098" stAng="1285919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BECE-4A2D-4096-B6CF-D4B39A8530D7}" type="datetimeFigureOut">
              <a:rPr lang="es-ES" smtClean="0"/>
              <a:pPr/>
              <a:t>19/07/2022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4427984" y="1921396"/>
            <a:ext cx="3786214" cy="1117340"/>
            <a:chOff x="4429694" y="1956184"/>
            <a:chExt cx="3786214" cy="1117340"/>
          </a:xfrm>
        </p:grpSpPr>
        <p:sp>
          <p:nvSpPr>
            <p:cNvPr id="17" name="16 CuadroTexto"/>
            <p:cNvSpPr txBox="1"/>
            <p:nvPr/>
          </p:nvSpPr>
          <p:spPr>
            <a:xfrm>
              <a:off x="4429694" y="1956184"/>
              <a:ext cx="3786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 </a:t>
              </a:r>
              <a:endParaRPr lang="es-ES" sz="2000" b="1" dirty="0">
                <a:solidFill>
                  <a:srgbClr val="1E2739"/>
                </a:solidFill>
                <a:latin typeface="Ghotman"/>
              </a:endParaRPr>
            </a:p>
          </p:txBody>
        </p:sp>
        <p:pic>
          <p:nvPicPr>
            <p:cNvPr id="18" name="17 Imagen" descr="networking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858586" y="2378319"/>
              <a:ext cx="690166" cy="690166"/>
            </a:xfrm>
            <a:prstGeom prst="rect">
              <a:avLst/>
            </a:prstGeom>
          </p:spPr>
        </p:pic>
        <p:sp>
          <p:nvSpPr>
            <p:cNvPr id="19" name="18 Rectángulo redondeado"/>
            <p:cNvSpPr/>
            <p:nvPr/>
          </p:nvSpPr>
          <p:spPr>
            <a:xfrm>
              <a:off x="4499992" y="2500310"/>
              <a:ext cx="2358024" cy="573214"/>
            </a:xfrm>
            <a:prstGeom prst="roundRect">
              <a:avLst>
                <a:gd name="adj" fmla="val 0"/>
              </a:avLst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524501" y="2525307"/>
              <a:ext cx="24294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Gotham "/>
                </a:rPr>
                <a:t>Rendición de cuentas </a:t>
              </a:r>
              <a:endParaRPr lang="es-ES" sz="1400" b="1" dirty="0" smtClean="0">
                <a:solidFill>
                  <a:schemeClr val="bg1"/>
                </a:solidFill>
                <a:latin typeface="Gotham "/>
              </a:endParaRP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  <a:latin typeface="Gotham "/>
                </a:rPr>
                <a:t>II </a:t>
              </a:r>
              <a:r>
                <a:rPr lang="es-ES" sz="1400" b="1" dirty="0">
                  <a:solidFill>
                    <a:schemeClr val="bg1"/>
                  </a:solidFill>
                  <a:latin typeface="Gotham "/>
                </a:rPr>
                <a:t>Trimestre </a:t>
              </a:r>
              <a:r>
                <a:rPr lang="es-ES" sz="1400" b="1" dirty="0" smtClean="0">
                  <a:solidFill>
                    <a:schemeClr val="bg1"/>
                  </a:solidFill>
                  <a:latin typeface="Gotham "/>
                </a:rPr>
                <a:t>2022</a:t>
              </a:r>
              <a:endParaRPr lang="es-ES" sz="1400" dirty="0">
                <a:solidFill>
                  <a:schemeClr val="bg1"/>
                </a:solidFill>
                <a:latin typeface="Gotham 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137420"/>
            <a:ext cx="3571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Sistema Obligatorio Garantía de la Calidad</a:t>
            </a:r>
          </a:p>
          <a:p>
            <a:endParaRPr lang="es-MX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Oportunidad en la Atención</a:t>
            </a:r>
            <a:endParaRPr lang="es-E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2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¿Qué es el SOGCS?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59 CuadroTexto">
            <a:extLst>
              <a:ext uri="{FF2B5EF4-FFF2-40B4-BE49-F238E27FC236}">
                <a16:creationId xmlns:a16="http://schemas.microsoft.com/office/drawing/2014/main" xmlns="" id="{4340ABA1-92FE-4797-B863-401F3DCC54D9}"/>
              </a:ext>
            </a:extLst>
          </p:cNvPr>
          <p:cNvSpPr txBox="1"/>
          <p:nvPr/>
        </p:nvSpPr>
        <p:spPr>
          <a:xfrm>
            <a:off x="251520" y="1103174"/>
            <a:ext cx="8712968" cy="147732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MX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 el conjunto de </a:t>
            </a:r>
            <a:r>
              <a:rPr lang="es-MX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instituciones, normas, requisitos, mecanismos, y procesos deliberados y sistemáticos </a:t>
            </a:r>
            <a:r>
              <a:rPr lang="es-MX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que desarrolla el sector salud para generar, mantener y mejorar la calidad de los servicios de salud en el país</a:t>
            </a:r>
            <a:r>
              <a:rPr lang="es-CO" dirty="0">
                <a:latin typeface="+mn-lt"/>
              </a:rPr>
              <a:t>.  </a:t>
            </a:r>
            <a: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El cual se encuentra normado por el Decreto 1011 de 2006  y consta de  cuatro componentes.</a:t>
            </a:r>
            <a:endParaRPr lang="es-MX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45" name="61 Grupo">
            <a:extLst>
              <a:ext uri="{FF2B5EF4-FFF2-40B4-BE49-F238E27FC236}">
                <a16:creationId xmlns:a16="http://schemas.microsoft.com/office/drawing/2014/main" xmlns="" id="{26D32513-44A3-45AE-9ABE-34944BCBE677}"/>
              </a:ext>
            </a:extLst>
          </p:cNvPr>
          <p:cNvGrpSpPr/>
          <p:nvPr/>
        </p:nvGrpSpPr>
        <p:grpSpPr>
          <a:xfrm>
            <a:off x="35496" y="2713484"/>
            <a:ext cx="8993871" cy="2183736"/>
            <a:chOff x="1733268" y="2564452"/>
            <a:chExt cx="8993871" cy="2183736"/>
          </a:xfrm>
        </p:grpSpPr>
        <p:sp>
          <p:nvSpPr>
            <p:cNvPr id="46" name="Freeform 1">
              <a:extLst>
                <a:ext uri="{FF2B5EF4-FFF2-40B4-BE49-F238E27FC236}">
                  <a16:creationId xmlns:a16="http://schemas.microsoft.com/office/drawing/2014/main" xmlns="" id="{0BC5064E-FF2B-4F47-8370-7C812BFB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49" y="2637191"/>
              <a:ext cx="2972843" cy="651918"/>
            </a:xfrm>
            <a:custGeom>
              <a:avLst/>
              <a:gdLst>
                <a:gd name="T0" fmla="*/ 462635817 w 4081"/>
                <a:gd name="T1" fmla="*/ 102130112 h 1432"/>
                <a:gd name="T2" fmla="*/ 421361628 w 4081"/>
                <a:gd name="T3" fmla="*/ 136843098 h 1432"/>
                <a:gd name="T4" fmla="*/ 41161124 w 4081"/>
                <a:gd name="T5" fmla="*/ 136843098 h 1432"/>
                <a:gd name="T6" fmla="*/ 0 w 4081"/>
                <a:gd name="T7" fmla="*/ 102130112 h 1432"/>
                <a:gd name="T8" fmla="*/ 0 w 4081"/>
                <a:gd name="T9" fmla="*/ 34712686 h 1432"/>
                <a:gd name="T10" fmla="*/ 41161124 w 4081"/>
                <a:gd name="T11" fmla="*/ 0 h 1432"/>
                <a:gd name="T12" fmla="*/ 421361628 w 4081"/>
                <a:gd name="T13" fmla="*/ 0 h 1432"/>
                <a:gd name="T14" fmla="*/ 462635817 w 4081"/>
                <a:gd name="T15" fmla="*/ 34712686 h 1432"/>
                <a:gd name="T16" fmla="*/ 462635817 w 4081"/>
                <a:gd name="T17" fmla="*/ 102130112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2"/>
                <a:gd name="T29" fmla="*/ 4081 w 4081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2">
                  <a:moveTo>
                    <a:pt x="4080" y="1068"/>
                  </a:moveTo>
                  <a:cubicBezTo>
                    <a:pt x="4080" y="1269"/>
                    <a:pt x="3917" y="1431"/>
                    <a:pt x="3716" y="1431"/>
                  </a:cubicBezTo>
                  <a:lnTo>
                    <a:pt x="363" y="1431"/>
                  </a:lnTo>
                  <a:cubicBezTo>
                    <a:pt x="163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3"/>
                    <a:pt x="4080" y="363"/>
                  </a:cubicBezTo>
                  <a:lnTo>
                    <a:pt x="4080" y="1068"/>
                  </a:ln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 sz="2800"/>
            </a:p>
          </p:txBody>
        </p:sp>
        <p:sp>
          <p:nvSpPr>
            <p:cNvPr id="47" name="TextBox 98">
              <a:extLst>
                <a:ext uri="{FF2B5EF4-FFF2-40B4-BE49-F238E27FC236}">
                  <a16:creationId xmlns:a16="http://schemas.microsoft.com/office/drawing/2014/main" xmlns="" id="{3E95B963-E51E-41A1-9539-0B3257D30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250" y="4130675"/>
              <a:ext cx="154146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 anchor="b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IPS/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PROVEEDORES</a:t>
              </a:r>
            </a:p>
          </p:txBody>
        </p:sp>
        <p:grpSp>
          <p:nvGrpSpPr>
            <p:cNvPr id="48" name="Grupo 9">
              <a:extLst>
                <a:ext uri="{FF2B5EF4-FFF2-40B4-BE49-F238E27FC236}">
                  <a16:creationId xmlns:a16="http://schemas.microsoft.com/office/drawing/2014/main" xmlns="" id="{4BB9D668-2B7C-44B4-A4DF-2CB1E6CBD1E7}"/>
                </a:ext>
              </a:extLst>
            </p:cNvPr>
            <p:cNvGrpSpPr/>
            <p:nvPr/>
          </p:nvGrpSpPr>
          <p:grpSpPr>
            <a:xfrm>
              <a:off x="5400189" y="3089809"/>
              <a:ext cx="1939247" cy="1103449"/>
              <a:chOff x="10251458" y="6482524"/>
              <a:chExt cx="3877483" cy="22068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8" name="Rectángulo 126">
                <a:extLst>
                  <a:ext uri="{FF2B5EF4-FFF2-40B4-BE49-F238E27FC236}">
                    <a16:creationId xmlns:a16="http://schemas.microsoft.com/office/drawing/2014/main" xmlns="" id="{D4CFC68B-0CCA-445E-9011-500B54470F71}"/>
                  </a:ext>
                </a:extLst>
              </p:cNvPr>
              <p:cNvSpPr/>
              <p:nvPr/>
            </p:nvSpPr>
            <p:spPr>
              <a:xfrm rot="4199331" flipH="1">
                <a:off x="13400278" y="5937800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ángulo 127">
                <a:extLst>
                  <a:ext uri="{FF2B5EF4-FFF2-40B4-BE49-F238E27FC236}">
                    <a16:creationId xmlns:a16="http://schemas.microsoft.com/office/drawing/2014/main" xmlns="" id="{243027C2-6AD2-434A-AF90-51145627DB78}"/>
                  </a:ext>
                </a:extLst>
              </p:cNvPr>
              <p:cNvSpPr/>
              <p:nvPr/>
            </p:nvSpPr>
            <p:spPr>
              <a:xfrm rot="17400669" flipH="1" flipV="1">
                <a:off x="13454036" y="7943117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ángulo 123">
                <a:extLst>
                  <a:ext uri="{FF2B5EF4-FFF2-40B4-BE49-F238E27FC236}">
                    <a16:creationId xmlns:a16="http://schemas.microsoft.com/office/drawing/2014/main" xmlns="" id="{5E9BFFD0-EFEF-477D-B03A-361AED23964E}"/>
                  </a:ext>
                </a:extLst>
              </p:cNvPr>
              <p:cNvSpPr/>
              <p:nvPr/>
            </p:nvSpPr>
            <p:spPr>
              <a:xfrm rot="4199331" flipV="1">
                <a:off x="10892171" y="7975958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Rectángulo 122">
                <a:extLst>
                  <a:ext uri="{FF2B5EF4-FFF2-40B4-BE49-F238E27FC236}">
                    <a16:creationId xmlns:a16="http://schemas.microsoft.com/office/drawing/2014/main" xmlns="" id="{9CDCF0CD-840B-44E4-AC5C-2EF9DB7BC687}"/>
                  </a:ext>
                </a:extLst>
              </p:cNvPr>
              <p:cNvSpPr/>
              <p:nvPr/>
            </p:nvSpPr>
            <p:spPr>
              <a:xfrm rot="17400669">
                <a:off x="10838413" y="5970641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Freeform 55">
                <a:extLst>
                  <a:ext uri="{FF2B5EF4-FFF2-40B4-BE49-F238E27FC236}">
                    <a16:creationId xmlns:a16="http://schemas.microsoft.com/office/drawing/2014/main" xmlns="" id="{6E8EFDDB-CC30-4491-92B2-77006B95D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969" y="6482524"/>
                <a:ext cx="2206898" cy="2206898"/>
              </a:xfrm>
              <a:custGeom>
                <a:avLst/>
                <a:gdLst>
                  <a:gd name="T0" fmla="*/ 1786 w 3573"/>
                  <a:gd name="T1" fmla="*/ 169 h 3573"/>
                  <a:gd name="T2" fmla="*/ 170 w 3573"/>
                  <a:gd name="T3" fmla="*/ 1786 h 3573"/>
                  <a:gd name="T4" fmla="*/ 1786 w 3573"/>
                  <a:gd name="T5" fmla="*/ 3404 h 3573"/>
                  <a:gd name="T6" fmla="*/ 3404 w 3573"/>
                  <a:gd name="T7" fmla="*/ 1786 h 3573"/>
                  <a:gd name="T8" fmla="*/ 1786 w 3573"/>
                  <a:gd name="T9" fmla="*/ 169 h 3573"/>
                  <a:gd name="T10" fmla="*/ 1786 w 3573"/>
                  <a:gd name="T11" fmla="*/ 3572 h 3573"/>
                  <a:gd name="T12" fmla="*/ 0 w 3573"/>
                  <a:gd name="T13" fmla="*/ 1786 h 3573"/>
                  <a:gd name="T14" fmla="*/ 1786 w 3573"/>
                  <a:gd name="T15" fmla="*/ 0 h 3573"/>
                  <a:gd name="T16" fmla="*/ 3572 w 3573"/>
                  <a:gd name="T17" fmla="*/ 1786 h 3573"/>
                  <a:gd name="T18" fmla="*/ 1786 w 3573"/>
                  <a:gd name="T19" fmla="*/ 3572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3" h="3573">
                    <a:moveTo>
                      <a:pt x="1786" y="169"/>
                    </a:moveTo>
                    <a:cubicBezTo>
                      <a:pt x="895" y="169"/>
                      <a:pt x="170" y="895"/>
                      <a:pt x="170" y="1786"/>
                    </a:cubicBezTo>
                    <a:cubicBezTo>
                      <a:pt x="170" y="2678"/>
                      <a:pt x="895" y="3404"/>
                      <a:pt x="1786" y="3404"/>
                    </a:cubicBezTo>
                    <a:cubicBezTo>
                      <a:pt x="2679" y="3404"/>
                      <a:pt x="3404" y="2678"/>
                      <a:pt x="3404" y="1786"/>
                    </a:cubicBezTo>
                    <a:cubicBezTo>
                      <a:pt x="3404" y="895"/>
                      <a:pt x="2679" y="169"/>
                      <a:pt x="1786" y="169"/>
                    </a:cubicBezTo>
                    <a:close/>
                    <a:moveTo>
                      <a:pt x="1786" y="3572"/>
                    </a:moveTo>
                    <a:cubicBezTo>
                      <a:pt x="801" y="3572"/>
                      <a:pt x="0" y="2771"/>
                      <a:pt x="0" y="1786"/>
                    </a:cubicBezTo>
                    <a:cubicBezTo>
                      <a:pt x="0" y="801"/>
                      <a:pt x="801" y="0"/>
                      <a:pt x="1786" y="0"/>
                    </a:cubicBezTo>
                    <a:cubicBezTo>
                      <a:pt x="2771" y="0"/>
                      <a:pt x="3572" y="801"/>
                      <a:pt x="3572" y="1786"/>
                    </a:cubicBezTo>
                    <a:cubicBezTo>
                      <a:pt x="3572" y="2771"/>
                      <a:pt x="2771" y="3572"/>
                      <a:pt x="1786" y="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xmlns="" id="{8A5CEE5D-6943-4BAF-BC13-177E1C5B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56" y="2655460"/>
              <a:ext cx="3346070" cy="592708"/>
            </a:xfrm>
            <a:custGeom>
              <a:avLst/>
              <a:gdLst>
                <a:gd name="T0" fmla="*/ 470205911 w 4080"/>
                <a:gd name="T1" fmla="*/ 101764248 h 1432"/>
                <a:gd name="T2" fmla="*/ 428361206 w 4080"/>
                <a:gd name="T3" fmla="*/ 136352775 h 1432"/>
                <a:gd name="T4" fmla="*/ 41844717 w 4080"/>
                <a:gd name="T5" fmla="*/ 136352775 h 1432"/>
                <a:gd name="T6" fmla="*/ 0 w 4080"/>
                <a:gd name="T7" fmla="*/ 101764248 h 1432"/>
                <a:gd name="T8" fmla="*/ 0 w 4080"/>
                <a:gd name="T9" fmla="*/ 34588537 h 1432"/>
                <a:gd name="T10" fmla="*/ 41844717 w 4080"/>
                <a:gd name="T11" fmla="*/ 0 h 1432"/>
                <a:gd name="T12" fmla="*/ 428361206 w 4080"/>
                <a:gd name="T13" fmla="*/ 0 h 1432"/>
                <a:gd name="T14" fmla="*/ 470205911 w 4080"/>
                <a:gd name="T15" fmla="*/ 34588537 h 1432"/>
                <a:gd name="T16" fmla="*/ 470205911 w 4080"/>
                <a:gd name="T17" fmla="*/ 101764248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8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8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xmlns="" id="{42F1939C-3E3C-4C77-9FEA-200D0A71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354" y="3971642"/>
              <a:ext cx="2986491" cy="654949"/>
            </a:xfrm>
            <a:custGeom>
              <a:avLst/>
              <a:gdLst>
                <a:gd name="T0" fmla="*/ 462635817 w 4081"/>
                <a:gd name="T1" fmla="*/ 131109524 h 1431"/>
                <a:gd name="T2" fmla="*/ 421361628 w 4081"/>
                <a:gd name="T3" fmla="*/ 175713689 h 1431"/>
                <a:gd name="T4" fmla="*/ 41161124 w 4081"/>
                <a:gd name="T5" fmla="*/ 175713689 h 1431"/>
                <a:gd name="T6" fmla="*/ 0 w 4081"/>
                <a:gd name="T7" fmla="*/ 131109524 h 1431"/>
                <a:gd name="T8" fmla="*/ 0 w 4081"/>
                <a:gd name="T9" fmla="*/ 44604177 h 1431"/>
                <a:gd name="T10" fmla="*/ 41161124 w 4081"/>
                <a:gd name="T11" fmla="*/ 0 h 1431"/>
                <a:gd name="T12" fmla="*/ 421361628 w 4081"/>
                <a:gd name="T13" fmla="*/ 0 h 1431"/>
                <a:gd name="T14" fmla="*/ 462635817 w 4081"/>
                <a:gd name="T15" fmla="*/ 44604177 h 1431"/>
                <a:gd name="T16" fmla="*/ 462635817 w 4081"/>
                <a:gd name="T17" fmla="*/ 131109524 h 1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1"/>
                <a:gd name="T29" fmla="*/ 4081 w 4081"/>
                <a:gd name="T30" fmla="*/ 1431 h 1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1">
                  <a:moveTo>
                    <a:pt x="4080" y="1067"/>
                  </a:moveTo>
                  <a:cubicBezTo>
                    <a:pt x="4080" y="1267"/>
                    <a:pt x="3917" y="1430"/>
                    <a:pt x="3716" y="1430"/>
                  </a:cubicBezTo>
                  <a:lnTo>
                    <a:pt x="363" y="1430"/>
                  </a:lnTo>
                  <a:cubicBezTo>
                    <a:pt x="163" y="1430"/>
                    <a:pt x="0" y="1267"/>
                    <a:pt x="0" y="1067"/>
                  </a:cubicBezTo>
                  <a:lnTo>
                    <a:pt x="0" y="363"/>
                  </a:lnTo>
                  <a:cubicBezTo>
                    <a:pt x="0" y="162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2"/>
                    <a:pt x="4080" y="363"/>
                  </a:cubicBezTo>
                  <a:lnTo>
                    <a:pt x="4080" y="1067"/>
                  </a:ln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xmlns="" id="{C09FCCEF-0EF7-4022-BDC3-E8C4B4BC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913" y="4053384"/>
              <a:ext cx="3264186" cy="641446"/>
            </a:xfrm>
            <a:custGeom>
              <a:avLst/>
              <a:gdLst>
                <a:gd name="T0" fmla="*/ 474083903 w 4080"/>
                <a:gd name="T1" fmla="*/ 115646909 h 1432"/>
                <a:gd name="T2" fmla="*/ 431894087 w 4080"/>
                <a:gd name="T3" fmla="*/ 154954116 h 1432"/>
                <a:gd name="T4" fmla="*/ 42189829 w 4080"/>
                <a:gd name="T5" fmla="*/ 154954116 h 1432"/>
                <a:gd name="T6" fmla="*/ 0 w 4080"/>
                <a:gd name="T7" fmla="*/ 115646909 h 1432"/>
                <a:gd name="T8" fmla="*/ 0 w 4080"/>
                <a:gd name="T9" fmla="*/ 39306868 h 1432"/>
                <a:gd name="T10" fmla="*/ 42189829 w 4080"/>
                <a:gd name="T11" fmla="*/ 0 h 1432"/>
                <a:gd name="T12" fmla="*/ 431894087 w 4080"/>
                <a:gd name="T13" fmla="*/ 0 h 1432"/>
                <a:gd name="T14" fmla="*/ 474083903 w 4080"/>
                <a:gd name="T15" fmla="*/ 39306868 h 1432"/>
                <a:gd name="T16" fmla="*/ 474083903 w 4080"/>
                <a:gd name="T17" fmla="*/ 115646909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9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xmlns="" id="{CDDEAA4B-3853-4A45-B522-EB8C6B9B5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866" y="2574474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615 h 2395"/>
                <a:gd name="T4" fmla="*/ 114225576 w 2395"/>
                <a:gd name="T5" fmla="*/ 228391230 h 2395"/>
                <a:gd name="T6" fmla="*/ 0 w 2395"/>
                <a:gd name="T7" fmla="*/ 11419561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2CC93469-4738-4E8A-9AB0-65CB7EB2D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962" y="3990808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924 h 2395"/>
                <a:gd name="T4" fmla="*/ 114225576 w 2395"/>
                <a:gd name="T5" fmla="*/ 228391538 h 2395"/>
                <a:gd name="T6" fmla="*/ 0 w 2395"/>
                <a:gd name="T7" fmla="*/ 114195924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6F9A4127-D209-4841-8558-DE15EF09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3" y="2564452"/>
              <a:ext cx="781050" cy="781050"/>
            </a:xfrm>
            <a:custGeom>
              <a:avLst/>
              <a:gdLst>
                <a:gd name="T0" fmla="*/ 120636097 w 2530"/>
                <a:gd name="T1" fmla="*/ 12795755 h 2529"/>
                <a:gd name="T2" fmla="*/ 12884238 w 2530"/>
                <a:gd name="T3" fmla="*/ 120700167 h 2529"/>
                <a:gd name="T4" fmla="*/ 120636097 w 2530"/>
                <a:gd name="T5" fmla="*/ 228509153 h 2529"/>
                <a:gd name="T6" fmla="*/ 228387653 w 2530"/>
                <a:gd name="T7" fmla="*/ 120700167 h 2529"/>
                <a:gd name="T8" fmla="*/ 120636097 w 2530"/>
                <a:gd name="T9" fmla="*/ 12795755 h 2529"/>
                <a:gd name="T10" fmla="*/ 120636097 w 2530"/>
                <a:gd name="T11" fmla="*/ 241400334 h 2529"/>
                <a:gd name="T12" fmla="*/ 0 w 2530"/>
                <a:gd name="T13" fmla="*/ 120700167 h 2529"/>
                <a:gd name="T14" fmla="*/ 120636097 w 2530"/>
                <a:gd name="T15" fmla="*/ 0 h 2529"/>
                <a:gd name="T16" fmla="*/ 241367588 w 2530"/>
                <a:gd name="T17" fmla="*/ 120700167 h 2529"/>
                <a:gd name="T18" fmla="*/ 120636097 w 2530"/>
                <a:gd name="T19" fmla="*/ 241400334 h 2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29"/>
                <a:gd name="T32" fmla="*/ 2530 w 2530"/>
                <a:gd name="T33" fmla="*/ 2529 h 2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29">
                  <a:moveTo>
                    <a:pt x="1264" y="134"/>
                  </a:moveTo>
                  <a:cubicBezTo>
                    <a:pt x="642" y="134"/>
                    <a:pt x="135" y="641"/>
                    <a:pt x="135" y="1264"/>
                  </a:cubicBezTo>
                  <a:cubicBezTo>
                    <a:pt x="135" y="1887"/>
                    <a:pt x="642" y="2393"/>
                    <a:pt x="1264" y="2393"/>
                  </a:cubicBezTo>
                  <a:cubicBezTo>
                    <a:pt x="1887" y="2393"/>
                    <a:pt x="2393" y="1887"/>
                    <a:pt x="2393" y="1264"/>
                  </a:cubicBezTo>
                  <a:cubicBezTo>
                    <a:pt x="2393" y="641"/>
                    <a:pt x="1887" y="134"/>
                    <a:pt x="1264" y="134"/>
                  </a:cubicBezTo>
                  <a:close/>
                  <a:moveTo>
                    <a:pt x="1264" y="2528"/>
                  </a:moveTo>
                  <a:cubicBezTo>
                    <a:pt x="567" y="2528"/>
                    <a:pt x="0" y="1961"/>
                    <a:pt x="0" y="1264"/>
                  </a:cubicBezTo>
                  <a:cubicBezTo>
                    <a:pt x="0" y="566"/>
                    <a:pt x="567" y="0"/>
                    <a:pt x="1264" y="0"/>
                  </a:cubicBezTo>
                  <a:cubicBezTo>
                    <a:pt x="1961" y="0"/>
                    <a:pt x="2529" y="566"/>
                    <a:pt x="2529" y="1264"/>
                  </a:cubicBezTo>
                  <a:cubicBezTo>
                    <a:pt x="2529" y="1961"/>
                    <a:pt x="1961" y="2528"/>
                    <a:pt x="1264" y="25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D335842A-2921-4D4C-9BBC-0B8C03DF6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5" y="3965551"/>
              <a:ext cx="781050" cy="782637"/>
            </a:xfrm>
            <a:custGeom>
              <a:avLst/>
              <a:gdLst>
                <a:gd name="T0" fmla="*/ 120636097 w 2530"/>
                <a:gd name="T1" fmla="*/ 12907323 h 2530"/>
                <a:gd name="T2" fmla="*/ 12884238 w 2530"/>
                <a:gd name="T3" fmla="*/ 120945559 h 2530"/>
                <a:gd name="T4" fmla="*/ 120636097 w 2530"/>
                <a:gd name="T5" fmla="*/ 228887902 h 2530"/>
                <a:gd name="T6" fmla="*/ 228387653 w 2530"/>
                <a:gd name="T7" fmla="*/ 120945559 h 2530"/>
                <a:gd name="T8" fmla="*/ 120636097 w 2530"/>
                <a:gd name="T9" fmla="*/ 12907323 h 2530"/>
                <a:gd name="T10" fmla="*/ 120636097 w 2530"/>
                <a:gd name="T11" fmla="*/ 241795221 h 2530"/>
                <a:gd name="T12" fmla="*/ 0 w 2530"/>
                <a:gd name="T13" fmla="*/ 120945559 h 2530"/>
                <a:gd name="T14" fmla="*/ 120636097 w 2530"/>
                <a:gd name="T15" fmla="*/ 0 h 2530"/>
                <a:gd name="T16" fmla="*/ 241367588 w 2530"/>
                <a:gd name="T17" fmla="*/ 120945559 h 2530"/>
                <a:gd name="T18" fmla="*/ 120636097 w 2530"/>
                <a:gd name="T19" fmla="*/ 241795221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8"/>
                    <a:pt x="567" y="0"/>
                    <a:pt x="1264" y="0"/>
                  </a:cubicBezTo>
                  <a:cubicBezTo>
                    <a:pt x="1961" y="0"/>
                    <a:pt x="2529" y="568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6BADD0DF-ED52-4437-9370-05C4FF597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88573"/>
              <a:ext cx="739775" cy="738188"/>
            </a:xfrm>
            <a:custGeom>
              <a:avLst/>
              <a:gdLst>
                <a:gd name="T0" fmla="*/ 114225576 w 2395"/>
                <a:gd name="T1" fmla="*/ 0 h 2395"/>
                <a:gd name="T2" fmla="*/ 228450844 w 2395"/>
                <a:gd name="T3" fmla="*/ 113950945 h 2395"/>
                <a:gd name="T4" fmla="*/ 114225576 w 2395"/>
                <a:gd name="T5" fmla="*/ 227901582 h 2395"/>
                <a:gd name="T6" fmla="*/ 0 w 2395"/>
                <a:gd name="T7" fmla="*/ 11395094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xmlns="" id="{20CEEAE9-397B-4A39-A438-27E72487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3909373"/>
              <a:ext cx="739775" cy="739775"/>
            </a:xfrm>
            <a:custGeom>
              <a:avLst/>
              <a:gdLst>
                <a:gd name="T0" fmla="*/ 114225576 w 2395"/>
                <a:gd name="T1" fmla="*/ 0 h 2394"/>
                <a:gd name="T2" fmla="*/ 228450844 w 2395"/>
                <a:gd name="T3" fmla="*/ 114291212 h 2394"/>
                <a:gd name="T4" fmla="*/ 114225576 w 2395"/>
                <a:gd name="T5" fmla="*/ 228486631 h 2394"/>
                <a:gd name="T6" fmla="*/ 0 w 2395"/>
                <a:gd name="T7" fmla="*/ 114291212 h 2394"/>
                <a:gd name="T8" fmla="*/ 114225576 w 2395"/>
                <a:gd name="T9" fmla="*/ 0 h 2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4"/>
                <a:gd name="T17" fmla="*/ 2395 w 2395"/>
                <a:gd name="T18" fmla="*/ 2394 h 2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4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3"/>
                    <a:pt x="1197" y="2393"/>
                  </a:cubicBezTo>
                  <a:cubicBezTo>
                    <a:pt x="537" y="2393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1B282492-0758-49AF-B2BA-4AB56395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2566348"/>
              <a:ext cx="782638" cy="782638"/>
            </a:xfrm>
            <a:custGeom>
              <a:avLst/>
              <a:gdLst>
                <a:gd name="T0" fmla="*/ 120881370 w 2530"/>
                <a:gd name="T1" fmla="*/ 12907340 h 2530"/>
                <a:gd name="T2" fmla="*/ 12910433 w 2530"/>
                <a:gd name="T3" fmla="*/ 120945713 h 2530"/>
                <a:gd name="T4" fmla="*/ 120881370 w 2530"/>
                <a:gd name="T5" fmla="*/ 228888195 h 2530"/>
                <a:gd name="T6" fmla="*/ 228852002 w 2530"/>
                <a:gd name="T7" fmla="*/ 120945713 h 2530"/>
                <a:gd name="T8" fmla="*/ 120881370 w 2530"/>
                <a:gd name="T9" fmla="*/ 12907340 h 2530"/>
                <a:gd name="T10" fmla="*/ 120881370 w 2530"/>
                <a:gd name="T11" fmla="*/ 241795530 h 2530"/>
                <a:gd name="T12" fmla="*/ 0 w 2530"/>
                <a:gd name="T13" fmla="*/ 120945713 h 2530"/>
                <a:gd name="T14" fmla="*/ 120881370 w 2530"/>
                <a:gd name="T15" fmla="*/ 0 h 2530"/>
                <a:gd name="T16" fmla="*/ 241858327 w 2530"/>
                <a:gd name="T17" fmla="*/ 120945713 h 2530"/>
                <a:gd name="T18" fmla="*/ 120881370 w 2530"/>
                <a:gd name="T19" fmla="*/ 241795530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xmlns="" id="{E34B27B8-C2FC-45A6-9696-FA007C362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0" y="3888736"/>
              <a:ext cx="782638" cy="781050"/>
            </a:xfrm>
            <a:custGeom>
              <a:avLst/>
              <a:gdLst>
                <a:gd name="T0" fmla="*/ 120881370 w 2530"/>
                <a:gd name="T1" fmla="*/ 12881151 h 2530"/>
                <a:gd name="T2" fmla="*/ 12910433 w 2530"/>
                <a:gd name="T3" fmla="*/ 120700310 h 2530"/>
                <a:gd name="T4" fmla="*/ 120881370 w 2530"/>
                <a:gd name="T5" fmla="*/ 228423773 h 2530"/>
                <a:gd name="T6" fmla="*/ 228852002 w 2530"/>
                <a:gd name="T7" fmla="*/ 120700310 h 2530"/>
                <a:gd name="T8" fmla="*/ 120881370 w 2530"/>
                <a:gd name="T9" fmla="*/ 12881151 h 2530"/>
                <a:gd name="T10" fmla="*/ 120881370 w 2530"/>
                <a:gd name="T11" fmla="*/ 241304918 h 2530"/>
                <a:gd name="T12" fmla="*/ 0 w 2530"/>
                <a:gd name="T13" fmla="*/ 120700310 h 2530"/>
                <a:gd name="T14" fmla="*/ 120881370 w 2530"/>
                <a:gd name="T15" fmla="*/ 0 h 2530"/>
                <a:gd name="T16" fmla="*/ 241858327 w 2530"/>
                <a:gd name="T17" fmla="*/ 120700310 h 2530"/>
                <a:gd name="T18" fmla="*/ 120881370 w 2530"/>
                <a:gd name="T19" fmla="*/ 241304918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60" name="TextBox 98">
              <a:extLst>
                <a:ext uri="{FF2B5EF4-FFF2-40B4-BE49-F238E27FC236}">
                  <a16:creationId xmlns:a16="http://schemas.microsoft.com/office/drawing/2014/main" xmlns="" id="{7C295B68-AFFE-4906-994E-2A1E1F72D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764" y="2831668"/>
              <a:ext cx="24727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Habilitación</a:t>
              </a:r>
            </a:p>
          </p:txBody>
        </p:sp>
        <p:sp>
          <p:nvSpPr>
            <p:cNvPr id="61" name="TextBox 98">
              <a:extLst>
                <a:ext uri="{FF2B5EF4-FFF2-40B4-BE49-F238E27FC236}">
                  <a16:creationId xmlns:a16="http://schemas.microsoft.com/office/drawing/2014/main" xmlns="" id="{6EF51883-46C5-4AF4-9ECF-829C43EF2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268" y="4122240"/>
              <a:ext cx="318893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de Información para la Calidad </a:t>
              </a:r>
            </a:p>
          </p:txBody>
        </p:sp>
        <p:sp>
          <p:nvSpPr>
            <p:cNvPr id="62" name="Elipse 60">
              <a:extLst>
                <a:ext uri="{FF2B5EF4-FFF2-40B4-BE49-F238E27FC236}">
                  <a16:creationId xmlns:a16="http://schemas.microsoft.com/office/drawing/2014/main" xmlns="" id="{4E7684AD-D66E-4C68-BC93-A50CAE6E0A4B}"/>
                </a:ext>
              </a:extLst>
            </p:cNvPr>
            <p:cNvSpPr/>
            <p:nvPr/>
          </p:nvSpPr>
          <p:spPr>
            <a:xfrm>
              <a:off x="5514975" y="3026723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lipse 61">
              <a:extLst>
                <a:ext uri="{FF2B5EF4-FFF2-40B4-BE49-F238E27FC236}">
                  <a16:creationId xmlns:a16="http://schemas.microsoft.com/office/drawing/2014/main" xmlns="" id="{206BC857-0C32-48D2-99E2-80A5964D57A0}"/>
                </a:ext>
              </a:extLst>
            </p:cNvPr>
            <p:cNvSpPr/>
            <p:nvPr/>
          </p:nvSpPr>
          <p:spPr>
            <a:xfrm>
              <a:off x="5508625" y="4157023"/>
              <a:ext cx="127000" cy="12858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Elipse 62">
              <a:extLst>
                <a:ext uri="{FF2B5EF4-FFF2-40B4-BE49-F238E27FC236}">
                  <a16:creationId xmlns:a16="http://schemas.microsoft.com/office/drawing/2014/main" xmlns="" id="{7E72253C-7582-401C-BB0B-422F920504B3}"/>
                </a:ext>
              </a:extLst>
            </p:cNvPr>
            <p:cNvSpPr/>
            <p:nvPr/>
          </p:nvSpPr>
          <p:spPr>
            <a:xfrm>
              <a:off x="7113588" y="2993386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Elipse 63">
              <a:extLst>
                <a:ext uri="{FF2B5EF4-FFF2-40B4-BE49-F238E27FC236}">
                  <a16:creationId xmlns:a16="http://schemas.microsoft.com/office/drawing/2014/main" xmlns="" id="{06661E74-A612-4D0E-9F1A-9B2DD1A814FF}"/>
                </a:ext>
              </a:extLst>
            </p:cNvPr>
            <p:cNvSpPr/>
            <p:nvPr/>
          </p:nvSpPr>
          <p:spPr>
            <a:xfrm>
              <a:off x="7105650" y="4128448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xmlns="" id="{B67E641C-9D98-4F3B-8AF9-B93C8A9B9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2290" y="2832690"/>
              <a:ext cx="25719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Acreditación </a:t>
              </a:r>
            </a:p>
          </p:txBody>
        </p:sp>
        <p:sp>
          <p:nvSpPr>
            <p:cNvPr id="67" name="58 Rectángulo">
              <a:extLst>
                <a:ext uri="{FF2B5EF4-FFF2-40B4-BE49-F238E27FC236}">
                  <a16:creationId xmlns:a16="http://schemas.microsoft.com/office/drawing/2014/main" xmlns="" id="{3FF21992-988F-4ED8-A0EF-4A68395F69EB}"/>
                </a:ext>
              </a:extLst>
            </p:cNvPr>
            <p:cNvSpPr/>
            <p:nvPr/>
          </p:nvSpPr>
          <p:spPr>
            <a:xfrm>
              <a:off x="7938715" y="4063199"/>
              <a:ext cx="27884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Auditoria para el Mejoramiento de la Calidad (PAMEC)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97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Sistema de Información para la Calidad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CuadroTexto">
            <a:extLst>
              <a:ext uri="{FF2B5EF4-FFF2-40B4-BE49-F238E27FC236}">
                <a16:creationId xmlns:a16="http://schemas.microsoft.com/office/drawing/2014/main" xmlns="" id="{6B20A928-1311-4D07-B285-20A00295DBDB}"/>
              </a:ext>
            </a:extLst>
          </p:cNvPr>
          <p:cNvSpPr txBox="1"/>
          <p:nvPr/>
        </p:nvSpPr>
        <p:spPr>
          <a:xfrm>
            <a:off x="368490" y="1637343"/>
            <a:ext cx="348343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sz="1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Este componente </a:t>
            </a:r>
            <a:r>
              <a:rPr lang="es-CO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tiene por objeto estimular la competencia por calidad entre los agentes del sector que al mismo tiempo, permita orientar a los usuarios en el conocimiento de las características del sistema, en el ejercicio de sus derechos y deberes y en los niveles de calidad de los Prestadores de Servicios de Salud y de las EAPB, de manera que puedan tomar decisiones informadas en el momento de ejercer los derechos que para ellos contempla el Sistema General de Seguridad Social en Salud. </a:t>
            </a:r>
          </a:p>
          <a:p>
            <a:pPr algn="just">
              <a:defRPr/>
            </a:pPr>
            <a:endParaRPr lang="es-CO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s-MX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6" name="3 Diagrama">
            <a:extLst>
              <a:ext uri="{FF2B5EF4-FFF2-40B4-BE49-F238E27FC236}">
                <a16:creationId xmlns:a16="http://schemas.microsoft.com/office/drawing/2014/main" xmlns="" id="{08DE2A3F-7C3C-43E9-96D5-353DC87F9C3A}"/>
              </a:ext>
            </a:extLst>
          </p:cNvPr>
          <p:cNvGraphicFramePr/>
          <p:nvPr/>
        </p:nvGraphicFramePr>
        <p:xfrm>
          <a:off x="3336367" y="1212194"/>
          <a:ext cx="6279486" cy="439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87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197C1D14-3A40-AE90-527A-93CD8A632C5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7750" y="1485900"/>
          <a:ext cx="70484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306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8B25880F-EDBF-706C-6897-4A7899E9795A}"/>
              </a:ext>
            </a:extLst>
          </p:cNvPr>
          <p:cNvGraphicFramePr>
            <a:graphicFrameLocks/>
          </p:cNvGraphicFramePr>
          <p:nvPr/>
        </p:nvGraphicFramePr>
        <p:xfrm>
          <a:off x="1483518" y="1485900"/>
          <a:ext cx="61769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318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ABAE19C5-57FC-0BBB-76A4-B8538BD2F1E1}"/>
              </a:ext>
            </a:extLst>
          </p:cNvPr>
          <p:cNvGraphicFramePr>
            <a:graphicFrameLocks/>
          </p:cNvGraphicFramePr>
          <p:nvPr/>
        </p:nvGraphicFramePr>
        <p:xfrm>
          <a:off x="1293018" y="1485900"/>
          <a:ext cx="65579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32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3E49ADA0-B240-CC3F-68F5-27DACFD85D43}"/>
              </a:ext>
            </a:extLst>
          </p:cNvPr>
          <p:cNvGraphicFramePr>
            <a:graphicFrameLocks/>
          </p:cNvGraphicFramePr>
          <p:nvPr/>
        </p:nvGraphicFramePr>
        <p:xfrm>
          <a:off x="1645443" y="1485900"/>
          <a:ext cx="58531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45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82076346-0354-3BEE-7294-F8C1C01FCF5A}"/>
              </a:ext>
            </a:extLst>
          </p:cNvPr>
          <p:cNvGraphicFramePr>
            <a:graphicFrameLocks/>
          </p:cNvGraphicFramePr>
          <p:nvPr/>
        </p:nvGraphicFramePr>
        <p:xfrm>
          <a:off x="1421605" y="1485900"/>
          <a:ext cx="63007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48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Consolidado II Trimestre de 2022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0428CAA-90B5-1AAF-CB0D-63027F90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8" y="1466850"/>
            <a:ext cx="6792770" cy="30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Red de Prestadores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0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Caracterización de los afiliados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tipo de entidad</a:t>
            </a:r>
            <a:endParaRPr lang="es-ES" sz="2400" b="1" dirty="0">
              <a:solidFill>
                <a:schemeClr val="tx2">
                  <a:lumMod val="75000"/>
                </a:schemeClr>
              </a:solidFill>
              <a:ea typeface="Segoe UI Black" pitchFamily="34" charset="0"/>
              <a:cs typeface="Segoe U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11" name="Picture 12" descr="Se puede ejercer la causal consultada estando el trabajador incapacitado?  En esta condición de salud ¿Cómo se ejerce el preaviso y procedimiento  disciplinario previo? ¿Es obligatorio? – InformateDerechoLabo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9" y="2645655"/>
            <a:ext cx="1944217" cy="1730252"/>
          </a:xfrm>
          <a:prstGeom prst="rect">
            <a:avLst/>
          </a:prstGeom>
          <a:noFill/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97065133-1AFE-6393-ABE8-BF5908B496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566" y="1777380"/>
          <a:ext cx="27940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918">
                  <a:extLst>
                    <a:ext uri="{9D8B030D-6E8A-4147-A177-3AD203B41FA5}">
                      <a16:colId xmlns="" xmlns:a16="http://schemas.microsoft.com/office/drawing/2014/main" val="4055128375"/>
                    </a:ext>
                  </a:extLst>
                </a:gridCol>
                <a:gridCol w="1625082">
                  <a:extLst>
                    <a:ext uri="{9D8B030D-6E8A-4147-A177-3AD203B41FA5}">
                      <a16:colId xmlns="" xmlns:a16="http://schemas.microsoft.com/office/drawing/2014/main" val="13798740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TIPO DE ENTIDAD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err="1">
                          <a:effectLst/>
                        </a:rPr>
                        <a:t>N°</a:t>
                      </a:r>
                      <a:r>
                        <a:rPr lang="es-CO" sz="1100" b="1" u="none" strike="noStrike" dirty="0">
                          <a:effectLst/>
                        </a:rPr>
                        <a:t>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334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PRIVADA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442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954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PUBLICA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383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295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825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4056800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A353F5E4-FBCB-EE60-7E65-F7B6FEE2FD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77755" y="1395884"/>
          <a:ext cx="5856572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411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contratación laboral temporal según la doctrina del Tribunal Superior de  la Unión Europea - Artículos - Gestoria Mong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52" y="3240039"/>
            <a:ext cx="1859228" cy="1417661"/>
          </a:xfrm>
          <a:prstGeom prst="rect">
            <a:avLst/>
          </a:prstGeom>
          <a:noFill/>
        </p:spPr>
      </p:pic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modalidad</a:t>
            </a:r>
          </a:p>
        </p:txBody>
      </p:sp>
      <p:cxnSp>
        <p:nvCxnSpPr>
          <p:cNvPr id="15" name="14 Conector recto"/>
          <p:cNvCxnSpPr>
            <a:cxnSpLocks/>
          </p:cNvCxnSpPr>
          <p:nvPr/>
        </p:nvCxnSpPr>
        <p:spPr>
          <a:xfrm>
            <a:off x="1331640" y="1057300"/>
            <a:ext cx="367240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FBFEC611-0984-1215-303D-D8265258DD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7116" y="1993404"/>
          <a:ext cx="22987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="" xmlns:a16="http://schemas.microsoft.com/office/drawing/2014/main" val="2767898599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6091964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TIPO DE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err="1">
                          <a:effectLst/>
                        </a:rPr>
                        <a:t>N°</a:t>
                      </a:r>
                      <a:r>
                        <a:rPr lang="es-CO" sz="1100" b="1" u="none" strike="noStrike" dirty="0">
                          <a:effectLst/>
                        </a:rPr>
                        <a:t>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1006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CAPITA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133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353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EVENTO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689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29513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PGP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65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825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1891673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76C738A9-BEB6-A270-3964-524552F16C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70948" y="1574304"/>
          <a:ext cx="5605507" cy="337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1468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nivel de atención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2050" name="Picture 2" descr="Sustitución de vacaciones ¿Qué contrato debe utilizarse? - Asesoría Fiscal,  Contable y Laboral Soria | Asesoría Ur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906" y="4851638"/>
            <a:ext cx="811460" cy="720080"/>
          </a:xfrm>
          <a:prstGeom prst="rect">
            <a:avLst/>
          </a:prstGeom>
          <a:noFill/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B60A5C28-F7FB-977F-3BD8-FD323091AA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47896" y="1057300"/>
          <a:ext cx="2160240" cy="1079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151156613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204608853"/>
                    </a:ext>
                  </a:extLst>
                </a:gridCol>
              </a:tblGrid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COMPLEJIDAD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err="1">
                          <a:effectLst/>
                        </a:rPr>
                        <a:t>N°</a:t>
                      </a:r>
                      <a:r>
                        <a:rPr lang="es-CO" sz="1100" b="1" u="none" strike="noStrike" dirty="0">
                          <a:effectLst/>
                        </a:rPr>
                        <a:t> CONTRATO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2853441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Alta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2471927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Baja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2282645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Media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9183119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O.S.C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0029748"/>
                  </a:ext>
                </a:extLst>
              </a:tr>
              <a:tr h="179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825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853722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7E1AAF6-3BDB-545A-59ED-EF8C4C1FA596}"/>
              </a:ext>
            </a:extLst>
          </p:cNvPr>
          <p:cNvSpPr txBox="1"/>
          <p:nvPr/>
        </p:nvSpPr>
        <p:spPr>
          <a:xfrm>
            <a:off x="7728533" y="444472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/>
              <a:t>*O.S.C (Otros servicios complementarios)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A865F210-7DBE-D91B-59B6-1A41E9DFC9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6" y="2136994"/>
          <a:ext cx="8160581" cy="301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851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gura-atras3.png">
            <a:extLst>
              <a:ext uri="{FF2B5EF4-FFF2-40B4-BE49-F238E27FC236}">
                <a16:creationId xmlns="" xmlns:a16="http://schemas.microsoft.com/office/drawing/2014/main" id="{EFFC097C-8CD7-6659-A6DD-24148EACD9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340847" y="108791"/>
            <a:ext cx="816479" cy="630916"/>
          </a:xfrm>
          <a:prstGeom prst="rect">
            <a:avLst/>
          </a:prstGeom>
        </p:spPr>
      </p:pic>
      <p:sp>
        <p:nvSpPr>
          <p:cNvPr id="4" name="12 CuadroTexto">
            <a:extLst>
              <a:ext uri="{FF2B5EF4-FFF2-40B4-BE49-F238E27FC236}">
                <a16:creationId xmlns="" xmlns:a16="http://schemas.microsoft.com/office/drawing/2014/main" id="{B7B72EA1-013A-F783-9863-F20C33F34704}"/>
              </a:ext>
            </a:extLst>
          </p:cNvPr>
          <p:cNvSpPr txBox="1"/>
          <p:nvPr/>
        </p:nvSpPr>
        <p:spPr>
          <a:xfrm>
            <a:off x="1115617" y="19362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ea typeface="Segoe UI Black" pitchFamily="34" charset="0"/>
                <a:cs typeface="Segoe UI" pitchFamily="34" charset="0"/>
                <a:sym typeface="Montserrat"/>
              </a:rPr>
              <a:t>Contratación por nivel de atención</a:t>
            </a:r>
          </a:p>
        </p:txBody>
      </p:sp>
      <p:cxnSp>
        <p:nvCxnSpPr>
          <p:cNvPr id="5" name="14 Conector recto">
            <a:extLst>
              <a:ext uri="{FF2B5EF4-FFF2-40B4-BE49-F238E27FC236}">
                <a16:creationId xmlns="" xmlns:a16="http://schemas.microsoft.com/office/drawing/2014/main" id="{0FE0DBAE-3C5E-AEFA-2936-E4A0C035FE20}"/>
              </a:ext>
            </a:extLst>
          </p:cNvPr>
          <p:cNvCxnSpPr/>
          <p:nvPr/>
        </p:nvCxnSpPr>
        <p:spPr>
          <a:xfrm>
            <a:off x="1115617" y="655294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6FF4F4AD-C784-C6D4-2D45-A2675E2CA7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286039" y="1116959"/>
          <a:ext cx="7815833" cy="459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3CF647B-9AE5-7222-A2E3-F64F06F5E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069" y="1302103"/>
            <a:ext cx="2677450" cy="31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Gestión Operaciones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pic>
        <p:nvPicPr>
          <p:cNvPr id="20" name="19 Imagen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2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Nuevos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6084168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EE4858E-F325-217C-0E3A-3EE05D9C3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44197"/>
            <a:ext cx="8577039" cy="28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38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Cantidad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4 CuadroTexto"/>
          <p:cNvSpPr txBox="1"/>
          <p:nvPr/>
        </p:nvSpPr>
        <p:spPr>
          <a:xfrm>
            <a:off x="5220072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14AE2D6-6016-0ED5-1489-36DFA1911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345332"/>
            <a:ext cx="69189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Desde Otras EPSS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D88D975-23A7-4B8A-3393-C5BF1B6D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43346"/>
            <a:ext cx="5853034" cy="31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15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a Otras EPS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99374F9-B4B9-25DA-80CB-AA69D6E4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523682"/>
            <a:ext cx="6083434" cy="32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9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Movilidad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8A8FE6F-3C31-1812-924B-804AACA4F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82" y="1550282"/>
            <a:ext cx="5611219" cy="32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6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</a:t>
            </a:r>
            <a:r>
              <a:rPr lang="es-MX" sz="2000" b="1" dirty="0" smtClean="0">
                <a:latin typeface="Calibri" pitchFamily="34" charset="0"/>
                <a:cs typeface="Calibri" pitchFamily="34" charset="0"/>
              </a:rPr>
              <a:t>Poblacional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919760" y="1700979"/>
            <a:ext cx="358340" cy="435562"/>
          </a:xfrm>
          <a:prstGeom prst="rect">
            <a:avLst/>
          </a:prstGeom>
        </p:spPr>
      </p:pic>
      <p:pic>
        <p:nvPicPr>
          <p:cNvPr id="12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340988" y="1733065"/>
            <a:ext cx="271463" cy="385763"/>
          </a:xfrm>
          <a:prstGeom prst="rect">
            <a:avLst/>
          </a:prstGeom>
        </p:spPr>
      </p:pic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xmlns="" id="{3D9F1261-87A1-42A4-95D3-DA6E445EE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38822"/>
              </p:ext>
            </p:extLst>
          </p:nvPr>
        </p:nvGraphicFramePr>
        <p:xfrm>
          <a:off x="596570" y="4686509"/>
          <a:ext cx="2987788" cy="7672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46947">
                  <a:extLst>
                    <a:ext uri="{9D8B030D-6E8A-4147-A177-3AD203B41FA5}">
                      <a16:colId xmlns:a16="http://schemas.microsoft.com/office/drawing/2014/main" xmlns="" val="1022041861"/>
                    </a:ext>
                  </a:extLst>
                </a:gridCol>
                <a:gridCol w="746947">
                  <a:extLst>
                    <a:ext uri="{9D8B030D-6E8A-4147-A177-3AD203B41FA5}">
                      <a16:colId xmlns:a16="http://schemas.microsoft.com/office/drawing/2014/main" xmlns="" val="2519659464"/>
                    </a:ext>
                  </a:extLst>
                </a:gridCol>
                <a:gridCol w="746947">
                  <a:extLst>
                    <a:ext uri="{9D8B030D-6E8A-4147-A177-3AD203B41FA5}">
                      <a16:colId xmlns:a16="http://schemas.microsoft.com/office/drawing/2014/main" xmlns="" val="923010113"/>
                    </a:ext>
                  </a:extLst>
                </a:gridCol>
                <a:gridCol w="746947">
                  <a:extLst>
                    <a:ext uri="{9D8B030D-6E8A-4147-A177-3AD203B41FA5}">
                      <a16:colId xmlns:a16="http://schemas.microsoft.com/office/drawing/2014/main" xmlns="" val="1686210432"/>
                    </a:ext>
                  </a:extLst>
                </a:gridCol>
              </a:tblGrid>
              <a:tr h="2643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Regimen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Hombres</a:t>
                      </a:r>
                      <a:endParaRPr lang="en-US" sz="110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 smtClean="0">
                          <a:effectLst/>
                        </a:rPr>
                        <a:t>Mujeres</a:t>
                      </a:r>
                      <a:endParaRPr lang="es-CO" sz="1100" noProof="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233225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Subsidiado</a:t>
                      </a:r>
                      <a:endParaRPr lang="en-US" sz="1100" b="1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166.722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169.896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336.618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718486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s-CO" sz="1100" noProof="0" dirty="0" smtClean="0">
                          <a:effectLst/>
                        </a:rPr>
                        <a:t>Contributivo</a:t>
                      </a:r>
                      <a:endParaRPr lang="es-CO" sz="1100" b="1" noProof="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9.899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7.281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17.180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79692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 b="1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176.621</a:t>
                      </a:r>
                      <a:endParaRPr lang="en-US" sz="1100" b="1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177.177</a:t>
                      </a:r>
                      <a:endParaRPr lang="en-US" sz="1100" b="1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353.798</a:t>
                      </a:r>
                      <a:endParaRPr lang="en-US" sz="1100" b="1" dirty="0" smtClean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103875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8F7B4BA-1C4B-413B-9743-6C365C969FE4}"/>
              </a:ext>
            </a:extLst>
          </p:cNvPr>
          <p:cNvSpPr txBox="1"/>
          <p:nvPr/>
        </p:nvSpPr>
        <p:spPr>
          <a:xfrm>
            <a:off x="1279974" y="1818812"/>
            <a:ext cx="47234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+mj-lt"/>
              </a:rPr>
              <a:t>49%</a:t>
            </a:r>
            <a:endParaRPr lang="es-ES" sz="105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DB754D6-AC4D-403A-A501-55398440FBCF}"/>
              </a:ext>
            </a:extLst>
          </p:cNvPr>
          <p:cNvSpPr txBox="1"/>
          <p:nvPr/>
        </p:nvSpPr>
        <p:spPr>
          <a:xfrm>
            <a:off x="2735934" y="1848469"/>
            <a:ext cx="46511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+mj-lt"/>
              </a:rPr>
              <a:t>51%</a:t>
            </a:r>
            <a:endParaRPr lang="es-ES" sz="105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3" y="2213396"/>
            <a:ext cx="2850356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18808"/>
              </p:ext>
            </p:extLst>
          </p:nvPr>
        </p:nvGraphicFramePr>
        <p:xfrm>
          <a:off x="4139031" y="2069380"/>
          <a:ext cx="4457700" cy="153098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064260"/>
                <a:gridCol w="772160"/>
                <a:gridCol w="772160"/>
                <a:gridCol w="772160"/>
                <a:gridCol w="1076960"/>
              </a:tblGrid>
              <a:tr h="5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Ciclo de Vida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Mujeres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Hombres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Total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Porcentaje Total</a:t>
                      </a:r>
                      <a:endParaRPr lang="es-CO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Primera Infancia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14.847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15.781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30.628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>
                          <a:effectLst/>
                        </a:rPr>
                        <a:t>9%</a:t>
                      </a:r>
                      <a:endParaRPr lang="es-CO" sz="10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Infancia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14.403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15.195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29.598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>
                          <a:effectLst/>
                        </a:rPr>
                        <a:t>8%</a:t>
                      </a:r>
                      <a:endParaRPr lang="es-CO" sz="1000" b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Adolescencia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17.880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19.406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37.286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11%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Juventud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33.410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31.929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65.339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18%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Adultez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66.164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63.610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129.774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37%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Persona Mayor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30.473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30.700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61.173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17%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Total general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177.177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176.621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353.798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effectLst/>
                        </a:rPr>
                        <a:t>100%</a:t>
                      </a:r>
                      <a:endParaRPr lang="es-CO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24" name="Imagen 2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1717" y="3738771"/>
            <a:ext cx="2952328" cy="17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6 Rectángulo"/>
          <p:cNvSpPr>
            <a:spLocks noChangeArrowheads="1"/>
          </p:cNvSpPr>
          <p:nvPr/>
        </p:nvSpPr>
        <p:spPr bwMode="auto">
          <a:xfrm>
            <a:off x="5107741" y="1321744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b="1" dirty="0" smtClean="0">
                <a:latin typeface="+mn-lt"/>
              </a:rPr>
              <a:t>Población por curso de vida</a:t>
            </a:r>
            <a:endParaRPr lang="es-CO" altLang="es-CO" sz="1400" b="1" dirty="0">
              <a:latin typeface="+mn-lt"/>
            </a:endParaRPr>
          </a:p>
        </p:txBody>
      </p:sp>
      <p:sp>
        <p:nvSpPr>
          <p:cNvPr id="26" name="6 Rectángulo"/>
          <p:cNvSpPr>
            <a:spLocks noChangeArrowheads="1"/>
          </p:cNvSpPr>
          <p:nvPr/>
        </p:nvSpPr>
        <p:spPr bwMode="auto">
          <a:xfrm>
            <a:off x="611560" y="1260103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b="1" dirty="0" smtClean="0">
                <a:latin typeface="+mn-lt"/>
              </a:rPr>
              <a:t>Pirámide Poblacional</a:t>
            </a:r>
            <a:endParaRPr lang="es-CO" altLang="es-CO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8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Portabilidad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25EF6B-2CE2-34F3-E66B-E23BE2A8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518965"/>
            <a:ext cx="6667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26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8505" y="702550"/>
            <a:ext cx="6133953" cy="4739874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grpSp>
        <p:nvGrpSpPr>
          <p:cNvPr id="18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9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0" name="19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1691680" y="1903393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Rendición de Cuentas </a:t>
            </a:r>
            <a:r>
              <a:rPr lang="es-MX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 </a:t>
            </a:r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47564" y="3351541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Satisfacción y Atención al usuario </a:t>
            </a:r>
          </a:p>
        </p:txBody>
      </p:sp>
    </p:spTree>
    <p:extLst>
      <p:ext uri="{BB962C8B-B14F-4D97-AF65-F5344CB8AC3E}">
        <p14:creationId xmlns:p14="http://schemas.microsoft.com/office/powerpoint/2010/main" val="221568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5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5955262" y="2868195"/>
            <a:ext cx="3610079" cy="400110"/>
            <a:chOff x="5628720" y="3261875"/>
            <a:chExt cx="1387816" cy="400110"/>
          </a:xfrm>
        </p:grpSpPr>
        <p:sp>
          <p:nvSpPr>
            <p:cNvPr id="12" name="11 Rectángulo redondeado"/>
            <p:cNvSpPr/>
            <p:nvPr/>
          </p:nvSpPr>
          <p:spPr>
            <a:xfrm>
              <a:off x="5715008" y="3274017"/>
              <a:ext cx="1143008" cy="357190"/>
            </a:xfrm>
            <a:prstGeom prst="round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628720" y="3261875"/>
              <a:ext cx="1387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Ghotman"/>
                </a:rPr>
                <a:t>Satisfaccion  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788226" y="32740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8" name="17 Imagen" descr="blithesome-student-in-green-t-shirt-posing-with-laptop-indoor-photo-of-amazed-male-freelancer-isol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28874"/>
            <a:ext cx="4608512" cy="51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3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Cantidad de Oficinas de  Atención al Usuario y gestión</a:t>
            </a:r>
            <a:endParaRPr lang="es-CO" sz="2400" b="1" dirty="0">
              <a:solidFill>
                <a:srgbClr val="1E273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5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6" name="5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7" name="6 Rectángulo"/>
          <p:cNvSpPr/>
          <p:nvPr/>
        </p:nvSpPr>
        <p:spPr>
          <a:xfrm>
            <a:off x="4929190" y="1500178"/>
            <a:ext cx="3929090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Las oficinas de atención al usuario de </a:t>
            </a:r>
            <a:r>
              <a:rPr lang="es-CO" dirty="0" err="1"/>
              <a:t>Ecoopsos</a:t>
            </a:r>
            <a:r>
              <a:rPr lang="es-CO" dirty="0"/>
              <a:t> EPS, están destinadas a solucionar las solicitudes e inquietudes de nuestros afiliados, siguiendo políticas de enfoque diferencial y atención preferencial.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</a:pPr>
            <a:endParaRPr lang="es-CO" sz="8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Los trámites que se pueden realizar son solicitud de servicios, gestión de afiliaciones, solicitud de información, </a:t>
            </a:r>
            <a:r>
              <a:rPr lang="es-CO" dirty="0" err="1"/>
              <a:t>PQR’s</a:t>
            </a:r>
            <a:r>
              <a:rPr lang="es-CO" dirty="0"/>
              <a:t>, actividades de salud enfocadas a la gestión del riesgo, participación ciudadana, entre otros.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0033" y="1500176"/>
          <a:ext cx="4214843" cy="3365170"/>
        </p:xfrm>
        <a:graphic>
          <a:graphicData uri="http://schemas.openxmlformats.org/drawingml/2006/table">
            <a:tbl>
              <a:tblPr/>
              <a:tblGrid>
                <a:gridCol w="1505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91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USUARIOS UNICOS ATENDIDOS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3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Antioquia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3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Cordoba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3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Cundinamarca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3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6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Norte de Santander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5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Tolima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5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 Oficinas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72652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43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428609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1E2739"/>
                </a:solidFill>
              </a:rPr>
              <a:t>Gestión en Oficinas de Atención al Usuario y Tiempo Promedio de Atención por mes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57224" y="1357302"/>
          <a:ext cx="7643867" cy="3528926"/>
        </p:xfrm>
        <a:graphic>
          <a:graphicData uri="http://schemas.openxmlformats.org/drawingml/2006/table">
            <a:tbl>
              <a:tblPr/>
              <a:tblGrid>
                <a:gridCol w="1528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132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Atenciones 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Tiempo promedio de Atencion 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Atenciones 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Tiempo promedio de Atencion 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Atenciones Junio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Tiempo promedio de Atención Junio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2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Antioquia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2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Boyaca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2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Cordoba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2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Cundinamarca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2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6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Norte de Santander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2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Tolima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2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66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4 CuadroTexto"/>
          <p:cNvSpPr txBox="1"/>
          <p:nvPr/>
        </p:nvSpPr>
        <p:spPr>
          <a:xfrm>
            <a:off x="5724128" y="552160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Mercadeo </a:t>
            </a:r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y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Comunicaciones.</a:t>
            </a:r>
          </a:p>
          <a:p>
            <a:endParaRPr lang="es-ES" sz="1050" dirty="0"/>
          </a:p>
        </p:txBody>
      </p:sp>
      <p:sp>
        <p:nvSpPr>
          <p:cNvPr id="7" name="12 CuadroTexto">
            <a:extLst>
              <a:ext uri="{FF2B5EF4-FFF2-40B4-BE49-F238E27FC236}">
                <a16:creationId xmlns:a16="http://schemas.microsoft.com/office/drawing/2014/main" xmlns="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:a16="http://schemas.microsoft.com/office/drawing/2014/main" xmlns="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A5D1276-1894-297D-3153-3AB6F6F3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9994"/>
          <a:stretch/>
        </p:blipFill>
        <p:spPr>
          <a:xfrm>
            <a:off x="31723" y="1315127"/>
            <a:ext cx="9144000" cy="35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0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Gestión Contact Center, II trimestre 2022</a:t>
            </a:r>
          </a:p>
          <a:p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EB163F0-8FDC-78B1-286E-F703CCFB9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09" y="1729322"/>
            <a:ext cx="7501425" cy="1114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6C2AB7B-90FD-A17C-5EBE-40DD6B3A4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09" y="3670183"/>
            <a:ext cx="7391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19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Mortalidad y Morbilidad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8"/>
            <a:ext cx="1009650" cy="9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3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mortalidad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714480" y="1643054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1° Causa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643042" y="2928938"/>
            <a:ext cx="937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2° Causa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14480" y="4143384"/>
            <a:ext cx="7858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88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3° Causa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62"/>
            <a:ext cx="948105" cy="9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6 Rectángulo"/>
          <p:cNvSpPr>
            <a:spLocks noChangeArrowheads="1"/>
          </p:cNvSpPr>
          <p:nvPr/>
        </p:nvSpPr>
        <p:spPr bwMode="auto">
          <a:xfrm>
            <a:off x="4857752" y="3071814"/>
            <a:ext cx="3071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   Enfermedades Cardiovasculares</a:t>
            </a:r>
          </a:p>
        </p:txBody>
      </p:sp>
      <p:sp>
        <p:nvSpPr>
          <p:cNvPr id="33" name="6 Rectángulo"/>
          <p:cNvSpPr>
            <a:spLocks noChangeArrowheads="1"/>
          </p:cNvSpPr>
          <p:nvPr/>
        </p:nvSpPr>
        <p:spPr bwMode="auto">
          <a:xfrm>
            <a:off x="4214810" y="185736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Enfermedades Respiratorias</a:t>
            </a:r>
          </a:p>
        </p:txBody>
      </p:sp>
      <p:sp>
        <p:nvSpPr>
          <p:cNvPr id="34" name="6 Rectángulo"/>
          <p:cNvSpPr>
            <a:spLocks noChangeArrowheads="1"/>
          </p:cNvSpPr>
          <p:nvPr/>
        </p:nvSpPr>
        <p:spPr bwMode="auto">
          <a:xfrm>
            <a:off x="4643438" y="4143384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Neoplasias malignas</a:t>
            </a:r>
          </a:p>
        </p:txBody>
      </p:sp>
      <p:sp>
        <p:nvSpPr>
          <p:cNvPr id="35" name="2 Rectángulo"/>
          <p:cNvSpPr>
            <a:spLocks noChangeArrowheads="1"/>
          </p:cNvSpPr>
          <p:nvPr/>
        </p:nvSpPr>
        <p:spPr bwMode="auto">
          <a:xfrm>
            <a:off x="5572132" y="5286392"/>
            <a:ext cx="26145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altLang="es-CO" sz="1050" dirty="0">
                <a:latin typeface="+mn-lt"/>
              </a:rPr>
              <a:t>Fuente: SISPRO – Morbilidad fuente propia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428740"/>
            <a:ext cx="904892" cy="9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929070"/>
            <a:ext cx="1072409" cy="11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2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31592"/>
            <a:ext cx="3571900" cy="32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88716"/>
            <a:ext cx="35458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788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17" y="1588673"/>
            <a:ext cx="569734" cy="5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071670" y="1500178"/>
            <a:ext cx="2079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Consulta</a:t>
            </a:r>
            <a:r>
              <a:rPr lang="es-CO" altLang="es-CO" b="1" dirty="0">
                <a:latin typeface="+mj-lt"/>
              </a:rPr>
              <a:t> </a:t>
            </a:r>
            <a:r>
              <a:rPr lang="es-CO" altLang="es-CO" sz="1600" b="1" dirty="0">
                <a:latin typeface="+mj-lt"/>
              </a:rPr>
              <a:t>Externa</a:t>
            </a:r>
            <a:endParaRPr lang="es-CO" altLang="es-CO" b="1" dirty="0">
              <a:latin typeface="+mj-lt"/>
            </a:endParaRP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8"/>
            <a:ext cx="452240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357434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092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071670" y="1428740"/>
            <a:ext cx="2079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Urgencias</a:t>
            </a: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8"/>
            <a:ext cx="647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85996"/>
            <a:ext cx="285752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500178"/>
            <a:ext cx="48768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556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40"/>
            <a:ext cx="788741" cy="8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214546" y="1500178"/>
            <a:ext cx="2055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dirty="0">
                <a:latin typeface="+mn-lt"/>
              </a:rPr>
              <a:t> </a:t>
            </a:r>
            <a:r>
              <a:rPr lang="es-CO" altLang="es-CO" sz="1600" b="1" dirty="0">
                <a:latin typeface="+mn-lt"/>
              </a:rPr>
              <a:t>Hospitalización</a:t>
            </a:r>
          </a:p>
          <a:p>
            <a:pPr algn="ctr" eaLnBrk="1" hangingPunct="1"/>
            <a:r>
              <a:rPr lang="es-CO" altLang="es-CO" sz="1400" dirty="0">
                <a:latin typeface="+mn-lt"/>
              </a:rPr>
              <a:t>(5 primeras causas)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8"/>
            <a:ext cx="292895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571616"/>
            <a:ext cx="47577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8399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8909</TotalTime>
  <Words>823</Words>
  <Application>Microsoft Office PowerPoint</Application>
  <PresentationFormat>Presentación en pantalla (16:10)</PresentationFormat>
  <Paragraphs>287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Arial</vt:lpstr>
      <vt:lpstr>Calibri</vt:lpstr>
      <vt:lpstr>Ghotman</vt:lpstr>
      <vt:lpstr>Gotham </vt:lpstr>
      <vt:lpstr>League Spartan</vt:lpstr>
      <vt:lpstr>Montserrat</vt:lpstr>
      <vt:lpstr>Poppins SemiBold</vt:lpstr>
      <vt:lpstr>Segoe UI</vt:lpstr>
      <vt:lpstr>Segoe UI Black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mrinta</dc:creator>
  <cp:lastModifiedBy>Edwin Dueñas Pinzon</cp:lastModifiedBy>
  <cp:revision>404</cp:revision>
  <dcterms:created xsi:type="dcterms:W3CDTF">2021-09-03T14:11:58Z</dcterms:created>
  <dcterms:modified xsi:type="dcterms:W3CDTF">2022-07-19T23:40:22Z</dcterms:modified>
</cp:coreProperties>
</file>