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84" r:id="rId2"/>
    <p:sldId id="309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72" r:id="rId20"/>
    <p:sldId id="373" r:id="rId21"/>
    <p:sldId id="374" r:id="rId22"/>
    <p:sldId id="375" r:id="rId23"/>
    <p:sldId id="376" r:id="rId24"/>
    <p:sldId id="377" r:id="rId25"/>
    <p:sldId id="306" r:id="rId26"/>
    <p:sldId id="378" r:id="rId27"/>
    <p:sldId id="379" r:id="rId28"/>
    <p:sldId id="380" r:id="rId29"/>
    <p:sldId id="381" r:id="rId30"/>
    <p:sldId id="382" r:id="rId31"/>
    <p:sldId id="308" r:id="rId32"/>
    <p:sldId id="339" r:id="rId33"/>
    <p:sldId id="368" r:id="rId34"/>
    <p:sldId id="369" r:id="rId35"/>
    <p:sldId id="370" r:id="rId36"/>
    <p:sldId id="371" r:id="rId37"/>
    <p:sldId id="383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28"/>
    <a:srgbClr val="FF3300"/>
    <a:srgbClr val="1BD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9B276-DB01-AD44-819B-62285EC49382}" v="7" dt="2021-04-20T12:48:29.733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6.%20Junio\Bases%20de%20Seguimiento\10.%20Cirugia%20Generla\Anexo%20N&#176;%2010.%20Cirugia%20Gener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6.%20Junio\Bases%20de%20Seguimiento\11.%20Medicina%20%20General\Anexo%20N&#176;%2011%20Medicina%20Gener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6.%20Junio\Bases%20de%20Seguimiento\12.%20Medicina%20Interna\Anexo%20N&#176;%2012.%20Medicina%20Intern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6.%20Junio\Bases%20de%20Seguimiento\13.%20Obstetricia\Anexo%20N&#176;%2013%20Obstetrici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6.%20Junio\Bases%20de%20Seguimiento\14.%20Pediatria\Anexo%20N&#176;%2014.%20Pediatri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OneDrive%20-%20ECOOPSOS%20ESS%20EPS\BORRADORES_CONTRATACION\2019%20ECOOPOS%20SAS\03.%20Informes\7.%20Rendicion%20de%20cuentas%20trimestrales\2021\2%20trimestre\BASE%20JUNIO%202021%20(1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OneDrive%20-%20ECOOPSOS%20ESS%20EPS\BORRADORES_CONTRATACION\2019%20ECOOPOS%20SAS\03.%20Informes\7.%20Rendicion%20de%20cuentas%20trimestrales\2021\2%20trimestre\BASE%20JUNIO%202021%20(1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OneDrive%20-%20ECOOPSOS%20ESS%20EPS\BORRADORES_CONTRATACION\2019%20ECOOPOS%20SAS\03.%20Informes\7.%20Rendicion%20de%20cuentas%20trimestrales\2021\2%20trimestre\BASE%20JUNIO%202021%20(1)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OneDrive%20-%20ECOOPSOS%20ESS%20EPS\BORRADORES_CONTRATACION\2019%20ECOOPOS%20SAS\03.%20Informes\7.%20Rendicion%20de%20cuentas%20trimestrales\2021\2%20trimestre\BASE%20JUNIO%202021%20(1)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OneDrive%20-%20ECOOPSOS%20ESS%20EPS\BORRADORES_CONTRATACION\2019%20ECOOPOS%20SAS\03.%20Informes\7.%20Rendicion%20de%20cuentas%20trimestrales\2021\2%20trimestre\BASE%20JUNIO%202021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19\Bases\Morbilidad_%202019\Ene-sep\Reporte_Detalle_Morbilidad%20CONSULT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Reporte_Detalle_Morbilidad%20II%20Trim%2020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19\Bases\Morbilidad_%202019\Ene-sep\Reporte_Detalle_Morbilidad%20CONSULTA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19\Bases\Morbilidad_%202019\Ene-sep\Reporte_Detalle_Morbilidad%20CONSULTA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77825"/>
              </a:solidFill>
            </c:spPr>
            <c:extLst>
              <c:ext xmlns:c16="http://schemas.microsoft.com/office/drawing/2014/chart" uri="{C3380CC4-5D6E-409C-BE32-E72D297353CC}">
                <c16:uniqueId val="{00000001-3BBB-4524-B261-AFD68B5DD034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BBB-4524-B261-AFD68B5DD034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BBB-4524-B261-AFD68B5DD03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err="1"/>
                      <a:t>Consulta</a:t>
                    </a:r>
                    <a:r>
                      <a:rPr lang="en-US" dirty="0"/>
                      <a:t> </a:t>
                    </a:r>
                    <a:r>
                      <a:rPr lang="en-US" dirty="0" err="1" smtClean="0"/>
                      <a:t>externa</a:t>
                    </a:r>
                    <a:r>
                      <a:rPr lang="en-US" dirty="0" smtClean="0"/>
                      <a:t>, 75%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BB-4524-B261-AFD68B5DD034}"/>
                </c:ext>
              </c:extLst>
            </c:dLbl>
            <c:dLbl>
              <c:idx val="1"/>
              <c:layout>
                <c:manualLayout>
                  <c:x val="1.4109543384068442E-2"/>
                  <c:y val="-6.4788719620722482E-2"/>
                </c:manualLayout>
              </c:layout>
              <c:tx>
                <c:rich>
                  <a:bodyPr/>
                  <a:lstStyle/>
                  <a:p>
                    <a:pPr>
                      <a:defRPr lang="es-CO" sz="1300"/>
                    </a:pPr>
                    <a:r>
                      <a:rPr lang="en-US" sz="1200" dirty="0" smtClean="0"/>
                      <a:t>Hospitalización</a:t>
                    </a:r>
                    <a:r>
                      <a:rPr lang="en-US" dirty="0" smtClean="0"/>
                      <a:t>,15%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BB-4524-B261-AFD68B5DD0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err="1"/>
                      <a:t>Urgencias</a:t>
                    </a:r>
                    <a:r>
                      <a:rPr lang="en-US" dirty="0"/>
                      <a:t>, </a:t>
                    </a:r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BB-4524-B261-AFD68B5DD0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 sz="1400"/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Hoja1!$A$13:$A$15</c:f>
              <c:strCache>
                <c:ptCount val="3"/>
                <c:pt idx="0">
                  <c:v>Consulta externa</c:v>
                </c:pt>
                <c:pt idx="1">
                  <c:v>Hospitalización</c:v>
                </c:pt>
                <c:pt idx="2">
                  <c:v>Urgencias</c:v>
                </c:pt>
              </c:strCache>
            </c:strRef>
          </c:cat>
          <c:val>
            <c:numRef>
              <c:f>Hoja1!$B$13:$B$15</c:f>
              <c:numCache>
                <c:formatCode>0%</c:formatCode>
                <c:ptCount val="3"/>
                <c:pt idx="0">
                  <c:v>0.53608437264585262</c:v>
                </c:pt>
                <c:pt idx="1">
                  <c:v>0.29756926425043972</c:v>
                </c:pt>
                <c:pt idx="2">
                  <c:v>0.16634636310370812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BB-4524-B261-AFD68B5DD03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CO"/>
            </a:pPr>
            <a:r>
              <a:rPr lang="es-CO" baseline="0" dirty="0" smtClean="0"/>
              <a:t>Cirugía </a:t>
            </a:r>
            <a:r>
              <a:rPr lang="es-CO" baseline="0" dirty="0"/>
              <a:t>General</a:t>
            </a:r>
            <a:endParaRPr lang="es-CO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32897200349956829"/>
          <c:w val="0.97001448083786856"/>
          <c:h val="0.54380176436278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'Oportunidad de cx general'!$E$8</c:f>
              <c:strCache>
                <c:ptCount val="1"/>
                <c:pt idx="0">
                  <c:v>Resultado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E2EB-4B45-B455-B978EDB5EB0F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DF9-4AD4-AFAC-25C3BF61F446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4DF9-4AD4-AFAC-25C3BF61F446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6370-4B52-A683-592828C4D3FB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4-6370-4B52-A683-592828C4D3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'Oportunidad de cx general'!$K$5:$N$5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II Trim</c:v>
                </c:pt>
              </c:strCache>
            </c:strRef>
          </c:cat>
          <c:val>
            <c:numRef>
              <c:f>'Oportunidad de cx general'!$K$8:$N$8</c:f>
              <c:numCache>
                <c:formatCode>0.00</c:formatCode>
                <c:ptCount val="4"/>
                <c:pt idx="0">
                  <c:v>5.2449541284403667</c:v>
                </c:pt>
                <c:pt idx="1">
                  <c:v>5.3421568627450897</c:v>
                </c:pt>
                <c:pt idx="2">
                  <c:v>5.7459140859140874</c:v>
                </c:pt>
                <c:pt idx="3">
                  <c:v>5.4380135004821639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EB-4B45-B455-B978EDB5EB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9443840"/>
        <c:axId val="79445376"/>
      </c:barChart>
      <c:lineChart>
        <c:grouping val="standard"/>
        <c:varyColors val="0"/>
        <c:ser>
          <c:idx val="1"/>
          <c:order val="1"/>
          <c:tx>
            <c:strRef>
              <c:f>'Oportunidad de cx general'!$E$10:$F$10</c:f>
              <c:strCache>
                <c:ptCount val="1"/>
                <c:pt idx="0">
                  <c:v>Meta &lt; 20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dLbls>
            <c:delete val="1"/>
          </c:dLbls>
          <c:val>
            <c:numRef>
              <c:f>'Oportunidad de cx general'!$K$9:$N$9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 formatCode="0.0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2EB-4B45-B455-B978EDB5EB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9443840"/>
        <c:axId val="79445376"/>
      </c:lineChart>
      <c:catAx>
        <c:axId val="79443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CO" sz="900"/>
            </a:pPr>
            <a:endParaRPr lang="es-CO"/>
          </a:p>
        </c:txPr>
        <c:crossAx val="79445376"/>
        <c:crosses val="autoZero"/>
        <c:auto val="1"/>
        <c:lblAlgn val="ctr"/>
        <c:lblOffset val="100"/>
        <c:noMultiLvlLbl val="0"/>
      </c:catAx>
      <c:valAx>
        <c:axId val="79445376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7944384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lang="es-CO"/>
          </a:pPr>
          <a:endParaRPr lang="es-CO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dirty="0" smtClean="0"/>
              <a:t> </a:t>
            </a:r>
            <a:r>
              <a:rPr lang="es-CO" noProof="0" dirty="0" smtClean="0"/>
              <a:t>Medicina</a:t>
            </a:r>
            <a:r>
              <a:rPr lang="en-US" dirty="0" smtClean="0"/>
              <a:t> </a:t>
            </a:r>
            <a:r>
              <a:rPr lang="en-US" dirty="0"/>
              <a:t>General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Medicina General'!$C$8</c:f>
              <c:strCache>
                <c:ptCount val="1"/>
                <c:pt idx="0">
                  <c:v>Resultado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CDB9-4D67-AEC1-121A31CD2E8C}"/>
              </c:ext>
            </c:extLst>
          </c:dPt>
          <c:dLbls>
            <c:numFmt formatCode="0.0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s-ES"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'Oportunidad Medicina General'!$I$5:$L$5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II Trim</c:v>
                </c:pt>
              </c:strCache>
            </c:strRef>
          </c:cat>
          <c:val>
            <c:numRef>
              <c:f>'Oportunidad Medicina General'!$I$8:$L$8</c:f>
              <c:numCache>
                <c:formatCode>0.00</c:formatCode>
                <c:ptCount val="4"/>
                <c:pt idx="0">
                  <c:v>1.9785873015873034</c:v>
                </c:pt>
                <c:pt idx="1">
                  <c:v>1.8165177087006901</c:v>
                </c:pt>
                <c:pt idx="2">
                  <c:v>1.9876041796031341</c:v>
                </c:pt>
                <c:pt idx="3">
                  <c:v>1.9326757621251727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9-4D67-AEC1-121A31CD2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82203008"/>
        <c:axId val="82204544"/>
      </c:barChart>
      <c:lineChart>
        <c:grouping val="standard"/>
        <c:varyColors val="0"/>
        <c:ser>
          <c:idx val="1"/>
          <c:order val="1"/>
          <c:tx>
            <c:strRef>
              <c:f>'Oportunidad Medicina General'!$C$10:$D$10</c:f>
              <c:strCache>
                <c:ptCount val="1"/>
                <c:pt idx="0">
                  <c:v>Meta &lt;3 Días</c:v>
                </c:pt>
              </c:strCache>
            </c:strRef>
          </c:tx>
          <c:spPr>
            <a:ln w="12700">
              <a:solidFill>
                <a:srgbClr val="FFC000"/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B9-4D67-AEC1-121A31CD2E8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B9-4D67-AEC1-121A31CD2E8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B9-4D67-AEC1-121A31CD2E8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B9-4D67-AEC1-121A31CD2E8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B9-4D67-AEC1-121A31CD2E8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B9-4D67-AEC1-121A31CD2E8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B9-4D67-AEC1-121A31CD2E8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B9-4D67-AEC1-121A31CD2E8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B9-4D67-AEC1-121A31CD2E8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B9-4D67-AEC1-121A31CD2E8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DB9-4D67-AEC1-121A31CD2E8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B9-4D67-AEC1-121A31CD2E8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DB9-4D67-AEC1-121A31CD2E8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DB9-4D67-AEC1-121A31CD2E8C}"/>
                </c:ext>
              </c:extLst>
            </c:dLbl>
            <c:numFmt formatCode="General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s-ES"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'Oportunidad Medicina General'!$E$5:$T$5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II Trim</c:v>
                </c:pt>
              </c:strCache>
            </c:strRef>
          </c:cat>
          <c:val>
            <c:numRef>
              <c:f>'Oportunidad Medicina General'!$I$9:$T$9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 formatCode="0.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DB9-4D67-AEC1-121A31CD2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03008"/>
        <c:axId val="82204544"/>
      </c:lineChart>
      <c:catAx>
        <c:axId val="8220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lang="es-E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O"/>
          </a:p>
        </c:txPr>
        <c:crossAx val="82204544"/>
        <c:crosses val="autoZero"/>
        <c:auto val="1"/>
        <c:lblAlgn val="ctr"/>
        <c:lblOffset val="100"/>
        <c:noMultiLvlLbl val="0"/>
      </c:catAx>
      <c:valAx>
        <c:axId val="82204544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8220300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lang="es-ES" sz="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O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CO" dirty="0" smtClean="0"/>
              <a:t>Medicina </a:t>
            </a:r>
            <a:r>
              <a:rPr lang="es-CO" dirty="0"/>
              <a:t>Interna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M. Interna '!$E$8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numFmt formatCode="0.0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s-ES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'Oportunidad M. Interna '!$K$5:$N$5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II Trim</c:v>
                </c:pt>
              </c:strCache>
            </c:strRef>
          </c:cat>
          <c:val>
            <c:numRef>
              <c:f>'Oportunidad M. Interna '!$K$8:$V$8</c:f>
              <c:numCache>
                <c:formatCode>0.00</c:formatCode>
                <c:ptCount val="4"/>
                <c:pt idx="0">
                  <c:v>6.8665175879396942</c:v>
                </c:pt>
                <c:pt idx="1">
                  <c:v>7.263526119402985</c:v>
                </c:pt>
                <c:pt idx="2">
                  <c:v>8.2721062801932472</c:v>
                </c:pt>
                <c:pt idx="3">
                  <c:v>7.4726998710509394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E9-4CFC-A122-FE3CD1F09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82279040"/>
        <c:axId val="82301312"/>
      </c:barChart>
      <c:lineChart>
        <c:grouping val="standard"/>
        <c:varyColors val="0"/>
        <c:ser>
          <c:idx val="1"/>
          <c:order val="1"/>
          <c:tx>
            <c:strRef>
              <c:f>'Oportunidad M. Interna '!$E$10:$F$10</c:f>
              <c:strCache>
                <c:ptCount val="1"/>
                <c:pt idx="0">
                  <c:v>Meta &lt; 15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E9-4CFC-A122-FE3CD1F091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E9-4CFC-A122-FE3CD1F091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E9-4CFC-A122-FE3CD1F091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E9-4CFC-A122-FE3CD1F091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0E9-4CFC-A122-FE3CD1F091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E9-4CFC-A122-FE3CD1F091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0E9-4CFC-A122-FE3CD1F091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0E9-4CFC-A122-FE3CD1F091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0E9-4CFC-A122-FE3CD1F0917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0E9-4CFC-A122-FE3CD1F0917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0E9-4CFC-A122-FE3CD1F0917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0E9-4CFC-A122-FE3CD1F0917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0E9-4CFC-A122-FE3CD1F0917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0E9-4CFC-A122-FE3CD1F0917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0E9-4CFC-A122-FE3CD1F0917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3C-424B-95E2-C6425846843A}"/>
                </c:ext>
              </c:extLst>
            </c:dLbl>
            <c:numFmt formatCode="General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s-ES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'Oportunidad M. Interna '!$G$5:$V$5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II Trim</c:v>
                </c:pt>
              </c:strCache>
            </c:strRef>
          </c:cat>
          <c:val>
            <c:numRef>
              <c:f>'Oportunidad M. Interna '!$K$9:$V$9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 formatCode="0.0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40E9-4CFC-A122-FE3CD1F09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79040"/>
        <c:axId val="82301312"/>
      </c:lineChart>
      <c:catAx>
        <c:axId val="8227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S"/>
            </a:pPr>
            <a:endParaRPr lang="es-CO"/>
          </a:p>
        </c:txPr>
        <c:crossAx val="82301312"/>
        <c:crosses val="autoZero"/>
        <c:auto val="1"/>
        <c:lblAlgn val="ctr"/>
        <c:lblOffset val="100"/>
        <c:noMultiLvlLbl val="0"/>
      </c:catAx>
      <c:valAx>
        <c:axId val="82301312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8227904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lang="es-ES"/>
          </a:pPr>
          <a:endParaRPr lang="es-CO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CO"/>
            </a:pPr>
            <a:r>
              <a:rPr lang="es-CO" baseline="0" dirty="0" smtClean="0"/>
              <a:t>Obstetricia</a:t>
            </a:r>
            <a:endParaRPr lang="es-CO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Obstetricia'!$E$8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3.240740740740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8FE-4BA9-994A-7AD77C6DC075}"/>
                </c:ext>
              </c:extLst>
            </c:dLbl>
            <c:dLbl>
              <c:idx val="3"/>
              <c:layout>
                <c:manualLayout>
                  <c:x val="0"/>
                  <c:y val="3.240740740740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8FE-4BA9-994A-7AD77C6DC075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'Oportunidad Obstetricia'!$K$5:$V$5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II Trim</c:v>
                </c:pt>
              </c:strCache>
            </c:strRef>
          </c:cat>
          <c:val>
            <c:numRef>
              <c:f>'Oportunidad Obstetricia'!$K$8:$N$8</c:f>
              <c:numCache>
                <c:formatCode>0.00</c:formatCode>
                <c:ptCount val="4"/>
                <c:pt idx="0">
                  <c:v>4.1168801766979488</c:v>
                </c:pt>
                <c:pt idx="1">
                  <c:v>3.5064123006833707</c:v>
                </c:pt>
                <c:pt idx="2">
                  <c:v>4.0841504178272938</c:v>
                </c:pt>
                <c:pt idx="3">
                  <c:v>3.9060014919806028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FE-4BA9-994A-7AD77C6DC0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8956800"/>
        <c:axId val="82259968"/>
      </c:barChart>
      <c:lineChart>
        <c:grouping val="standard"/>
        <c:varyColors val="0"/>
        <c:ser>
          <c:idx val="1"/>
          <c:order val="1"/>
          <c:tx>
            <c:strRef>
              <c:f>'Oportunidad Obstetricia'!$E$10:$F$10</c:f>
              <c:strCache>
                <c:ptCount val="1"/>
                <c:pt idx="0">
                  <c:v>Meta &lt; 5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FE-4BA9-994A-7AD77C6DC07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FE-4BA9-994A-7AD77C6DC07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FE-4BA9-994A-7AD77C6DC07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FE-4BA9-994A-7AD77C6DC07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FE-4BA9-994A-7AD77C6DC07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FE-4BA9-994A-7AD77C6DC07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FE-4BA9-994A-7AD77C6DC07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FE-4BA9-994A-7AD77C6DC07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FE-4BA9-994A-7AD77C6DC07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8FE-4BA9-994A-7AD77C6DC07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FE-4BA9-994A-7AD77C6DC075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8FE-4BA9-994A-7AD77C6DC075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8FE-4BA9-994A-7AD77C6DC075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8FE-4BA9-994A-7AD77C6DC075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8FE-4BA9-994A-7AD77C6DC07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'Oportunidad Obstetricia'!$G$5:$V$5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II Trim</c:v>
                </c:pt>
              </c:strCache>
            </c:strRef>
          </c:cat>
          <c:val>
            <c:numRef>
              <c:f>'Oportunidad Obstetricia'!$K$9:$V$9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 formatCode="0.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B8FE-4BA9-994A-7AD77C6DC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956800"/>
        <c:axId val="82259968"/>
      </c:lineChart>
      <c:catAx>
        <c:axId val="78956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CO"/>
            </a:pPr>
            <a:endParaRPr lang="es-CO"/>
          </a:p>
        </c:txPr>
        <c:crossAx val="82259968"/>
        <c:crosses val="autoZero"/>
        <c:auto val="1"/>
        <c:lblAlgn val="ctr"/>
        <c:lblOffset val="100"/>
        <c:noMultiLvlLbl val="0"/>
      </c:catAx>
      <c:valAx>
        <c:axId val="82259968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7895680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es-CO"/>
          </a:pPr>
          <a:endParaRPr lang="es-CO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CO"/>
            </a:pPr>
            <a:r>
              <a:rPr lang="es-CO" dirty="0" smtClean="0"/>
              <a:t>Pediatría</a:t>
            </a:r>
            <a:endParaRPr lang="es-CO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Pediatria'!$C$8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'Oportunidad Pediatria'!$I$5:$T$5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II Trim</c:v>
                </c:pt>
              </c:strCache>
            </c:strRef>
          </c:cat>
          <c:val>
            <c:numRef>
              <c:f>'Oportunidad Pediatria'!$I$8:$L$8</c:f>
              <c:numCache>
                <c:formatCode>0.00</c:formatCode>
                <c:ptCount val="4"/>
                <c:pt idx="0">
                  <c:v>3.4505824372759837</c:v>
                </c:pt>
                <c:pt idx="1">
                  <c:v>3.3008611410118407</c:v>
                </c:pt>
                <c:pt idx="2">
                  <c:v>2.5622488479262673</c:v>
                </c:pt>
                <c:pt idx="3">
                  <c:v>3.098207667731629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F1-4955-9AE4-9042E92775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2440576"/>
        <c:axId val="82442112"/>
      </c:barChart>
      <c:lineChart>
        <c:grouping val="standard"/>
        <c:varyColors val="0"/>
        <c:ser>
          <c:idx val="1"/>
          <c:order val="1"/>
          <c:tx>
            <c:strRef>
              <c:f>'Oportunidad Pediatria'!$C$10:$D$10</c:f>
              <c:strCache>
                <c:ptCount val="1"/>
                <c:pt idx="0">
                  <c:v>Meta &lt; 5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F1-4955-9AE4-9042E927759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F1-4955-9AE4-9042E927759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F1-4955-9AE4-9042E927759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F1-4955-9AE4-9042E927759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F1-4955-9AE4-9042E927759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F1-4955-9AE4-9042E927759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6F1-4955-9AE4-9042E927759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F1-4955-9AE4-9042E927759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6F1-4955-9AE4-9042E927759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F1-4955-9AE4-9042E927759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6F1-4955-9AE4-9042E927759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6F1-4955-9AE4-9042E927759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6F1-4955-9AE4-9042E927759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6F1-4955-9AE4-9042E9277591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6F1-4955-9AE4-9042E92775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'Oportunidad Pediatria'!$I$9:$T$9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 formatCode="0.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06F1-4955-9AE4-9042E9277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440576"/>
        <c:axId val="82442112"/>
      </c:lineChart>
      <c:catAx>
        <c:axId val="8244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CO"/>
            </a:pPr>
            <a:endParaRPr lang="es-CO"/>
          </a:p>
        </c:txPr>
        <c:crossAx val="82442112"/>
        <c:crosses val="autoZero"/>
        <c:auto val="1"/>
        <c:lblAlgn val="ctr"/>
        <c:lblOffset val="100"/>
        <c:noMultiLvlLbl val="0"/>
      </c:catAx>
      <c:valAx>
        <c:axId val="82442112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824405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es-CO"/>
          </a:pPr>
          <a:endParaRPr lang="es-CO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JUNIO 2021 (1).xlsx]Hoja2!Tabla dinámica1</c:name>
    <c:fmtId val="4"/>
  </c:pivotSource>
  <c:chart>
    <c:autoTitleDeleted val="1"/>
    <c:pivotFmts>
      <c:pivotFmt>
        <c:idx val="0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1"/>
        <c:spPr>
          <a:solidFill>
            <a:schemeClr val="accent3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2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Hoja2!$B$3:$B$4</c:f>
              <c:strCache>
                <c:ptCount val="1"/>
                <c:pt idx="0">
                  <c:v>PRIVADA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Hoja2!$A$5:$A$14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Hoja2!$B$5:$B$14</c:f>
              <c:numCache>
                <c:formatCode>General</c:formatCode>
                <c:ptCount val="9"/>
                <c:pt idx="0">
                  <c:v>32</c:v>
                </c:pt>
                <c:pt idx="1">
                  <c:v>5</c:v>
                </c:pt>
                <c:pt idx="2">
                  <c:v>2</c:v>
                </c:pt>
                <c:pt idx="3">
                  <c:v>47</c:v>
                </c:pt>
                <c:pt idx="4">
                  <c:v>24</c:v>
                </c:pt>
                <c:pt idx="5">
                  <c:v>6</c:v>
                </c:pt>
                <c:pt idx="6">
                  <c:v>32</c:v>
                </c:pt>
                <c:pt idx="7">
                  <c:v>36</c:v>
                </c:pt>
                <c:pt idx="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C-4B16-8AA1-543C79374D3A}"/>
            </c:ext>
          </c:extLst>
        </c:ser>
        <c:ser>
          <c:idx val="1"/>
          <c:order val="1"/>
          <c:tx>
            <c:strRef>
              <c:f>Hoja2!$C$3:$C$4</c:f>
              <c:strCache>
                <c:ptCount val="1"/>
                <c:pt idx="0">
                  <c:v>PUBLICA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Hoja2!$A$5:$A$14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Hoja2!$C$5:$C$14</c:f>
              <c:numCache>
                <c:formatCode>General</c:formatCode>
                <c:ptCount val="9"/>
                <c:pt idx="0">
                  <c:v>28</c:v>
                </c:pt>
                <c:pt idx="1">
                  <c:v>7</c:v>
                </c:pt>
                <c:pt idx="2">
                  <c:v>1</c:v>
                </c:pt>
                <c:pt idx="3">
                  <c:v>36</c:v>
                </c:pt>
                <c:pt idx="4">
                  <c:v>18</c:v>
                </c:pt>
                <c:pt idx="5">
                  <c:v>7</c:v>
                </c:pt>
                <c:pt idx="6">
                  <c:v>2</c:v>
                </c:pt>
                <c:pt idx="7">
                  <c:v>5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FC-4B16-8AA1-543C79374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651328"/>
        <c:axId val="97789056"/>
        <c:axId val="0"/>
      </c:bar3DChart>
      <c:catAx>
        <c:axId val="97651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7789056"/>
        <c:crosses val="autoZero"/>
        <c:auto val="1"/>
        <c:lblAlgn val="ctr"/>
        <c:lblOffset val="100"/>
        <c:noMultiLvlLbl val="0"/>
      </c:catAx>
      <c:valAx>
        <c:axId val="977890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76513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JUNIO 2021 (1).xlsx]Hoja3!Tabla dinámica2</c:name>
    <c:fmtId val="2"/>
  </c:pivotSource>
  <c:chart>
    <c:autoTitleDeleted val="1"/>
    <c:pivotFmts>
      <c:pivotFmt>
        <c:idx val="0"/>
        <c:spPr>
          <a:solidFill>
            <a:schemeClr val="accent3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1"/>
        <c:spPr>
          <a:solidFill>
            <a:schemeClr val="accent6">
              <a:lumMod val="40000"/>
              <a:lumOff val="60000"/>
            </a:schemeClr>
          </a:solidFill>
        </c:spPr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spPr>
          <a:solidFill>
            <a:schemeClr val="accent3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6">
              <a:lumMod val="40000"/>
              <a:lumOff val="6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Hoja3!$B$3:$B$4</c:f>
              <c:strCache>
                <c:ptCount val="1"/>
                <c:pt idx="0">
                  <c:v>CAPITA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Hoja3!$A$5:$A$14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Hoja3!$B$5:$B$14</c:f>
              <c:numCache>
                <c:formatCode>General</c:formatCode>
                <c:ptCount val="9"/>
                <c:pt idx="0">
                  <c:v>35</c:v>
                </c:pt>
                <c:pt idx="1">
                  <c:v>5</c:v>
                </c:pt>
                <c:pt idx="3">
                  <c:v>35</c:v>
                </c:pt>
                <c:pt idx="4">
                  <c:v>15</c:v>
                </c:pt>
                <c:pt idx="5">
                  <c:v>1</c:v>
                </c:pt>
                <c:pt idx="6">
                  <c:v>2</c:v>
                </c:pt>
                <c:pt idx="7">
                  <c:v>13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22-4F54-9FF0-E031C2A0F96E}"/>
            </c:ext>
          </c:extLst>
        </c:ser>
        <c:ser>
          <c:idx val="1"/>
          <c:order val="1"/>
          <c:tx>
            <c:strRef>
              <c:f>Hoja3!$C$3:$C$4</c:f>
              <c:strCache>
                <c:ptCount val="1"/>
                <c:pt idx="0">
                  <c:v>EVENTO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Hoja3!$A$5:$A$14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Hoja3!$C$5:$C$14</c:f>
              <c:numCache>
                <c:formatCode>General</c:formatCode>
                <c:ptCount val="9"/>
                <c:pt idx="0">
                  <c:v>41</c:v>
                </c:pt>
                <c:pt idx="1">
                  <c:v>8</c:v>
                </c:pt>
                <c:pt idx="2">
                  <c:v>4</c:v>
                </c:pt>
                <c:pt idx="3">
                  <c:v>68</c:v>
                </c:pt>
                <c:pt idx="4">
                  <c:v>29</c:v>
                </c:pt>
                <c:pt idx="5">
                  <c:v>13</c:v>
                </c:pt>
                <c:pt idx="6">
                  <c:v>32</c:v>
                </c:pt>
                <c:pt idx="7">
                  <c:v>35</c:v>
                </c:pt>
                <c:pt idx="8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22-4F54-9FF0-E031C2A0F96E}"/>
            </c:ext>
          </c:extLst>
        </c:ser>
        <c:ser>
          <c:idx val="2"/>
          <c:order val="2"/>
          <c:tx>
            <c:strRef>
              <c:f>Hoja3!$D$3:$D$4</c:f>
              <c:strCache>
                <c:ptCount val="1"/>
                <c:pt idx="0">
                  <c:v>PGP</c:v>
                </c:pt>
              </c:strCache>
            </c:strRef>
          </c:tx>
          <c:invertIfNegative val="0"/>
          <c:cat>
            <c:strRef>
              <c:f>Hoja3!$A$5:$A$14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Hoja3!$D$5:$D$14</c:f>
              <c:numCache>
                <c:formatCode>General</c:formatCode>
                <c:ptCount val="9"/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22-4F54-9FF0-E031C2A0F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193280"/>
        <c:axId val="81508992"/>
        <c:axId val="0"/>
      </c:bar3DChart>
      <c:catAx>
        <c:axId val="68193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1508992"/>
        <c:crosses val="autoZero"/>
        <c:auto val="1"/>
        <c:lblAlgn val="ctr"/>
        <c:lblOffset val="100"/>
        <c:noMultiLvlLbl val="0"/>
      </c:catAx>
      <c:valAx>
        <c:axId val="815089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81932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JUNIO 2021 (1).xlsx]Hoja4!Tabla dinámica3</c:name>
    <c:fmtId val="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Hoja4!$B$3:$B$4</c:f>
              <c:strCache>
                <c:ptCount val="1"/>
                <c:pt idx="0">
                  <c:v>I</c:v>
                </c:pt>
              </c:strCache>
            </c:strRef>
          </c:tx>
          <c:invertIfNegative val="0"/>
          <c:cat>
            <c:strRef>
              <c:f>Hoja4!$A$5:$A$14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Hoja4!$B$5:$B$14</c:f>
              <c:numCache>
                <c:formatCode>General</c:formatCode>
                <c:ptCount val="9"/>
                <c:pt idx="0">
                  <c:v>40</c:v>
                </c:pt>
                <c:pt idx="1">
                  <c:v>6</c:v>
                </c:pt>
                <c:pt idx="2">
                  <c:v>1</c:v>
                </c:pt>
                <c:pt idx="3">
                  <c:v>39</c:v>
                </c:pt>
                <c:pt idx="4">
                  <c:v>18</c:v>
                </c:pt>
                <c:pt idx="5">
                  <c:v>5</c:v>
                </c:pt>
                <c:pt idx="6">
                  <c:v>3</c:v>
                </c:pt>
                <c:pt idx="7">
                  <c:v>14</c:v>
                </c:pt>
                <c:pt idx="8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A-47A3-A385-75E3AA78407E}"/>
            </c:ext>
          </c:extLst>
        </c:ser>
        <c:ser>
          <c:idx val="1"/>
          <c:order val="1"/>
          <c:tx>
            <c:strRef>
              <c:f>Hoja4!$C$3:$C$4</c:f>
              <c:strCache>
                <c:ptCount val="1"/>
                <c:pt idx="0">
                  <c:v>II</c:v>
                </c:pt>
              </c:strCache>
            </c:strRef>
          </c:tx>
          <c:invertIfNegative val="0"/>
          <c:cat>
            <c:strRef>
              <c:f>Hoja4!$A$5:$A$14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Hoja4!$C$5:$C$14</c:f>
              <c:numCache>
                <c:formatCode>General</c:formatCode>
                <c:ptCount val="9"/>
                <c:pt idx="0">
                  <c:v>29</c:v>
                </c:pt>
                <c:pt idx="1">
                  <c:v>7</c:v>
                </c:pt>
                <c:pt idx="2">
                  <c:v>2</c:v>
                </c:pt>
                <c:pt idx="3">
                  <c:v>47</c:v>
                </c:pt>
                <c:pt idx="4">
                  <c:v>22</c:v>
                </c:pt>
                <c:pt idx="5">
                  <c:v>6</c:v>
                </c:pt>
                <c:pt idx="6">
                  <c:v>24</c:v>
                </c:pt>
                <c:pt idx="7">
                  <c:v>27</c:v>
                </c:pt>
                <c:pt idx="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A-47A3-A385-75E3AA78407E}"/>
            </c:ext>
          </c:extLst>
        </c:ser>
        <c:ser>
          <c:idx val="2"/>
          <c:order val="2"/>
          <c:tx>
            <c:strRef>
              <c:f>Hoja4!$D$3:$D$4</c:f>
              <c:strCache>
                <c:ptCount val="1"/>
                <c:pt idx="0">
                  <c:v>III</c:v>
                </c:pt>
              </c:strCache>
            </c:strRef>
          </c:tx>
          <c:invertIfNegative val="0"/>
          <c:cat>
            <c:strRef>
              <c:f>Hoja4!$A$5:$A$14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Hoja4!$D$5:$D$14</c:f>
              <c:numCache>
                <c:formatCode>General</c:formatCode>
                <c:ptCount val="9"/>
                <c:pt idx="0">
                  <c:v>7</c:v>
                </c:pt>
                <c:pt idx="2">
                  <c:v>1</c:v>
                </c:pt>
                <c:pt idx="3">
                  <c:v>17</c:v>
                </c:pt>
                <c:pt idx="4">
                  <c:v>4</c:v>
                </c:pt>
                <c:pt idx="5">
                  <c:v>3</c:v>
                </c:pt>
                <c:pt idx="6">
                  <c:v>10</c:v>
                </c:pt>
                <c:pt idx="7">
                  <c:v>8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A-47A3-A385-75E3AA784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049920"/>
        <c:axId val="97808768"/>
        <c:axId val="0"/>
      </c:bar3DChart>
      <c:catAx>
        <c:axId val="68049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7808768"/>
        <c:crosses val="autoZero"/>
        <c:auto val="1"/>
        <c:lblAlgn val="ctr"/>
        <c:lblOffset val="100"/>
        <c:noMultiLvlLbl val="0"/>
      </c:catAx>
      <c:valAx>
        <c:axId val="978087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80499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JUNIO 2021 (1).xlsx]Hoja5!Tabla dinámica4</c:name>
    <c:fmtId val="4"/>
  </c:pivotSource>
  <c:chart>
    <c:autoTitleDeleted val="1"/>
    <c:pivotFmts>
      <c:pivotFmt>
        <c:idx val="0"/>
        <c:spPr>
          <a:solidFill>
            <a:schemeClr val="accent5">
              <a:lumMod val="75000"/>
            </a:schemeClr>
          </a:solidFill>
        </c:spPr>
        <c:marker>
          <c:symbol val="none"/>
        </c:marker>
      </c:pivotFmt>
      <c:pivotFmt>
        <c:idx val="1"/>
        <c:spPr>
          <a:solidFill>
            <a:srgbClr val="92D050"/>
          </a:solidFill>
        </c:spPr>
        <c:marker>
          <c:symbol val="none"/>
        </c:marker>
      </c:pivotFmt>
      <c:pivotFmt>
        <c:idx val="2"/>
        <c:spPr>
          <a:solidFill>
            <a:schemeClr val="accent5">
              <a:lumMod val="75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92D050"/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Hoja5!$B$3:$B$4</c:f>
              <c:strCache>
                <c:ptCount val="1"/>
                <c:pt idx="0">
                  <c:v>ANTIGUOS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Hoja5!$A$5:$A$14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Hoja5!$B$5:$B$14</c:f>
              <c:numCache>
                <c:formatCode>General</c:formatCode>
                <c:ptCount val="9"/>
                <c:pt idx="0">
                  <c:v>20</c:v>
                </c:pt>
                <c:pt idx="2">
                  <c:v>3</c:v>
                </c:pt>
                <c:pt idx="3">
                  <c:v>2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F-4DC2-B518-20B6386AC38F}"/>
            </c:ext>
          </c:extLst>
        </c:ser>
        <c:ser>
          <c:idx val="1"/>
          <c:order val="1"/>
          <c:tx>
            <c:strRef>
              <c:f>Hoja5!$C$3:$C$4</c:f>
              <c:strCache>
                <c:ptCount val="1"/>
                <c:pt idx="0">
                  <c:v>RETOMADOS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Hoja5!$A$5:$A$14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Hoja5!$C$5:$C$14</c:f>
              <c:numCache>
                <c:formatCode>General</c:formatCode>
                <c:ptCount val="9"/>
                <c:pt idx="0">
                  <c:v>56</c:v>
                </c:pt>
                <c:pt idx="1">
                  <c:v>13</c:v>
                </c:pt>
                <c:pt idx="2">
                  <c:v>1</c:v>
                </c:pt>
                <c:pt idx="3">
                  <c:v>101</c:v>
                </c:pt>
                <c:pt idx="4">
                  <c:v>40</c:v>
                </c:pt>
                <c:pt idx="5">
                  <c:v>13</c:v>
                </c:pt>
                <c:pt idx="6">
                  <c:v>36</c:v>
                </c:pt>
                <c:pt idx="7">
                  <c:v>49</c:v>
                </c:pt>
                <c:pt idx="8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F-4DC2-B518-20B6386AC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237120"/>
        <c:axId val="105486976"/>
        <c:axId val="0"/>
      </c:bar3DChart>
      <c:catAx>
        <c:axId val="101237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5486976"/>
        <c:crosses val="autoZero"/>
        <c:auto val="1"/>
        <c:lblAlgn val="ctr"/>
        <c:lblOffset val="100"/>
        <c:noMultiLvlLbl val="0"/>
      </c:catAx>
      <c:valAx>
        <c:axId val="1054869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12371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line3DChart>
        <c:grouping val="standard"/>
        <c:varyColors val="0"/>
        <c:ser>
          <c:idx val="0"/>
          <c:order val="0"/>
          <c:tx>
            <c:strRef>
              <c:f>Hoja7!$A$16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Hoja7!$B$15:$I$15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enero</c:v>
                </c:pt>
                <c:pt idx="3">
                  <c:v>febrero</c:v>
                </c:pt>
                <c:pt idx="4">
                  <c:v>Marzo</c:v>
                </c:pt>
                <c:pt idx="5">
                  <c:v>abril</c:v>
                </c:pt>
                <c:pt idx="6">
                  <c:v>mayo</c:v>
                </c:pt>
                <c:pt idx="7">
                  <c:v>junio</c:v>
                </c:pt>
              </c:strCache>
            </c:strRef>
          </c:cat>
          <c:val>
            <c:numRef>
              <c:f>Hoja7!$B$16:$I$16</c:f>
              <c:numCache>
                <c:formatCode>General</c:formatCode>
                <c:ptCount val="8"/>
                <c:pt idx="1">
                  <c:v>47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A2-4D25-8DDE-0F5AE6A0ED00}"/>
            </c:ext>
          </c:extLst>
        </c:ser>
        <c:ser>
          <c:idx val="1"/>
          <c:order val="1"/>
          <c:tx>
            <c:strRef>
              <c:f>Hoja7!$A$17</c:f>
              <c:strCache>
                <c:ptCount val="1"/>
                <c:pt idx="0">
                  <c:v>Retoma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4.28652002256063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9A2-4D25-8DDE-0F5AE6A0ED0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Hoja7!$B$15:$I$15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enero</c:v>
                </c:pt>
                <c:pt idx="3">
                  <c:v>febrero</c:v>
                </c:pt>
                <c:pt idx="4">
                  <c:v>Marzo</c:v>
                </c:pt>
                <c:pt idx="5">
                  <c:v>abril</c:v>
                </c:pt>
                <c:pt idx="6">
                  <c:v>mayo</c:v>
                </c:pt>
                <c:pt idx="7">
                  <c:v>junio</c:v>
                </c:pt>
              </c:strCache>
            </c:strRef>
          </c:cat>
          <c:val>
            <c:numRef>
              <c:f>Hoja7!$B$17:$I$17</c:f>
              <c:numCache>
                <c:formatCode>General</c:formatCode>
                <c:ptCount val="8"/>
                <c:pt idx="0">
                  <c:v>12</c:v>
                </c:pt>
                <c:pt idx="1">
                  <c:v>190</c:v>
                </c:pt>
                <c:pt idx="2">
                  <c:v>9</c:v>
                </c:pt>
                <c:pt idx="3">
                  <c:v>8</c:v>
                </c:pt>
                <c:pt idx="4">
                  <c:v>9</c:v>
                </c:pt>
                <c:pt idx="5">
                  <c:v>13</c:v>
                </c:pt>
                <c:pt idx="6">
                  <c:v>18</c:v>
                </c:pt>
                <c:pt idx="7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A2-4D25-8DDE-0F5AE6A0ED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6052480"/>
        <c:axId val="66054400"/>
        <c:axId val="116133376"/>
      </c:line3DChart>
      <c:catAx>
        <c:axId val="66052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054400"/>
        <c:crosses val="autoZero"/>
        <c:auto val="1"/>
        <c:lblAlgn val="ctr"/>
        <c:lblOffset val="100"/>
        <c:noMultiLvlLbl val="0"/>
      </c:catAx>
      <c:valAx>
        <c:axId val="660544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052480"/>
        <c:crosses val="autoZero"/>
        <c:crossBetween val="between"/>
      </c:valAx>
      <c:serAx>
        <c:axId val="116133376"/>
        <c:scaling>
          <c:orientation val="minMax"/>
        </c:scaling>
        <c:delete val="1"/>
        <c:axPos val="b"/>
        <c:majorTickMark val="none"/>
        <c:minorTickMark val="none"/>
        <c:tickLblPos val="none"/>
        <c:crossAx val="6605440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doughnut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err="1"/>
                      <a:t>Atención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Mujeres</a:t>
                    </a:r>
                    <a:r>
                      <a:rPr lang="en-US" dirty="0"/>
                      <a:t>, </a:t>
                    </a:r>
                    <a:r>
                      <a:rPr lang="en-US" dirty="0" smtClean="0"/>
                      <a:t>57%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47-4CC9-A35A-CC53BE7174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/>
                      <a:t>Atención</a:t>
                    </a:r>
                    <a:r>
                      <a:rPr lang="en-US" dirty="0"/>
                      <a:t> Hombres, </a:t>
                    </a:r>
                    <a:r>
                      <a:rPr lang="en-US" dirty="0" smtClean="0"/>
                      <a:t>43%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47-4CC9-A35A-CC53BE717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 sz="1400"/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Hoja1!$A$36:$A$37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Hoja1!$B$36:$B$37</c:f>
              <c:numCache>
                <c:formatCode>0%</c:formatCode>
                <c:ptCount val="2"/>
                <c:pt idx="0">
                  <c:v>0.59260734912530288</c:v>
                </c:pt>
                <c:pt idx="1">
                  <c:v>0.40739265087469689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C-4B44-9711-6569BF0481B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443616084001034"/>
          <c:y val="3.3363942820363757E-2"/>
          <c:w val="0.46839530749813324"/>
          <c:h val="0.89080891440608323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703232"/>
        <c:axId val="76704768"/>
      </c:barChart>
      <c:catAx>
        <c:axId val="7670323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lang="es-CO" sz="1100"/>
            </a:pPr>
            <a:endParaRPr lang="es-CO"/>
          </a:p>
        </c:txPr>
        <c:crossAx val="76704768"/>
        <c:crosses val="autoZero"/>
        <c:auto val="1"/>
        <c:lblAlgn val="ctr"/>
        <c:lblOffset val="100"/>
        <c:noMultiLvlLbl val="0"/>
      </c:catAx>
      <c:valAx>
        <c:axId val="767047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7670323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lang="es-CO" sz="1400"/>
          </a:pPr>
          <a:endParaRPr lang="es-CO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9089807524059488"/>
                  <c:y val="-0.1601443569553807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A9-444E-B8DE-CD0C605C0654}"/>
                </c:ext>
              </c:extLst>
            </c:dLbl>
            <c:dLbl>
              <c:idx val="1"/>
              <c:layout>
                <c:manualLayout>
                  <c:x val="0.17414282589676294"/>
                  <c:y val="6.59627442403033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A9-444E-B8DE-CD0C605C06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Hoja1!$K$50:$K$51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Hoja1!$L$50:$L$51</c:f>
              <c:numCache>
                <c:formatCode>0%</c:formatCode>
                <c:ptCount val="2"/>
                <c:pt idx="0">
                  <c:v>0.62036348874246561</c:v>
                </c:pt>
                <c:pt idx="1">
                  <c:v>0.379636511257534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A9-444E-B8DE-CD0C605C0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lang="es-CO" sz="1400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8842112"/>
        <c:axId val="78848000"/>
      </c:barChart>
      <c:catAx>
        <c:axId val="7884211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78848000"/>
        <c:crosses val="autoZero"/>
        <c:auto val="1"/>
        <c:lblAlgn val="ctr"/>
        <c:lblOffset val="100"/>
        <c:noMultiLvlLbl val="0"/>
      </c:catAx>
      <c:valAx>
        <c:axId val="788480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78842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8854016"/>
        <c:axId val="78855552"/>
      </c:barChart>
      <c:catAx>
        <c:axId val="7885401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lang="es-CO" sz="1100"/>
            </a:pPr>
            <a:endParaRPr lang="es-CO"/>
          </a:p>
        </c:txPr>
        <c:crossAx val="78855552"/>
        <c:crosses val="autoZero"/>
        <c:auto val="1"/>
        <c:lblAlgn val="ctr"/>
        <c:lblOffset val="100"/>
        <c:noMultiLvlLbl val="0"/>
      </c:catAx>
      <c:valAx>
        <c:axId val="788555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78854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823851706036744"/>
                  <c:y val="-0.10372630504520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B0-4766-97E3-4BDB2AF5F30F}"/>
                </c:ext>
              </c:extLst>
            </c:dLbl>
            <c:dLbl>
              <c:idx val="1"/>
              <c:layout>
                <c:manualLayout>
                  <c:x val="0.2332939632545932"/>
                  <c:y val="3.56991834354039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B0-4766-97E3-4BDB2AF5F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Hoja1!$E$50:$E$51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Hoja1!$F$50:$F$51</c:f>
              <c:numCache>
                <c:formatCode>0.0%</c:formatCode>
                <c:ptCount val="2"/>
                <c:pt idx="0">
                  <c:v>0.55687501886944424</c:v>
                </c:pt>
                <c:pt idx="1">
                  <c:v>0.44312498113055693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B0-4766-97E3-4BDB2AF5F3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lang="es-CO" sz="1400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20245384951881021"/>
                  <c:y val="-0.1251049868766404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24-42F5-A189-85418D56751C}"/>
                </c:ext>
              </c:extLst>
            </c:dLbl>
            <c:dLbl>
              <c:idx val="1"/>
              <c:layout>
                <c:manualLayout>
                  <c:x val="0.21749715660542465"/>
                  <c:y val="5.60174249052203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24-42F5-A189-85418D5675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CO"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Hoja1!$E$68:$E$69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Hoja1!$F$68:$F$69</c:f>
              <c:numCache>
                <c:formatCode>0.0%</c:formatCode>
                <c:ptCount val="2"/>
                <c:pt idx="0">
                  <c:v>0.56257840936580561</c:v>
                </c:pt>
                <c:pt idx="1">
                  <c:v>0.43742159063419495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24-42F5-A189-85418D567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lang="es-CO" sz="1400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946F5-808F-43B8-8FC0-5910E862A391}" type="doc">
      <dgm:prSet loTypeId="urn:microsoft.com/office/officeart/2005/8/layout/cycle6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707DBBDD-88A8-483B-BBB7-C7D1160BD39A}">
      <dgm:prSet phldrT="[Texto]"/>
      <dgm:spPr/>
      <dgm:t>
        <a:bodyPr/>
        <a:lstStyle/>
        <a:p>
          <a:r>
            <a:rPr lang="es-CO" b="1" i="0" u="none" strike="noStrik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Accesibilidad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F169C4-95E3-4B6C-9D27-761AE4AAAA5C}" type="parTrans" cxnId="{3318A147-7E42-43DB-A7B2-0BFB41B83D16}">
      <dgm:prSet/>
      <dgm:spPr/>
      <dgm:t>
        <a:bodyPr/>
        <a:lstStyle/>
        <a:p>
          <a:endParaRPr lang="es-ES"/>
        </a:p>
      </dgm:t>
    </dgm:pt>
    <dgm:pt modelId="{18DF37FA-84DE-478A-9CE3-ADA53A439706}" type="sibTrans" cxnId="{3318A147-7E42-43DB-A7B2-0BFB41B83D16}">
      <dgm:prSet/>
      <dgm:spPr/>
      <dgm:t>
        <a:bodyPr/>
        <a:lstStyle/>
        <a:p>
          <a:endParaRPr lang="es-ES"/>
        </a:p>
      </dgm:t>
    </dgm:pt>
    <dgm:pt modelId="{92F8135F-A719-4F72-8802-94F529A3F075}">
      <dgm:prSet phldrT="[Texto]"/>
      <dgm:spPr/>
      <dgm:t>
        <a:bodyPr/>
        <a:lstStyle/>
        <a:p>
          <a:r>
            <a:rPr lang="es-CO" b="1" i="0" u="none" strike="noStrik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Oportunidad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DFAF0-D025-4B3A-8EF7-6A78FF934C63}" type="parTrans" cxnId="{35C7845C-4D40-4DC3-946D-BCA8C84B39A3}">
      <dgm:prSet/>
      <dgm:spPr/>
      <dgm:t>
        <a:bodyPr/>
        <a:lstStyle/>
        <a:p>
          <a:endParaRPr lang="es-ES"/>
        </a:p>
      </dgm:t>
    </dgm:pt>
    <dgm:pt modelId="{C2CC4F16-8791-4333-BCCE-CCCC4B947B72}" type="sibTrans" cxnId="{35C7845C-4D40-4DC3-946D-BCA8C84B39A3}">
      <dgm:prSet/>
      <dgm:spPr/>
      <dgm:t>
        <a:bodyPr/>
        <a:lstStyle/>
        <a:p>
          <a:endParaRPr lang="es-ES"/>
        </a:p>
      </dgm:t>
    </dgm:pt>
    <dgm:pt modelId="{97E74C35-276E-4828-968A-1F1E3F3E4D18}">
      <dgm:prSet phldrT="[Texto]"/>
      <dgm:spPr/>
      <dgm:t>
        <a:bodyPr/>
        <a:lstStyle/>
        <a:p>
          <a:r>
            <a:rPr lang="es-CO" b="1" i="0" u="none" strike="noStrik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Continuidad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81DA8-0FF5-465F-AA83-4B4B0006FEA2}" type="parTrans" cxnId="{5E19DCBD-C802-48DA-B3D5-3585D137EEC5}">
      <dgm:prSet/>
      <dgm:spPr/>
      <dgm:t>
        <a:bodyPr/>
        <a:lstStyle/>
        <a:p>
          <a:endParaRPr lang="es-ES"/>
        </a:p>
      </dgm:t>
    </dgm:pt>
    <dgm:pt modelId="{0DFB2411-4ABB-4102-AAB9-7310C35A01FA}" type="sibTrans" cxnId="{5E19DCBD-C802-48DA-B3D5-3585D137EEC5}">
      <dgm:prSet/>
      <dgm:spPr/>
      <dgm:t>
        <a:bodyPr/>
        <a:lstStyle/>
        <a:p>
          <a:endParaRPr lang="es-ES"/>
        </a:p>
      </dgm:t>
    </dgm:pt>
    <dgm:pt modelId="{53D3A52D-A308-4B1B-B859-ED0A336A629E}">
      <dgm:prSet phldrT="[Texto]"/>
      <dgm:spPr/>
      <dgm:t>
        <a:bodyPr/>
        <a:lstStyle/>
        <a:p>
          <a:r>
            <a:rPr lang="es-CO" b="1" i="0" u="none" strike="noStrik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Seguridad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C10F4-73F2-477F-9E8C-40EA6495D4AB}" type="parTrans" cxnId="{81959414-031B-464C-BD79-83D403E46994}">
      <dgm:prSet/>
      <dgm:spPr/>
      <dgm:t>
        <a:bodyPr/>
        <a:lstStyle/>
        <a:p>
          <a:endParaRPr lang="es-ES"/>
        </a:p>
      </dgm:t>
    </dgm:pt>
    <dgm:pt modelId="{74F35649-E481-4568-9B68-6306F294BA6F}" type="sibTrans" cxnId="{81959414-031B-464C-BD79-83D403E46994}">
      <dgm:prSet/>
      <dgm:spPr/>
      <dgm:t>
        <a:bodyPr/>
        <a:lstStyle/>
        <a:p>
          <a:endParaRPr lang="es-ES"/>
        </a:p>
      </dgm:t>
    </dgm:pt>
    <dgm:pt modelId="{6784F4D0-4186-4BD3-8272-CDEF37F4C7EF}">
      <dgm:prSet phldrT="[Texto]"/>
      <dgm:spPr/>
      <dgm:t>
        <a:bodyPr/>
        <a:lstStyle/>
        <a:p>
          <a:r>
            <a:rPr lang="es-CO" b="1" i="0" u="none" strike="noStrik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Pertinencia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7C444-4875-4036-9415-12F8863DDDAD}" type="parTrans" cxnId="{230F68E6-76ED-4AFE-9DEE-66E10DAD92EE}">
      <dgm:prSet/>
      <dgm:spPr/>
      <dgm:t>
        <a:bodyPr/>
        <a:lstStyle/>
        <a:p>
          <a:endParaRPr lang="es-ES"/>
        </a:p>
      </dgm:t>
    </dgm:pt>
    <dgm:pt modelId="{F04C8A99-3560-4E73-87A6-33588B97131D}" type="sibTrans" cxnId="{230F68E6-76ED-4AFE-9DEE-66E10DAD92EE}">
      <dgm:prSet/>
      <dgm:spPr/>
      <dgm:t>
        <a:bodyPr/>
        <a:lstStyle/>
        <a:p>
          <a:endParaRPr lang="es-ES"/>
        </a:p>
      </dgm:t>
    </dgm:pt>
    <dgm:pt modelId="{2F89B12C-0135-47D1-B7DC-3B9C18A356B0}" type="pres">
      <dgm:prSet presAssocID="{2C2946F5-808F-43B8-8FC0-5910E862A39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84D9348-CEB1-409D-97A0-FC2BC352C382}" type="pres">
      <dgm:prSet presAssocID="{707DBBDD-88A8-483B-BBB7-C7D1160BD39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1299BB-DE2B-4369-B430-02DD0226F086}" type="pres">
      <dgm:prSet presAssocID="{707DBBDD-88A8-483B-BBB7-C7D1160BD39A}" presName="spNode" presStyleCnt="0"/>
      <dgm:spPr/>
    </dgm:pt>
    <dgm:pt modelId="{EDEDAE56-D34A-466B-90C1-8C0761B67252}" type="pres">
      <dgm:prSet presAssocID="{18DF37FA-84DE-478A-9CE3-ADA53A439706}" presName="sibTrans" presStyleLbl="sibTrans1D1" presStyleIdx="0" presStyleCnt="5"/>
      <dgm:spPr/>
      <dgm:t>
        <a:bodyPr/>
        <a:lstStyle/>
        <a:p>
          <a:endParaRPr lang="es-CO"/>
        </a:p>
      </dgm:t>
    </dgm:pt>
    <dgm:pt modelId="{83749DAE-40E6-47F8-9755-D20D45169DFB}" type="pres">
      <dgm:prSet presAssocID="{92F8135F-A719-4F72-8802-94F529A3F07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95B4A8-3447-4CB2-86A7-184EE979F5F6}" type="pres">
      <dgm:prSet presAssocID="{92F8135F-A719-4F72-8802-94F529A3F075}" presName="spNode" presStyleCnt="0"/>
      <dgm:spPr/>
    </dgm:pt>
    <dgm:pt modelId="{4BB51225-0173-4401-97C9-E5E086B6014C}" type="pres">
      <dgm:prSet presAssocID="{C2CC4F16-8791-4333-BCCE-CCCC4B947B72}" presName="sibTrans" presStyleLbl="sibTrans1D1" presStyleIdx="1" presStyleCnt="5"/>
      <dgm:spPr/>
      <dgm:t>
        <a:bodyPr/>
        <a:lstStyle/>
        <a:p>
          <a:endParaRPr lang="es-CO"/>
        </a:p>
      </dgm:t>
    </dgm:pt>
    <dgm:pt modelId="{D70CBE83-F118-4D12-A7BC-27295D4DA054}" type="pres">
      <dgm:prSet presAssocID="{97E74C35-276E-4828-968A-1F1E3F3E4D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8C0EED-0F3A-4450-91D9-E5F900492838}" type="pres">
      <dgm:prSet presAssocID="{97E74C35-276E-4828-968A-1F1E3F3E4D18}" presName="spNode" presStyleCnt="0"/>
      <dgm:spPr/>
    </dgm:pt>
    <dgm:pt modelId="{74595E16-B7FD-4647-A158-44326BD3A2A5}" type="pres">
      <dgm:prSet presAssocID="{0DFB2411-4ABB-4102-AAB9-7310C35A01FA}" presName="sibTrans" presStyleLbl="sibTrans1D1" presStyleIdx="2" presStyleCnt="5"/>
      <dgm:spPr/>
      <dgm:t>
        <a:bodyPr/>
        <a:lstStyle/>
        <a:p>
          <a:endParaRPr lang="es-CO"/>
        </a:p>
      </dgm:t>
    </dgm:pt>
    <dgm:pt modelId="{FA605768-476E-420E-A3E9-EA6EA1A55FBE}" type="pres">
      <dgm:prSet presAssocID="{53D3A52D-A308-4B1B-B859-ED0A336A629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4DE532-2C4D-4C74-92ED-B0C709448A00}" type="pres">
      <dgm:prSet presAssocID="{53D3A52D-A308-4B1B-B859-ED0A336A629E}" presName="spNode" presStyleCnt="0"/>
      <dgm:spPr/>
    </dgm:pt>
    <dgm:pt modelId="{A2155619-5B9A-4B17-B1E5-4618DBD6096F}" type="pres">
      <dgm:prSet presAssocID="{74F35649-E481-4568-9B68-6306F294BA6F}" presName="sibTrans" presStyleLbl="sibTrans1D1" presStyleIdx="3" presStyleCnt="5"/>
      <dgm:spPr/>
      <dgm:t>
        <a:bodyPr/>
        <a:lstStyle/>
        <a:p>
          <a:endParaRPr lang="es-CO"/>
        </a:p>
      </dgm:t>
    </dgm:pt>
    <dgm:pt modelId="{49C8C292-B979-4A57-A034-4D40F9ABD0C8}" type="pres">
      <dgm:prSet presAssocID="{6784F4D0-4186-4BD3-8272-CDEF37F4C7E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8D43C-F151-486B-ACE9-043B1228938E}" type="pres">
      <dgm:prSet presAssocID="{6784F4D0-4186-4BD3-8272-CDEF37F4C7EF}" presName="spNode" presStyleCnt="0"/>
      <dgm:spPr/>
    </dgm:pt>
    <dgm:pt modelId="{B6936B55-8B83-4023-8463-E3C5931484F1}" type="pres">
      <dgm:prSet presAssocID="{F04C8A99-3560-4E73-87A6-33588B97131D}" presName="sibTrans" presStyleLbl="sibTrans1D1" presStyleIdx="4" presStyleCnt="5"/>
      <dgm:spPr/>
      <dgm:t>
        <a:bodyPr/>
        <a:lstStyle/>
        <a:p>
          <a:endParaRPr lang="es-CO"/>
        </a:p>
      </dgm:t>
    </dgm:pt>
  </dgm:ptLst>
  <dgm:cxnLst>
    <dgm:cxn modelId="{5E19DCBD-C802-48DA-B3D5-3585D137EEC5}" srcId="{2C2946F5-808F-43B8-8FC0-5910E862A391}" destId="{97E74C35-276E-4828-968A-1F1E3F3E4D18}" srcOrd="2" destOrd="0" parTransId="{E1B81DA8-0FF5-465F-AA83-4B4B0006FEA2}" sibTransId="{0DFB2411-4ABB-4102-AAB9-7310C35A01FA}"/>
    <dgm:cxn modelId="{A9449733-3D83-427F-A102-8009F9B891DF}" type="presOf" srcId="{C2CC4F16-8791-4333-BCCE-CCCC4B947B72}" destId="{4BB51225-0173-4401-97C9-E5E086B6014C}" srcOrd="0" destOrd="0" presId="urn:microsoft.com/office/officeart/2005/8/layout/cycle6"/>
    <dgm:cxn modelId="{B18159B8-8B21-4762-8B86-E971D3C2FD04}" type="presOf" srcId="{92F8135F-A719-4F72-8802-94F529A3F075}" destId="{83749DAE-40E6-47F8-9755-D20D45169DFB}" srcOrd="0" destOrd="0" presId="urn:microsoft.com/office/officeart/2005/8/layout/cycle6"/>
    <dgm:cxn modelId="{1C332669-8817-4442-83D9-C722C1C59135}" type="presOf" srcId="{707DBBDD-88A8-483B-BBB7-C7D1160BD39A}" destId="{F84D9348-CEB1-409D-97A0-FC2BC352C382}" srcOrd="0" destOrd="0" presId="urn:microsoft.com/office/officeart/2005/8/layout/cycle6"/>
    <dgm:cxn modelId="{230F68E6-76ED-4AFE-9DEE-66E10DAD92EE}" srcId="{2C2946F5-808F-43B8-8FC0-5910E862A391}" destId="{6784F4D0-4186-4BD3-8272-CDEF37F4C7EF}" srcOrd="4" destOrd="0" parTransId="{03E7C444-4875-4036-9415-12F8863DDDAD}" sibTransId="{F04C8A99-3560-4E73-87A6-33588B97131D}"/>
    <dgm:cxn modelId="{FDB3C95F-042D-4360-BCDD-187B0568301A}" type="presOf" srcId="{6784F4D0-4186-4BD3-8272-CDEF37F4C7EF}" destId="{49C8C292-B979-4A57-A034-4D40F9ABD0C8}" srcOrd="0" destOrd="0" presId="urn:microsoft.com/office/officeart/2005/8/layout/cycle6"/>
    <dgm:cxn modelId="{81959414-031B-464C-BD79-83D403E46994}" srcId="{2C2946F5-808F-43B8-8FC0-5910E862A391}" destId="{53D3A52D-A308-4B1B-B859-ED0A336A629E}" srcOrd="3" destOrd="0" parTransId="{FD5C10F4-73F2-477F-9E8C-40EA6495D4AB}" sibTransId="{74F35649-E481-4568-9B68-6306F294BA6F}"/>
    <dgm:cxn modelId="{7EE61B4C-9B1E-4A58-A6AC-EE2DD2C09799}" type="presOf" srcId="{53D3A52D-A308-4B1B-B859-ED0A336A629E}" destId="{FA605768-476E-420E-A3E9-EA6EA1A55FBE}" srcOrd="0" destOrd="0" presId="urn:microsoft.com/office/officeart/2005/8/layout/cycle6"/>
    <dgm:cxn modelId="{3E437AEC-AC44-4A20-9EB5-468028C51A44}" type="presOf" srcId="{F04C8A99-3560-4E73-87A6-33588B97131D}" destId="{B6936B55-8B83-4023-8463-E3C5931484F1}" srcOrd="0" destOrd="0" presId="urn:microsoft.com/office/officeart/2005/8/layout/cycle6"/>
    <dgm:cxn modelId="{682A3AC9-1A45-419E-A0F9-8C0A045F552F}" type="presOf" srcId="{0DFB2411-4ABB-4102-AAB9-7310C35A01FA}" destId="{74595E16-B7FD-4647-A158-44326BD3A2A5}" srcOrd="0" destOrd="0" presId="urn:microsoft.com/office/officeart/2005/8/layout/cycle6"/>
    <dgm:cxn modelId="{1B3E81A4-AF3E-46FE-9CA0-FA2C2A42553F}" type="presOf" srcId="{97E74C35-276E-4828-968A-1F1E3F3E4D18}" destId="{D70CBE83-F118-4D12-A7BC-27295D4DA054}" srcOrd="0" destOrd="0" presId="urn:microsoft.com/office/officeart/2005/8/layout/cycle6"/>
    <dgm:cxn modelId="{35C7845C-4D40-4DC3-946D-BCA8C84B39A3}" srcId="{2C2946F5-808F-43B8-8FC0-5910E862A391}" destId="{92F8135F-A719-4F72-8802-94F529A3F075}" srcOrd="1" destOrd="0" parTransId="{6FCDFAF0-D025-4B3A-8EF7-6A78FF934C63}" sibTransId="{C2CC4F16-8791-4333-BCCE-CCCC4B947B72}"/>
    <dgm:cxn modelId="{8B304667-C323-42A2-A212-F0A8CC7D72B2}" type="presOf" srcId="{18DF37FA-84DE-478A-9CE3-ADA53A439706}" destId="{EDEDAE56-D34A-466B-90C1-8C0761B67252}" srcOrd="0" destOrd="0" presId="urn:microsoft.com/office/officeart/2005/8/layout/cycle6"/>
    <dgm:cxn modelId="{9E60FBA8-DCF9-4938-88BE-DDB09EFF3DE5}" type="presOf" srcId="{74F35649-E481-4568-9B68-6306F294BA6F}" destId="{A2155619-5B9A-4B17-B1E5-4618DBD6096F}" srcOrd="0" destOrd="0" presId="urn:microsoft.com/office/officeart/2005/8/layout/cycle6"/>
    <dgm:cxn modelId="{3318A147-7E42-43DB-A7B2-0BFB41B83D16}" srcId="{2C2946F5-808F-43B8-8FC0-5910E862A391}" destId="{707DBBDD-88A8-483B-BBB7-C7D1160BD39A}" srcOrd="0" destOrd="0" parTransId="{ABF169C4-95E3-4B6C-9D27-761AE4AAAA5C}" sibTransId="{18DF37FA-84DE-478A-9CE3-ADA53A439706}"/>
    <dgm:cxn modelId="{97A088EC-3B8B-40C7-BC5A-DFC58C4C00C9}" type="presOf" srcId="{2C2946F5-808F-43B8-8FC0-5910E862A391}" destId="{2F89B12C-0135-47D1-B7DC-3B9C18A356B0}" srcOrd="0" destOrd="0" presId="urn:microsoft.com/office/officeart/2005/8/layout/cycle6"/>
    <dgm:cxn modelId="{F58E8ACA-92B8-42AD-B73C-160CFBC33A89}" type="presParOf" srcId="{2F89B12C-0135-47D1-B7DC-3B9C18A356B0}" destId="{F84D9348-CEB1-409D-97A0-FC2BC352C382}" srcOrd="0" destOrd="0" presId="urn:microsoft.com/office/officeart/2005/8/layout/cycle6"/>
    <dgm:cxn modelId="{DB891C9D-3A8A-4AED-8910-E7561A6BDF8D}" type="presParOf" srcId="{2F89B12C-0135-47D1-B7DC-3B9C18A356B0}" destId="{661299BB-DE2B-4369-B430-02DD0226F086}" srcOrd="1" destOrd="0" presId="urn:microsoft.com/office/officeart/2005/8/layout/cycle6"/>
    <dgm:cxn modelId="{611B7821-43C7-45A6-9D85-D2BD21033E2B}" type="presParOf" srcId="{2F89B12C-0135-47D1-B7DC-3B9C18A356B0}" destId="{EDEDAE56-D34A-466B-90C1-8C0761B67252}" srcOrd="2" destOrd="0" presId="urn:microsoft.com/office/officeart/2005/8/layout/cycle6"/>
    <dgm:cxn modelId="{0024C92A-8206-4C36-A52D-A2AAF88B917A}" type="presParOf" srcId="{2F89B12C-0135-47D1-B7DC-3B9C18A356B0}" destId="{83749DAE-40E6-47F8-9755-D20D45169DFB}" srcOrd="3" destOrd="0" presId="urn:microsoft.com/office/officeart/2005/8/layout/cycle6"/>
    <dgm:cxn modelId="{754774DE-523C-4660-AB68-6CEBEE260820}" type="presParOf" srcId="{2F89B12C-0135-47D1-B7DC-3B9C18A356B0}" destId="{1A95B4A8-3447-4CB2-86A7-184EE979F5F6}" srcOrd="4" destOrd="0" presId="urn:microsoft.com/office/officeart/2005/8/layout/cycle6"/>
    <dgm:cxn modelId="{CF643CC9-1693-46A1-917B-77265E4F2D6C}" type="presParOf" srcId="{2F89B12C-0135-47D1-B7DC-3B9C18A356B0}" destId="{4BB51225-0173-4401-97C9-E5E086B6014C}" srcOrd="5" destOrd="0" presId="urn:microsoft.com/office/officeart/2005/8/layout/cycle6"/>
    <dgm:cxn modelId="{1EDF0890-D79F-4FFF-AAF9-5764ACEA3AA5}" type="presParOf" srcId="{2F89B12C-0135-47D1-B7DC-3B9C18A356B0}" destId="{D70CBE83-F118-4D12-A7BC-27295D4DA054}" srcOrd="6" destOrd="0" presId="urn:microsoft.com/office/officeart/2005/8/layout/cycle6"/>
    <dgm:cxn modelId="{99018557-31FE-4C3F-BF3D-B432CB3D11F4}" type="presParOf" srcId="{2F89B12C-0135-47D1-B7DC-3B9C18A356B0}" destId="{818C0EED-0F3A-4450-91D9-E5F900492838}" srcOrd="7" destOrd="0" presId="urn:microsoft.com/office/officeart/2005/8/layout/cycle6"/>
    <dgm:cxn modelId="{DF215402-E420-4B68-B4DC-47E245C0C175}" type="presParOf" srcId="{2F89B12C-0135-47D1-B7DC-3B9C18A356B0}" destId="{74595E16-B7FD-4647-A158-44326BD3A2A5}" srcOrd="8" destOrd="0" presId="urn:microsoft.com/office/officeart/2005/8/layout/cycle6"/>
    <dgm:cxn modelId="{B5CC6AF9-5E7E-4789-9004-E71350901A18}" type="presParOf" srcId="{2F89B12C-0135-47D1-B7DC-3B9C18A356B0}" destId="{FA605768-476E-420E-A3E9-EA6EA1A55FBE}" srcOrd="9" destOrd="0" presId="urn:microsoft.com/office/officeart/2005/8/layout/cycle6"/>
    <dgm:cxn modelId="{6648BD59-F9BB-4657-B778-AA3AD4AC871C}" type="presParOf" srcId="{2F89B12C-0135-47D1-B7DC-3B9C18A356B0}" destId="{484DE532-2C4D-4C74-92ED-B0C709448A00}" srcOrd="10" destOrd="0" presId="urn:microsoft.com/office/officeart/2005/8/layout/cycle6"/>
    <dgm:cxn modelId="{F5D28760-8C6C-4F7E-A041-3733E06C0E7F}" type="presParOf" srcId="{2F89B12C-0135-47D1-B7DC-3B9C18A356B0}" destId="{A2155619-5B9A-4B17-B1E5-4618DBD6096F}" srcOrd="11" destOrd="0" presId="urn:microsoft.com/office/officeart/2005/8/layout/cycle6"/>
    <dgm:cxn modelId="{277FC1B7-9FC5-4494-8002-139A922D3F76}" type="presParOf" srcId="{2F89B12C-0135-47D1-B7DC-3B9C18A356B0}" destId="{49C8C292-B979-4A57-A034-4D40F9ABD0C8}" srcOrd="12" destOrd="0" presId="urn:microsoft.com/office/officeart/2005/8/layout/cycle6"/>
    <dgm:cxn modelId="{0494190A-8481-42F8-953C-F4E900EC221D}" type="presParOf" srcId="{2F89B12C-0135-47D1-B7DC-3B9C18A356B0}" destId="{1248D43C-F151-486B-ACE9-043B1228938E}" srcOrd="13" destOrd="0" presId="urn:microsoft.com/office/officeart/2005/8/layout/cycle6"/>
    <dgm:cxn modelId="{90F9A2EE-DAF0-4D29-91C6-4E3C6572515F}" type="presParOf" srcId="{2F89B12C-0135-47D1-B7DC-3B9C18A356B0}" destId="{B6936B55-8B83-4023-8463-E3C5931484F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D9348-CEB1-409D-97A0-FC2BC352C382}">
      <dsp:nvSpPr>
        <dsp:cNvPr id="0" name=""/>
        <dsp:cNvSpPr/>
      </dsp:nvSpPr>
      <dsp:spPr>
        <a:xfrm>
          <a:off x="2419196" y="1968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strike="noStrik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Accesibilidad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9196" y="1968"/>
        <a:ext cx="1441092" cy="936710"/>
      </dsp:txXfrm>
    </dsp:sp>
    <dsp:sp modelId="{EDEDAE56-D34A-466B-90C1-8C0761B67252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2603564" y="148304"/>
              </a:moveTo>
              <a:arcTo wR="1873098" hR="1873098" stAng="17577188" swAng="1963614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49DAE-40E6-47F8-9755-D20D45169DFB}">
      <dsp:nvSpPr>
        <dsp:cNvPr id="0" name=""/>
        <dsp:cNvSpPr/>
      </dsp:nvSpPr>
      <dsp:spPr>
        <a:xfrm>
          <a:off x="4200618" y="1296247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strike="noStrik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Oportunidad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00618" y="1296247"/>
        <a:ext cx="1441092" cy="936710"/>
      </dsp:txXfrm>
    </dsp:sp>
    <dsp:sp modelId="{4BB51225-0173-4401-97C9-E5E086B6014C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3743605" y="1774615"/>
              </a:moveTo>
              <a:arcTo wR="1873098" hR="1873098" stAng="21419169" swAng="2197898"/>
            </a:path>
          </a:pathLst>
        </a:custGeom>
        <a:noFill/>
        <a:ln w="6350" cap="flat" cmpd="sng" algn="ctr">
          <a:solidFill>
            <a:schemeClr val="accent1">
              <a:shade val="90000"/>
              <a:hueOff val="103857"/>
              <a:satOff val="-2218"/>
              <a:lumOff val="82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CBE83-F118-4D12-A7BC-27295D4DA054}">
      <dsp:nvSpPr>
        <dsp:cNvPr id="0" name=""/>
        <dsp:cNvSpPr/>
      </dsp:nvSpPr>
      <dsp:spPr>
        <a:xfrm>
          <a:off x="3520175" y="3390434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strike="noStrik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Continuidad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0175" y="3390434"/>
        <a:ext cx="1441092" cy="936710"/>
      </dsp:txXfrm>
    </dsp:sp>
    <dsp:sp modelId="{74595E16-B7FD-4647-A158-44326BD3A2A5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2246077" y="3708685"/>
              </a:moveTo>
              <a:arcTo wR="1873098" hR="1873098" stAng="4710854" swAng="1378292"/>
            </a:path>
          </a:pathLst>
        </a:custGeom>
        <a:noFill/>
        <a:ln w="6350" cap="flat" cmpd="sng" algn="ctr">
          <a:solidFill>
            <a:schemeClr val="accent1">
              <a:shade val="90000"/>
              <a:hueOff val="207713"/>
              <a:satOff val="-4436"/>
              <a:lumOff val="165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605768-476E-420E-A3E9-EA6EA1A55FBE}">
      <dsp:nvSpPr>
        <dsp:cNvPr id="0" name=""/>
        <dsp:cNvSpPr/>
      </dsp:nvSpPr>
      <dsp:spPr>
        <a:xfrm>
          <a:off x="1318217" y="3390434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strike="noStrik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Seguridad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18217" y="3390434"/>
        <a:ext cx="1441092" cy="936710"/>
      </dsp:txXfrm>
    </dsp:sp>
    <dsp:sp modelId="{A2155619-5B9A-4B17-B1E5-4618DBD6096F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313276" y="2910139"/>
              </a:moveTo>
              <a:arcTo wR="1873098" hR="1873098" stAng="8782932" swAng="2197898"/>
            </a:path>
          </a:pathLst>
        </a:custGeom>
        <a:noFill/>
        <a:ln w="6350" cap="flat" cmpd="sng" algn="ctr">
          <a:solidFill>
            <a:schemeClr val="accent1">
              <a:shade val="90000"/>
              <a:hueOff val="311570"/>
              <a:satOff val="-6653"/>
              <a:lumOff val="2483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8C292-B979-4A57-A034-4D40F9ABD0C8}">
      <dsp:nvSpPr>
        <dsp:cNvPr id="0" name=""/>
        <dsp:cNvSpPr/>
      </dsp:nvSpPr>
      <dsp:spPr>
        <a:xfrm>
          <a:off x="637774" y="1296247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strike="noStrik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Pertinencia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774" y="1296247"/>
        <a:ext cx="1441092" cy="936710"/>
      </dsp:txXfrm>
    </dsp:sp>
    <dsp:sp modelId="{B6936B55-8B83-4023-8463-E3C5931484F1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326102" y="817019"/>
              </a:moveTo>
              <a:arcTo wR="1873098" hR="1873098" stAng="12859198" swAng="1963614"/>
            </a:path>
          </a:pathLst>
        </a:custGeom>
        <a:noFill/>
        <a:ln w="635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5E89B-8DCA-4D37-A087-B7E9C3107F91}" type="datetimeFigureOut">
              <a:rPr lang="es-CO" smtClean="0"/>
              <a:t>19/07/2021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9437C-8BC8-4538-BBF1-2D14A6315A9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105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No reporte públicos Huila Antioquia y Tolima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25BA3-EFD3-4D6D-ABE6-533E526C748D}" type="slidenum">
              <a:rPr lang="es-CO" altLang="es-CO" smtClean="0"/>
              <a:pPr>
                <a:defRPr/>
              </a:pPr>
              <a:t>14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39054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CE7D-31FE-4C96-8A8C-F1178E847C7C}" type="slidenum">
              <a:rPr lang="es-CO" altLang="es-CO" smtClean="0"/>
              <a:pPr/>
              <a:t>15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33477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CE7D-31FE-4C96-8A8C-F1178E847C7C}" type="slidenum">
              <a:rPr lang="es-CO" altLang="es-CO" smtClean="0"/>
              <a:pPr/>
              <a:t>16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71284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28F32-9ABA-484D-8C76-E415690EF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7CC46C-D117-40B3-A3D6-328E512E2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70C7A5-3AE9-4FF0-B87C-E5B50D3B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A8A4C-A1B1-497B-9A2C-338ECD25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9B20F8-49D1-418B-B165-5DF2F55C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F0760A-CC8D-4C74-A3E8-C942836C7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0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F9852-1FF7-4488-8916-5A153316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DCC250-6648-46DF-AB81-DCD442CD1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70C2AC-56F9-46EF-A2A0-47E4EB69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8212B6-4BCE-41C1-B13C-DC15EFAB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0B772B-9665-467A-AC14-2676D675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814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CFACB5-50E8-4DE1-AD97-839B8A798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2DA55C-2AD7-45CC-8E38-335502FBF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E1557-7659-469F-8FF3-7E142977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DA4CB2-0226-4FD1-9C33-B16750AF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472A52-6404-4135-B2BB-A01424BC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6320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81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9944FA0-7455-4572-9FF4-AF7B925C50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2E35B4D-D647-4560-914F-8BDF9E2EA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9274E06-2DDB-445D-BD3B-E3815C6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0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CE409ED-45E8-49A4-9049-5B7511321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0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9EB4DA3-4274-4213-B8D8-402F5CD38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5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4921217-EBDE-479F-8E5F-F23E29382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4E9E7-82BB-4835-ADB7-2332543F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9571A-9E95-4B1B-B6F5-22350D42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3A9DCD-2874-4C5C-9671-E19C25B3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8813B1-8DB0-4EED-8A00-2DCFB25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7CF505-1106-494A-81B8-B77F0732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7DB4C2-018A-4FDF-86FF-C692B6D8E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97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10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79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0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63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21D51-3268-A140-BF24-3351A5DC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B0F7F2-74DF-7644-9328-2B196236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06982-58DA-1F40-BDE2-2A4F102BE93A}" type="datetimeFigureOut">
              <a:rPr lang="es-CO" smtClean="0"/>
              <a:pPr/>
              <a:t>19/07/2021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B8B200-FEB6-504C-B02D-169E3016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5246B0-DE4D-A34C-B47E-530EA540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58F-424B-554E-AF05-CDB6C990C8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C9FC21-D76B-0347-95C5-CC843D246D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20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>
            <a:extLst>
              <a:ext uri="{FF2B5EF4-FFF2-40B4-BE49-F238E27FC236}">
                <a16:creationId xmlns:a16="http://schemas.microsoft.com/office/drawing/2014/main" id="{C3D3B29F-FD7A-4BEF-8057-6904AF0F1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254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A77BFBA-B0BD-48AA-B89F-2BBE4D655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30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0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21C65-B4C7-4EEE-8014-AEB53981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F4CAE9-E8BB-47C4-A422-143D34EF9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46BF9-FCD5-4B43-880E-A2FDB74D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CDA18D-FD47-41A8-A193-99A521E4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3B1981-B4F0-4E75-8A84-F47C61DA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0CB0A0-4B36-4129-A714-A03A8222D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34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81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15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0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4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48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93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88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80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1549FF8-7CF1-49AF-8818-14BD4BC60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69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1549FF8-7CF1-49AF-8818-14BD4BC60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3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47336B-1ABD-4EE7-9384-1A488384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F4BDF-B67B-42FF-9EAF-16F7B3E5A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9C7B50-A4AD-4E55-9DBB-64A55670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261F91-7390-4EDE-95F1-613F671B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EBC4BF-A18A-4948-A1EE-69D9F0E3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2F2745-5CDD-4B25-B6B9-1CDB5F3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F44D83-8930-44DC-B973-F79DB906E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32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1549FF8-7CF1-49AF-8818-14BD4BC60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0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1549FF8-7CF1-49AF-8818-14BD4BC60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6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FC9CFED-188F-45DA-94A1-E08EFFFD07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2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C2D67-CC96-4090-BE03-625F4D19D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30F8E-B693-49C7-9E9A-B57A80A64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DB9B0C-EC84-4A09-AFC6-83DD5A6B9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81C9D1-929A-4459-94DB-38B21FCA6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E4DB6C-FA11-4139-BDDA-6A5D775E8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6E3E6A-D34D-4E21-B780-EDC86D4A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9087D3-FF00-419B-B4E4-1984800A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15B452-C7D8-454B-BBAA-B0C6E419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81F050-2C57-4D5D-AC30-03638EFEC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F3DC2-9E47-41A7-841D-337B669E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7AF3E8-8A8C-474F-9C7F-7223433E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B313C9-7B83-4296-8C88-BC4F9E31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F6169E-3B9A-48B1-B28C-9A95054E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B3BBDE-99F2-44FF-8094-F1159BAA1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9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3692DA-C41B-4347-9942-B517459EF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B3109E-57FC-4967-ABAE-107609A1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B8E6FA-BDE0-4E51-8F32-291D713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242EBD-ACD0-4561-8D4B-D9409FEC0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5F8E5-6A8C-413F-9F92-B9989768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F91705-9C64-4152-850C-7BD50276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0A440B-D017-404F-A908-BF924BB1A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A3E1A-372F-4256-9D68-F437D786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18E9AF-ECEB-4D13-8904-E142BAE5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AB680D-2DA9-43C8-BAF1-671980F2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713E66-643F-4F2E-A2B1-7A528C7D7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2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A3736-D3FC-412D-B455-F5337E8A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94018C-0CB2-427D-B892-68C087979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524D90-E76E-4529-8D29-95B6D7617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AF34DA-E0F7-4A4D-B983-70EC9F68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F625DF-7A00-4695-8BCD-9C6C3C98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3FC016-542E-4A98-BE4C-0F8D3E57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287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C6B8B-0EBC-4357-87A9-88B95CBD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929FEE-DB09-494A-9D2B-EBB5F208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E9146B-781E-4A29-98A3-B66666826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8627-8A2D-49A2-B09D-235392B73D88}" type="datetimeFigureOut">
              <a:rPr lang="es-CO" smtClean="0"/>
              <a:pPr/>
              <a:t>19/07/2021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4B4FE-63BC-46C8-98C5-25F041768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F0A1F-2D4E-44C8-87D3-E59EEBAD8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584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53" r:id="rId14"/>
    <p:sldLayoutId id="2147483654" r:id="rId15"/>
    <p:sldLayoutId id="2147483656" r:id="rId16"/>
    <p:sldLayoutId id="2147483657" r:id="rId17"/>
    <p:sldLayoutId id="2147483658" r:id="rId18"/>
    <p:sldLayoutId id="2147483659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38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10" Type="http://schemas.openxmlformats.org/officeDocument/2006/relationships/chart" Target="../charts/chart12.xml"/><Relationship Id="rId9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35" t="398" b="-1"/>
          <a:stretch/>
        </p:blipFill>
        <p:spPr>
          <a:xfrm>
            <a:off x="0" y="0"/>
            <a:ext cx="12192000" cy="686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1703512" y="764704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</a:t>
            </a:r>
            <a:r>
              <a:rPr 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17" y="1588673"/>
            <a:ext cx="569734" cy="55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2063552" y="1592414"/>
            <a:ext cx="1800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b="1" dirty="0">
                <a:latin typeface="+mj-lt"/>
              </a:rPr>
              <a:t>Consulta Externa</a:t>
            </a:r>
          </a:p>
          <a:p>
            <a:pPr algn="just" eaLnBrk="1" hangingPunct="1"/>
            <a:r>
              <a:rPr lang="es-CO" altLang="es-CO" sz="1400" b="1" dirty="0">
                <a:latin typeface="+mj-lt"/>
              </a:rPr>
              <a:t>(5 primeras causas</a:t>
            </a:r>
            <a:r>
              <a:rPr lang="es-CO" altLang="es-CO" sz="1600" b="1" dirty="0">
                <a:latin typeface="+mn-lt"/>
              </a:rPr>
              <a:t>)</a:t>
            </a:r>
          </a:p>
        </p:txBody>
      </p:sp>
      <p:graphicFrame>
        <p:nvGraphicFramePr>
          <p:cNvPr id="12" name="9 Gráfico"/>
          <p:cNvGraphicFramePr>
            <a:graphicFrameLocks/>
          </p:cNvGraphicFramePr>
          <p:nvPr>
            <p:extLst/>
          </p:nvPr>
        </p:nvGraphicFramePr>
        <p:xfrm>
          <a:off x="4727848" y="1340768"/>
          <a:ext cx="6192688" cy="4187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4 Gráfico"/>
          <p:cNvGraphicFramePr>
            <a:graphicFrameLocks/>
          </p:cNvGraphicFramePr>
          <p:nvPr>
            <p:extLst/>
          </p:nvPr>
        </p:nvGraphicFramePr>
        <p:xfrm>
          <a:off x="479376" y="24208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13 Gráfico"/>
          <p:cNvGraphicFramePr>
            <a:graphicFrameLocks/>
          </p:cNvGraphicFramePr>
          <p:nvPr>
            <p:extLst/>
          </p:nvPr>
        </p:nvGraphicFramePr>
        <p:xfrm>
          <a:off x="911424" y="26369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2992" y="1357298"/>
            <a:ext cx="5934102" cy="458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960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2135560" y="908720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</a:t>
            </a:r>
            <a:r>
              <a:rPr 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graphicFrame>
        <p:nvGraphicFramePr>
          <p:cNvPr id="12" name="2 Gráfico"/>
          <p:cNvGraphicFramePr>
            <a:graphicFrameLocks/>
          </p:cNvGraphicFramePr>
          <p:nvPr>
            <p:extLst/>
          </p:nvPr>
        </p:nvGraphicFramePr>
        <p:xfrm>
          <a:off x="5231904" y="1340768"/>
          <a:ext cx="5976664" cy="414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813561"/>
            <a:ext cx="647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567608" y="1818494"/>
            <a:ext cx="2019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dirty="0">
                <a:latin typeface="+mn-lt"/>
              </a:rPr>
              <a:t> </a:t>
            </a:r>
            <a:r>
              <a:rPr lang="es-CO" altLang="es-CO" b="1" dirty="0">
                <a:latin typeface="+mn-lt"/>
              </a:rPr>
              <a:t>Urgencias</a:t>
            </a:r>
          </a:p>
          <a:p>
            <a:pPr algn="just" eaLnBrk="1" hangingPunct="1"/>
            <a:r>
              <a:rPr lang="es-CO" altLang="es-CO" b="1" dirty="0">
                <a:latin typeface="+mn-lt"/>
              </a:rPr>
              <a:t>(5 primeras causas)</a:t>
            </a:r>
          </a:p>
        </p:txBody>
      </p:sp>
      <p:graphicFrame>
        <p:nvGraphicFramePr>
          <p:cNvPr id="15" name="2 Gráfico"/>
          <p:cNvGraphicFramePr>
            <a:graphicFrameLocks/>
          </p:cNvGraphicFramePr>
          <p:nvPr>
            <p:extLst/>
          </p:nvPr>
        </p:nvGraphicFramePr>
        <p:xfrm>
          <a:off x="5231904" y="1340768"/>
          <a:ext cx="5976664" cy="414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7 Gráfico"/>
          <p:cNvGraphicFramePr>
            <a:graphicFrameLocks/>
          </p:cNvGraphicFramePr>
          <p:nvPr>
            <p:extLst/>
          </p:nvPr>
        </p:nvGraphicFramePr>
        <p:xfrm>
          <a:off x="1055440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1620" y="1643050"/>
            <a:ext cx="604723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992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2135560" y="908720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</a:t>
            </a:r>
            <a:r>
              <a:rPr 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423592" y="1882065"/>
            <a:ext cx="2055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dirty="0">
                <a:latin typeface="+mn-lt"/>
              </a:rPr>
              <a:t> </a:t>
            </a:r>
            <a:r>
              <a:rPr lang="es-CO" altLang="es-CO" b="1" dirty="0">
                <a:latin typeface="+mn-lt"/>
              </a:rPr>
              <a:t>Hospitalización</a:t>
            </a:r>
          </a:p>
          <a:p>
            <a:pPr algn="just" eaLnBrk="1" hangingPunct="1"/>
            <a:r>
              <a:rPr lang="es-CO" altLang="es-CO" b="1" dirty="0">
                <a:latin typeface="+mn-lt"/>
              </a:rPr>
              <a:t>(5 primeras causas)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2" y="1713364"/>
            <a:ext cx="788741" cy="81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9 Gráfico"/>
          <p:cNvGraphicFramePr>
            <a:graphicFrameLocks/>
          </p:cNvGraphicFramePr>
          <p:nvPr>
            <p:extLst/>
          </p:nvPr>
        </p:nvGraphicFramePr>
        <p:xfrm>
          <a:off x="767408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68" y="1857364"/>
            <a:ext cx="6000792" cy="35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927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7"/>
          <p:cNvCxnSpPr>
            <a:cxnSpLocks/>
          </p:cNvCxnSpPr>
          <p:nvPr/>
        </p:nvCxnSpPr>
        <p:spPr>
          <a:xfrm>
            <a:off x="485775" y="5445224"/>
            <a:ext cx="117062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ángulo 9"/>
          <p:cNvSpPr/>
          <p:nvPr/>
        </p:nvSpPr>
        <p:spPr>
          <a:xfrm>
            <a:off x="0" y="2204864"/>
            <a:ext cx="12192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Sistema Obligatorio Garant</a:t>
            </a:r>
            <a:r>
              <a:rPr lang="es-CO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ía de la Calidad</a:t>
            </a:r>
          </a:p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endParaRPr lang="es-CO" sz="15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sym typeface="Gill Sans" charset="0"/>
            </a:endParaRPr>
          </a:p>
          <a:p>
            <a:pPr marL="9207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Oportunidad en la atención</a:t>
            </a:r>
            <a:endParaRPr lang="es-CO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pic>
        <p:nvPicPr>
          <p:cNvPr id="10" name="Picture 6" descr="Cita medica - Iconos gratis de asistencia sanitaria y médica">
            <a:extLst>
              <a:ext uri="{FF2B5EF4-FFF2-40B4-BE49-F238E27FC236}">
                <a16:creationId xmlns:a16="http://schemas.microsoft.com/office/drawing/2014/main" id="{B89C9DC9-2C53-4F2B-857F-2911B830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717032"/>
            <a:ext cx="1784332" cy="17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84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Freeform 15"/>
          <p:cNvSpPr>
            <a:spLocks noChangeArrowheads="1"/>
          </p:cNvSpPr>
          <p:nvPr/>
        </p:nvSpPr>
        <p:spPr bwMode="auto">
          <a:xfrm>
            <a:off x="4492625" y="1810540"/>
            <a:ext cx="781050" cy="782638"/>
          </a:xfrm>
          <a:custGeom>
            <a:avLst/>
            <a:gdLst>
              <a:gd name="T0" fmla="*/ 120636097 w 2530"/>
              <a:gd name="T1" fmla="*/ 12907340 h 2530"/>
              <a:gd name="T2" fmla="*/ 12884238 w 2530"/>
              <a:gd name="T3" fmla="*/ 120945713 h 2530"/>
              <a:gd name="T4" fmla="*/ 120636097 w 2530"/>
              <a:gd name="T5" fmla="*/ 228888195 h 2530"/>
              <a:gd name="T6" fmla="*/ 228387653 w 2530"/>
              <a:gd name="T7" fmla="*/ 120945713 h 2530"/>
              <a:gd name="T8" fmla="*/ 120636097 w 2530"/>
              <a:gd name="T9" fmla="*/ 12907340 h 2530"/>
              <a:gd name="T10" fmla="*/ 120636097 w 2530"/>
              <a:gd name="T11" fmla="*/ 241795530 h 2530"/>
              <a:gd name="T12" fmla="*/ 0 w 2530"/>
              <a:gd name="T13" fmla="*/ 120945713 h 2530"/>
              <a:gd name="T14" fmla="*/ 120636097 w 2530"/>
              <a:gd name="T15" fmla="*/ 0 h 2530"/>
              <a:gd name="T16" fmla="*/ 241367588 w 2530"/>
              <a:gd name="T17" fmla="*/ 120945713 h 2530"/>
              <a:gd name="T18" fmla="*/ 120636097 w 2530"/>
              <a:gd name="T19" fmla="*/ 241795530 h 25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30"/>
              <a:gd name="T31" fmla="*/ 0 h 2530"/>
              <a:gd name="T32" fmla="*/ 2530 w 2530"/>
              <a:gd name="T33" fmla="*/ 2530 h 25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30" h="2530">
                <a:moveTo>
                  <a:pt x="1264" y="135"/>
                </a:moveTo>
                <a:cubicBezTo>
                  <a:pt x="642" y="135"/>
                  <a:pt x="135" y="642"/>
                  <a:pt x="135" y="1265"/>
                </a:cubicBezTo>
                <a:cubicBezTo>
                  <a:pt x="135" y="1887"/>
                  <a:pt x="642" y="2394"/>
                  <a:pt x="1264" y="2394"/>
                </a:cubicBezTo>
                <a:cubicBezTo>
                  <a:pt x="1887" y="2394"/>
                  <a:pt x="2393" y="1887"/>
                  <a:pt x="2393" y="1265"/>
                </a:cubicBezTo>
                <a:cubicBezTo>
                  <a:pt x="2393" y="642"/>
                  <a:pt x="1887" y="135"/>
                  <a:pt x="1264" y="135"/>
                </a:cubicBezTo>
                <a:close/>
                <a:moveTo>
                  <a:pt x="1264" y="2529"/>
                </a:moveTo>
                <a:cubicBezTo>
                  <a:pt x="567" y="2529"/>
                  <a:pt x="0" y="1962"/>
                  <a:pt x="0" y="1265"/>
                </a:cubicBezTo>
                <a:cubicBezTo>
                  <a:pt x="0" y="567"/>
                  <a:pt x="567" y="0"/>
                  <a:pt x="1264" y="0"/>
                </a:cubicBezTo>
                <a:cubicBezTo>
                  <a:pt x="1961" y="0"/>
                  <a:pt x="2529" y="567"/>
                  <a:pt x="2529" y="1265"/>
                </a:cubicBezTo>
                <a:cubicBezTo>
                  <a:pt x="2529" y="1962"/>
                  <a:pt x="1961" y="2529"/>
                  <a:pt x="1264" y="252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endParaRPr lang="en-US"/>
          </a:p>
        </p:txBody>
      </p:sp>
      <p:sp>
        <p:nvSpPr>
          <p:cNvPr id="61" name="CuadroTexto 4"/>
          <p:cNvSpPr txBox="1">
            <a:spLocks noChangeArrowheads="1"/>
          </p:cNvSpPr>
          <p:nvPr/>
        </p:nvSpPr>
        <p:spPr bwMode="auto">
          <a:xfrm>
            <a:off x="3359696" y="692696"/>
            <a:ext cx="48572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CO" alt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¿Qué es el SOGCS?</a:t>
            </a:r>
            <a:endParaRPr lang="es-CO" altLang="en-U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sym typeface="Gill Sans" charset="0"/>
            </a:endParaRPr>
          </a:p>
        </p:txBody>
      </p:sp>
      <p:grpSp>
        <p:nvGrpSpPr>
          <p:cNvPr id="2" name="61 Grupo"/>
          <p:cNvGrpSpPr/>
          <p:nvPr/>
        </p:nvGrpSpPr>
        <p:grpSpPr>
          <a:xfrm>
            <a:off x="1637733" y="3765455"/>
            <a:ext cx="8993871" cy="2183736"/>
            <a:chOff x="1733268" y="2564452"/>
            <a:chExt cx="8993871" cy="2183736"/>
          </a:xfrm>
        </p:grpSpPr>
        <p:sp>
          <p:nvSpPr>
            <p:cNvPr id="36867" name="Freeform 1"/>
            <p:cNvSpPr>
              <a:spLocks noChangeArrowheads="1"/>
            </p:cNvSpPr>
            <p:nvPr/>
          </p:nvSpPr>
          <p:spPr bwMode="auto">
            <a:xfrm>
              <a:off x="7740649" y="2637191"/>
              <a:ext cx="2972843" cy="651918"/>
            </a:xfrm>
            <a:custGeom>
              <a:avLst/>
              <a:gdLst>
                <a:gd name="T0" fmla="*/ 462635817 w 4081"/>
                <a:gd name="T1" fmla="*/ 102130112 h 1432"/>
                <a:gd name="T2" fmla="*/ 421361628 w 4081"/>
                <a:gd name="T3" fmla="*/ 136843098 h 1432"/>
                <a:gd name="T4" fmla="*/ 41161124 w 4081"/>
                <a:gd name="T5" fmla="*/ 136843098 h 1432"/>
                <a:gd name="T6" fmla="*/ 0 w 4081"/>
                <a:gd name="T7" fmla="*/ 102130112 h 1432"/>
                <a:gd name="T8" fmla="*/ 0 w 4081"/>
                <a:gd name="T9" fmla="*/ 34712686 h 1432"/>
                <a:gd name="T10" fmla="*/ 41161124 w 4081"/>
                <a:gd name="T11" fmla="*/ 0 h 1432"/>
                <a:gd name="T12" fmla="*/ 421361628 w 4081"/>
                <a:gd name="T13" fmla="*/ 0 h 1432"/>
                <a:gd name="T14" fmla="*/ 462635817 w 4081"/>
                <a:gd name="T15" fmla="*/ 34712686 h 1432"/>
                <a:gd name="T16" fmla="*/ 462635817 w 4081"/>
                <a:gd name="T17" fmla="*/ 102130112 h 1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1"/>
                <a:gd name="T28" fmla="*/ 0 h 1432"/>
                <a:gd name="T29" fmla="*/ 4081 w 4081"/>
                <a:gd name="T30" fmla="*/ 1432 h 1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1" h="1432">
                  <a:moveTo>
                    <a:pt x="4080" y="1068"/>
                  </a:moveTo>
                  <a:cubicBezTo>
                    <a:pt x="4080" y="1269"/>
                    <a:pt x="3917" y="1431"/>
                    <a:pt x="3716" y="1431"/>
                  </a:cubicBezTo>
                  <a:lnTo>
                    <a:pt x="363" y="1431"/>
                  </a:lnTo>
                  <a:cubicBezTo>
                    <a:pt x="163" y="1431"/>
                    <a:pt x="0" y="1269"/>
                    <a:pt x="0" y="1068"/>
                  </a:cubicBezTo>
                  <a:lnTo>
                    <a:pt x="0" y="363"/>
                  </a:lnTo>
                  <a:cubicBezTo>
                    <a:pt x="0" y="163"/>
                    <a:pt x="163" y="0"/>
                    <a:pt x="363" y="0"/>
                  </a:cubicBezTo>
                  <a:lnTo>
                    <a:pt x="3716" y="0"/>
                  </a:lnTo>
                  <a:cubicBezTo>
                    <a:pt x="3917" y="0"/>
                    <a:pt x="4080" y="163"/>
                    <a:pt x="4080" y="363"/>
                  </a:cubicBezTo>
                  <a:lnTo>
                    <a:pt x="4080" y="1068"/>
                  </a:lnTo>
                </a:path>
              </a:pathLst>
            </a:custGeom>
            <a:solidFill>
              <a:srgbClr val="8D103D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 sz="2800"/>
            </a:p>
          </p:txBody>
        </p:sp>
        <p:sp>
          <p:nvSpPr>
            <p:cNvPr id="36908" name="TextBox 98"/>
            <p:cNvSpPr txBox="1">
              <a:spLocks noChangeArrowheads="1"/>
            </p:cNvSpPr>
            <p:nvPr/>
          </p:nvSpPr>
          <p:spPr bwMode="auto">
            <a:xfrm>
              <a:off x="7842250" y="4130675"/>
              <a:ext cx="1541463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 anchor="b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Poppins SemiBold"/>
                  <a:ea typeface="League Spartan"/>
                  <a:cs typeface="Poppins SemiBold"/>
                </a:rPr>
                <a:t>IPS/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Poppins SemiBold"/>
                  <a:ea typeface="League Spartan"/>
                  <a:cs typeface="Poppins SemiBold"/>
                </a:rPr>
                <a:t>PROVEEDORES</a:t>
              </a:r>
            </a:p>
          </p:txBody>
        </p:sp>
        <p:grpSp>
          <p:nvGrpSpPr>
            <p:cNvPr id="3" name="Grupo 9">
              <a:extLst/>
            </p:cNvPr>
            <p:cNvGrpSpPr/>
            <p:nvPr/>
          </p:nvGrpSpPr>
          <p:grpSpPr>
            <a:xfrm>
              <a:off x="5400189" y="3089809"/>
              <a:ext cx="1939247" cy="1103449"/>
              <a:chOff x="10251458" y="6482524"/>
              <a:chExt cx="3877483" cy="2206898"/>
            </a:xfrm>
            <a:solidFill>
              <a:schemeClr val="tx1">
                <a:lumMod val="40000"/>
                <a:lumOff val="60000"/>
              </a:schemeClr>
            </a:solidFill>
          </p:grpSpPr>
          <p:sp>
            <p:nvSpPr>
              <p:cNvPr id="4" name="Rectángulo 126">
                <a:extLst/>
              </p:cNvPr>
              <p:cNvSpPr/>
              <p:nvPr/>
            </p:nvSpPr>
            <p:spPr>
              <a:xfrm rot="4199331" flipH="1">
                <a:off x="13400278" y="5937800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" name="Rectángulo 127">
                <a:extLst/>
              </p:cNvPr>
              <p:cNvSpPr/>
              <p:nvPr/>
            </p:nvSpPr>
            <p:spPr>
              <a:xfrm rot="17400669" flipH="1" flipV="1">
                <a:off x="13454036" y="7943117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" name="Rectángulo 123">
                <a:extLst/>
              </p:cNvPr>
              <p:cNvSpPr/>
              <p:nvPr/>
            </p:nvSpPr>
            <p:spPr>
              <a:xfrm rot="4199331" flipV="1">
                <a:off x="10892171" y="7975958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Rectángulo 122">
                <a:extLst/>
              </p:cNvPr>
              <p:cNvSpPr/>
              <p:nvPr/>
            </p:nvSpPr>
            <p:spPr>
              <a:xfrm rot="17400669">
                <a:off x="10838413" y="5970641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Freeform 55">
                <a:extLst/>
              </p:cNvPr>
              <p:cNvSpPr>
                <a:spLocks noChangeArrowheads="1"/>
              </p:cNvSpPr>
              <p:nvPr/>
            </p:nvSpPr>
            <p:spPr bwMode="auto">
              <a:xfrm>
                <a:off x="11128969" y="6482524"/>
                <a:ext cx="2206898" cy="2206898"/>
              </a:xfrm>
              <a:custGeom>
                <a:avLst/>
                <a:gdLst>
                  <a:gd name="T0" fmla="*/ 1786 w 3573"/>
                  <a:gd name="T1" fmla="*/ 169 h 3573"/>
                  <a:gd name="T2" fmla="*/ 170 w 3573"/>
                  <a:gd name="T3" fmla="*/ 1786 h 3573"/>
                  <a:gd name="T4" fmla="*/ 1786 w 3573"/>
                  <a:gd name="T5" fmla="*/ 3404 h 3573"/>
                  <a:gd name="T6" fmla="*/ 3404 w 3573"/>
                  <a:gd name="T7" fmla="*/ 1786 h 3573"/>
                  <a:gd name="T8" fmla="*/ 1786 w 3573"/>
                  <a:gd name="T9" fmla="*/ 169 h 3573"/>
                  <a:gd name="T10" fmla="*/ 1786 w 3573"/>
                  <a:gd name="T11" fmla="*/ 3572 h 3573"/>
                  <a:gd name="T12" fmla="*/ 0 w 3573"/>
                  <a:gd name="T13" fmla="*/ 1786 h 3573"/>
                  <a:gd name="T14" fmla="*/ 1786 w 3573"/>
                  <a:gd name="T15" fmla="*/ 0 h 3573"/>
                  <a:gd name="T16" fmla="*/ 3572 w 3573"/>
                  <a:gd name="T17" fmla="*/ 1786 h 3573"/>
                  <a:gd name="T18" fmla="*/ 1786 w 3573"/>
                  <a:gd name="T19" fmla="*/ 3572 h 3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3" h="3573">
                    <a:moveTo>
                      <a:pt x="1786" y="169"/>
                    </a:moveTo>
                    <a:cubicBezTo>
                      <a:pt x="895" y="169"/>
                      <a:pt x="170" y="895"/>
                      <a:pt x="170" y="1786"/>
                    </a:cubicBezTo>
                    <a:cubicBezTo>
                      <a:pt x="170" y="2678"/>
                      <a:pt x="895" y="3404"/>
                      <a:pt x="1786" y="3404"/>
                    </a:cubicBezTo>
                    <a:cubicBezTo>
                      <a:pt x="2679" y="3404"/>
                      <a:pt x="3404" y="2678"/>
                      <a:pt x="3404" y="1786"/>
                    </a:cubicBezTo>
                    <a:cubicBezTo>
                      <a:pt x="3404" y="895"/>
                      <a:pt x="2679" y="169"/>
                      <a:pt x="1786" y="169"/>
                    </a:cubicBezTo>
                    <a:close/>
                    <a:moveTo>
                      <a:pt x="1786" y="3572"/>
                    </a:moveTo>
                    <a:cubicBezTo>
                      <a:pt x="801" y="3572"/>
                      <a:pt x="0" y="2771"/>
                      <a:pt x="0" y="1786"/>
                    </a:cubicBezTo>
                    <a:cubicBezTo>
                      <a:pt x="0" y="801"/>
                      <a:pt x="801" y="0"/>
                      <a:pt x="1786" y="0"/>
                    </a:cubicBezTo>
                    <a:cubicBezTo>
                      <a:pt x="2771" y="0"/>
                      <a:pt x="3572" y="801"/>
                      <a:pt x="3572" y="1786"/>
                    </a:cubicBezTo>
                    <a:cubicBezTo>
                      <a:pt x="3572" y="2771"/>
                      <a:pt x="2771" y="3572"/>
                      <a:pt x="1786" y="357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6868" name="Freeform 2"/>
            <p:cNvSpPr>
              <a:spLocks noChangeArrowheads="1"/>
            </p:cNvSpPr>
            <p:nvPr/>
          </p:nvSpPr>
          <p:spPr bwMode="auto">
            <a:xfrm>
              <a:off x="1787856" y="2655460"/>
              <a:ext cx="3346070" cy="592708"/>
            </a:xfrm>
            <a:custGeom>
              <a:avLst/>
              <a:gdLst>
                <a:gd name="T0" fmla="*/ 470205911 w 4080"/>
                <a:gd name="T1" fmla="*/ 101764248 h 1432"/>
                <a:gd name="T2" fmla="*/ 428361206 w 4080"/>
                <a:gd name="T3" fmla="*/ 136352775 h 1432"/>
                <a:gd name="T4" fmla="*/ 41844717 w 4080"/>
                <a:gd name="T5" fmla="*/ 136352775 h 1432"/>
                <a:gd name="T6" fmla="*/ 0 w 4080"/>
                <a:gd name="T7" fmla="*/ 101764248 h 1432"/>
                <a:gd name="T8" fmla="*/ 0 w 4080"/>
                <a:gd name="T9" fmla="*/ 34588537 h 1432"/>
                <a:gd name="T10" fmla="*/ 41844717 w 4080"/>
                <a:gd name="T11" fmla="*/ 0 h 1432"/>
                <a:gd name="T12" fmla="*/ 428361206 w 4080"/>
                <a:gd name="T13" fmla="*/ 0 h 1432"/>
                <a:gd name="T14" fmla="*/ 470205911 w 4080"/>
                <a:gd name="T15" fmla="*/ 34588537 h 1432"/>
                <a:gd name="T16" fmla="*/ 470205911 w 4080"/>
                <a:gd name="T17" fmla="*/ 101764248 h 1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0"/>
                <a:gd name="T28" fmla="*/ 0 h 1432"/>
                <a:gd name="T29" fmla="*/ 4080 w 4080"/>
                <a:gd name="T30" fmla="*/ 1432 h 1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0" h="1432">
                  <a:moveTo>
                    <a:pt x="4079" y="1068"/>
                  </a:moveTo>
                  <a:cubicBezTo>
                    <a:pt x="4079" y="1268"/>
                    <a:pt x="3916" y="1431"/>
                    <a:pt x="3716" y="1431"/>
                  </a:cubicBezTo>
                  <a:lnTo>
                    <a:pt x="363" y="1431"/>
                  </a:lnTo>
                  <a:cubicBezTo>
                    <a:pt x="162" y="1431"/>
                    <a:pt x="0" y="1268"/>
                    <a:pt x="0" y="1068"/>
                  </a:cubicBezTo>
                  <a:lnTo>
                    <a:pt x="0" y="363"/>
                  </a:lnTo>
                  <a:cubicBezTo>
                    <a:pt x="0" y="163"/>
                    <a:pt x="162" y="0"/>
                    <a:pt x="363" y="0"/>
                  </a:cubicBezTo>
                  <a:lnTo>
                    <a:pt x="3716" y="0"/>
                  </a:lnTo>
                  <a:cubicBezTo>
                    <a:pt x="3916" y="0"/>
                    <a:pt x="4079" y="163"/>
                    <a:pt x="4079" y="363"/>
                  </a:cubicBezTo>
                  <a:lnTo>
                    <a:pt x="4079" y="1068"/>
                  </a:lnTo>
                </a:path>
              </a:pathLst>
            </a:custGeom>
            <a:solidFill>
              <a:srgbClr val="0A43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69" name="Freeform 3"/>
            <p:cNvSpPr>
              <a:spLocks noChangeArrowheads="1"/>
            </p:cNvSpPr>
            <p:nvPr/>
          </p:nvSpPr>
          <p:spPr bwMode="auto">
            <a:xfrm>
              <a:off x="7713354" y="3971642"/>
              <a:ext cx="2986491" cy="654949"/>
            </a:xfrm>
            <a:custGeom>
              <a:avLst/>
              <a:gdLst>
                <a:gd name="T0" fmla="*/ 462635817 w 4081"/>
                <a:gd name="T1" fmla="*/ 131109524 h 1431"/>
                <a:gd name="T2" fmla="*/ 421361628 w 4081"/>
                <a:gd name="T3" fmla="*/ 175713689 h 1431"/>
                <a:gd name="T4" fmla="*/ 41161124 w 4081"/>
                <a:gd name="T5" fmla="*/ 175713689 h 1431"/>
                <a:gd name="T6" fmla="*/ 0 w 4081"/>
                <a:gd name="T7" fmla="*/ 131109524 h 1431"/>
                <a:gd name="T8" fmla="*/ 0 w 4081"/>
                <a:gd name="T9" fmla="*/ 44604177 h 1431"/>
                <a:gd name="T10" fmla="*/ 41161124 w 4081"/>
                <a:gd name="T11" fmla="*/ 0 h 1431"/>
                <a:gd name="T12" fmla="*/ 421361628 w 4081"/>
                <a:gd name="T13" fmla="*/ 0 h 1431"/>
                <a:gd name="T14" fmla="*/ 462635817 w 4081"/>
                <a:gd name="T15" fmla="*/ 44604177 h 1431"/>
                <a:gd name="T16" fmla="*/ 462635817 w 4081"/>
                <a:gd name="T17" fmla="*/ 131109524 h 14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1"/>
                <a:gd name="T28" fmla="*/ 0 h 1431"/>
                <a:gd name="T29" fmla="*/ 4081 w 4081"/>
                <a:gd name="T30" fmla="*/ 1431 h 14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1" h="1431">
                  <a:moveTo>
                    <a:pt x="4080" y="1067"/>
                  </a:moveTo>
                  <a:cubicBezTo>
                    <a:pt x="4080" y="1267"/>
                    <a:pt x="3917" y="1430"/>
                    <a:pt x="3716" y="1430"/>
                  </a:cubicBezTo>
                  <a:lnTo>
                    <a:pt x="363" y="1430"/>
                  </a:lnTo>
                  <a:cubicBezTo>
                    <a:pt x="163" y="1430"/>
                    <a:pt x="0" y="1267"/>
                    <a:pt x="0" y="1067"/>
                  </a:cubicBezTo>
                  <a:lnTo>
                    <a:pt x="0" y="363"/>
                  </a:lnTo>
                  <a:cubicBezTo>
                    <a:pt x="0" y="162"/>
                    <a:pt x="163" y="0"/>
                    <a:pt x="363" y="0"/>
                  </a:cubicBezTo>
                  <a:lnTo>
                    <a:pt x="3716" y="0"/>
                  </a:lnTo>
                  <a:cubicBezTo>
                    <a:pt x="3917" y="0"/>
                    <a:pt x="4080" y="162"/>
                    <a:pt x="4080" y="363"/>
                  </a:cubicBezTo>
                  <a:lnTo>
                    <a:pt x="4080" y="1067"/>
                  </a:lnTo>
                </a:path>
              </a:pathLst>
            </a:custGeom>
            <a:solidFill>
              <a:srgbClr val="E2495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0" name="Freeform 4"/>
            <p:cNvSpPr>
              <a:spLocks noChangeArrowheads="1"/>
            </p:cNvSpPr>
            <p:nvPr/>
          </p:nvSpPr>
          <p:spPr bwMode="auto">
            <a:xfrm>
              <a:off x="1746913" y="4053384"/>
              <a:ext cx="3264186" cy="641446"/>
            </a:xfrm>
            <a:custGeom>
              <a:avLst/>
              <a:gdLst>
                <a:gd name="T0" fmla="*/ 474083903 w 4080"/>
                <a:gd name="T1" fmla="*/ 115646909 h 1432"/>
                <a:gd name="T2" fmla="*/ 431894087 w 4080"/>
                <a:gd name="T3" fmla="*/ 154954116 h 1432"/>
                <a:gd name="T4" fmla="*/ 42189829 w 4080"/>
                <a:gd name="T5" fmla="*/ 154954116 h 1432"/>
                <a:gd name="T6" fmla="*/ 0 w 4080"/>
                <a:gd name="T7" fmla="*/ 115646909 h 1432"/>
                <a:gd name="T8" fmla="*/ 0 w 4080"/>
                <a:gd name="T9" fmla="*/ 39306868 h 1432"/>
                <a:gd name="T10" fmla="*/ 42189829 w 4080"/>
                <a:gd name="T11" fmla="*/ 0 h 1432"/>
                <a:gd name="T12" fmla="*/ 431894087 w 4080"/>
                <a:gd name="T13" fmla="*/ 0 h 1432"/>
                <a:gd name="T14" fmla="*/ 474083903 w 4080"/>
                <a:gd name="T15" fmla="*/ 39306868 h 1432"/>
                <a:gd name="T16" fmla="*/ 474083903 w 4080"/>
                <a:gd name="T17" fmla="*/ 115646909 h 1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0"/>
                <a:gd name="T28" fmla="*/ 0 h 1432"/>
                <a:gd name="T29" fmla="*/ 4080 w 4080"/>
                <a:gd name="T30" fmla="*/ 1432 h 1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0" h="1432">
                  <a:moveTo>
                    <a:pt x="4079" y="1068"/>
                  </a:moveTo>
                  <a:cubicBezTo>
                    <a:pt x="4079" y="1269"/>
                    <a:pt x="3916" y="1431"/>
                    <a:pt x="3716" y="1431"/>
                  </a:cubicBezTo>
                  <a:lnTo>
                    <a:pt x="363" y="1431"/>
                  </a:lnTo>
                  <a:cubicBezTo>
                    <a:pt x="162" y="1431"/>
                    <a:pt x="0" y="1269"/>
                    <a:pt x="0" y="1068"/>
                  </a:cubicBezTo>
                  <a:lnTo>
                    <a:pt x="0" y="363"/>
                  </a:lnTo>
                  <a:cubicBezTo>
                    <a:pt x="0" y="163"/>
                    <a:pt x="162" y="0"/>
                    <a:pt x="363" y="0"/>
                  </a:cubicBezTo>
                  <a:lnTo>
                    <a:pt x="3716" y="0"/>
                  </a:lnTo>
                  <a:cubicBezTo>
                    <a:pt x="3916" y="0"/>
                    <a:pt x="4079" y="163"/>
                    <a:pt x="4079" y="363"/>
                  </a:cubicBezTo>
                  <a:lnTo>
                    <a:pt x="4079" y="1068"/>
                  </a:lnTo>
                </a:path>
              </a:pathLst>
            </a:custGeom>
            <a:solidFill>
              <a:srgbClr val="0A98C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2" name="Freeform 14"/>
            <p:cNvSpPr>
              <a:spLocks noChangeArrowheads="1"/>
            </p:cNvSpPr>
            <p:nvPr/>
          </p:nvSpPr>
          <p:spPr bwMode="auto">
            <a:xfrm>
              <a:off x="4799866" y="2574474"/>
              <a:ext cx="739775" cy="739775"/>
            </a:xfrm>
            <a:custGeom>
              <a:avLst/>
              <a:gdLst>
                <a:gd name="T0" fmla="*/ 114225576 w 2395"/>
                <a:gd name="T1" fmla="*/ 0 h 2395"/>
                <a:gd name="T2" fmla="*/ 228451153 w 2395"/>
                <a:gd name="T3" fmla="*/ 114195615 h 2395"/>
                <a:gd name="T4" fmla="*/ 114225576 w 2395"/>
                <a:gd name="T5" fmla="*/ 228391230 h 2395"/>
                <a:gd name="T6" fmla="*/ 0 w 2395"/>
                <a:gd name="T7" fmla="*/ 114195615 h 2395"/>
                <a:gd name="T8" fmla="*/ 114225576 w 2395"/>
                <a:gd name="T9" fmla="*/ 0 h 2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5"/>
                <a:gd name="T17" fmla="*/ 2395 w 2395"/>
                <a:gd name="T18" fmla="*/ 2395 h 2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5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4"/>
                    <a:pt x="1197" y="2394"/>
                  </a:cubicBezTo>
                  <a:cubicBezTo>
                    <a:pt x="537" y="2394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0A43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4" name="Freeform 16"/>
            <p:cNvSpPr>
              <a:spLocks noChangeArrowheads="1"/>
            </p:cNvSpPr>
            <p:nvPr/>
          </p:nvSpPr>
          <p:spPr bwMode="auto">
            <a:xfrm>
              <a:off x="4799962" y="3990808"/>
              <a:ext cx="739775" cy="739775"/>
            </a:xfrm>
            <a:custGeom>
              <a:avLst/>
              <a:gdLst>
                <a:gd name="T0" fmla="*/ 114225576 w 2395"/>
                <a:gd name="T1" fmla="*/ 0 h 2395"/>
                <a:gd name="T2" fmla="*/ 228451153 w 2395"/>
                <a:gd name="T3" fmla="*/ 114195924 h 2395"/>
                <a:gd name="T4" fmla="*/ 114225576 w 2395"/>
                <a:gd name="T5" fmla="*/ 228391538 h 2395"/>
                <a:gd name="T6" fmla="*/ 0 w 2395"/>
                <a:gd name="T7" fmla="*/ 114195924 h 2395"/>
                <a:gd name="T8" fmla="*/ 114225576 w 2395"/>
                <a:gd name="T9" fmla="*/ 0 h 2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5"/>
                <a:gd name="T17" fmla="*/ 2395 w 2395"/>
                <a:gd name="T18" fmla="*/ 2395 h 2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5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4"/>
                    <a:pt x="1197" y="2394"/>
                  </a:cubicBezTo>
                  <a:cubicBezTo>
                    <a:pt x="537" y="2394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0A98C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5" name="Freeform 17"/>
            <p:cNvSpPr>
              <a:spLocks noChangeArrowheads="1"/>
            </p:cNvSpPr>
            <p:nvPr/>
          </p:nvSpPr>
          <p:spPr bwMode="auto">
            <a:xfrm>
              <a:off x="4779323" y="2564452"/>
              <a:ext cx="781050" cy="781050"/>
            </a:xfrm>
            <a:custGeom>
              <a:avLst/>
              <a:gdLst>
                <a:gd name="T0" fmla="*/ 120636097 w 2530"/>
                <a:gd name="T1" fmla="*/ 12795755 h 2529"/>
                <a:gd name="T2" fmla="*/ 12884238 w 2530"/>
                <a:gd name="T3" fmla="*/ 120700167 h 2529"/>
                <a:gd name="T4" fmla="*/ 120636097 w 2530"/>
                <a:gd name="T5" fmla="*/ 228509153 h 2529"/>
                <a:gd name="T6" fmla="*/ 228387653 w 2530"/>
                <a:gd name="T7" fmla="*/ 120700167 h 2529"/>
                <a:gd name="T8" fmla="*/ 120636097 w 2530"/>
                <a:gd name="T9" fmla="*/ 12795755 h 2529"/>
                <a:gd name="T10" fmla="*/ 120636097 w 2530"/>
                <a:gd name="T11" fmla="*/ 241400334 h 2529"/>
                <a:gd name="T12" fmla="*/ 0 w 2530"/>
                <a:gd name="T13" fmla="*/ 120700167 h 2529"/>
                <a:gd name="T14" fmla="*/ 120636097 w 2530"/>
                <a:gd name="T15" fmla="*/ 0 h 2529"/>
                <a:gd name="T16" fmla="*/ 241367588 w 2530"/>
                <a:gd name="T17" fmla="*/ 120700167 h 2529"/>
                <a:gd name="T18" fmla="*/ 120636097 w 2530"/>
                <a:gd name="T19" fmla="*/ 241400334 h 25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29"/>
                <a:gd name="T32" fmla="*/ 2530 w 2530"/>
                <a:gd name="T33" fmla="*/ 2529 h 25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29">
                  <a:moveTo>
                    <a:pt x="1264" y="134"/>
                  </a:moveTo>
                  <a:cubicBezTo>
                    <a:pt x="642" y="134"/>
                    <a:pt x="135" y="641"/>
                    <a:pt x="135" y="1264"/>
                  </a:cubicBezTo>
                  <a:cubicBezTo>
                    <a:pt x="135" y="1887"/>
                    <a:pt x="642" y="2393"/>
                    <a:pt x="1264" y="2393"/>
                  </a:cubicBezTo>
                  <a:cubicBezTo>
                    <a:pt x="1887" y="2393"/>
                    <a:pt x="2393" y="1887"/>
                    <a:pt x="2393" y="1264"/>
                  </a:cubicBezTo>
                  <a:cubicBezTo>
                    <a:pt x="2393" y="641"/>
                    <a:pt x="1887" y="134"/>
                    <a:pt x="1264" y="134"/>
                  </a:cubicBezTo>
                  <a:close/>
                  <a:moveTo>
                    <a:pt x="1264" y="2528"/>
                  </a:moveTo>
                  <a:cubicBezTo>
                    <a:pt x="567" y="2528"/>
                    <a:pt x="0" y="1961"/>
                    <a:pt x="0" y="1264"/>
                  </a:cubicBezTo>
                  <a:cubicBezTo>
                    <a:pt x="0" y="566"/>
                    <a:pt x="567" y="0"/>
                    <a:pt x="1264" y="0"/>
                  </a:cubicBezTo>
                  <a:cubicBezTo>
                    <a:pt x="1961" y="0"/>
                    <a:pt x="2529" y="566"/>
                    <a:pt x="2529" y="1264"/>
                  </a:cubicBezTo>
                  <a:cubicBezTo>
                    <a:pt x="2529" y="1961"/>
                    <a:pt x="1961" y="2528"/>
                    <a:pt x="1264" y="252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7" name="Freeform 19"/>
            <p:cNvSpPr>
              <a:spLocks noChangeArrowheads="1"/>
            </p:cNvSpPr>
            <p:nvPr/>
          </p:nvSpPr>
          <p:spPr bwMode="auto">
            <a:xfrm>
              <a:off x="4779325" y="3965551"/>
              <a:ext cx="781050" cy="782637"/>
            </a:xfrm>
            <a:custGeom>
              <a:avLst/>
              <a:gdLst>
                <a:gd name="T0" fmla="*/ 120636097 w 2530"/>
                <a:gd name="T1" fmla="*/ 12907323 h 2530"/>
                <a:gd name="T2" fmla="*/ 12884238 w 2530"/>
                <a:gd name="T3" fmla="*/ 120945559 h 2530"/>
                <a:gd name="T4" fmla="*/ 120636097 w 2530"/>
                <a:gd name="T5" fmla="*/ 228887902 h 2530"/>
                <a:gd name="T6" fmla="*/ 228387653 w 2530"/>
                <a:gd name="T7" fmla="*/ 120945559 h 2530"/>
                <a:gd name="T8" fmla="*/ 120636097 w 2530"/>
                <a:gd name="T9" fmla="*/ 12907323 h 2530"/>
                <a:gd name="T10" fmla="*/ 120636097 w 2530"/>
                <a:gd name="T11" fmla="*/ 241795221 h 2530"/>
                <a:gd name="T12" fmla="*/ 0 w 2530"/>
                <a:gd name="T13" fmla="*/ 120945559 h 2530"/>
                <a:gd name="T14" fmla="*/ 120636097 w 2530"/>
                <a:gd name="T15" fmla="*/ 0 h 2530"/>
                <a:gd name="T16" fmla="*/ 241367588 w 2530"/>
                <a:gd name="T17" fmla="*/ 120945559 h 2530"/>
                <a:gd name="T18" fmla="*/ 120636097 w 2530"/>
                <a:gd name="T19" fmla="*/ 241795221 h 2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30"/>
                <a:gd name="T32" fmla="*/ 2530 w 2530"/>
                <a:gd name="T33" fmla="*/ 2530 h 2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30">
                  <a:moveTo>
                    <a:pt x="1264" y="135"/>
                  </a:moveTo>
                  <a:cubicBezTo>
                    <a:pt x="642" y="135"/>
                    <a:pt x="135" y="642"/>
                    <a:pt x="135" y="1265"/>
                  </a:cubicBezTo>
                  <a:cubicBezTo>
                    <a:pt x="135" y="1887"/>
                    <a:pt x="642" y="2394"/>
                    <a:pt x="1264" y="2394"/>
                  </a:cubicBezTo>
                  <a:cubicBezTo>
                    <a:pt x="1887" y="2394"/>
                    <a:pt x="2393" y="1887"/>
                    <a:pt x="2393" y="1265"/>
                  </a:cubicBezTo>
                  <a:cubicBezTo>
                    <a:pt x="2393" y="642"/>
                    <a:pt x="1887" y="135"/>
                    <a:pt x="1264" y="135"/>
                  </a:cubicBezTo>
                  <a:close/>
                  <a:moveTo>
                    <a:pt x="1264" y="2529"/>
                  </a:moveTo>
                  <a:cubicBezTo>
                    <a:pt x="567" y="2529"/>
                    <a:pt x="0" y="1962"/>
                    <a:pt x="0" y="1265"/>
                  </a:cubicBezTo>
                  <a:cubicBezTo>
                    <a:pt x="0" y="568"/>
                    <a:pt x="567" y="0"/>
                    <a:pt x="1264" y="0"/>
                  </a:cubicBezTo>
                  <a:cubicBezTo>
                    <a:pt x="1961" y="0"/>
                    <a:pt x="2529" y="568"/>
                    <a:pt x="2529" y="1265"/>
                  </a:cubicBezTo>
                  <a:cubicBezTo>
                    <a:pt x="2529" y="1962"/>
                    <a:pt x="1961" y="2529"/>
                    <a:pt x="1264" y="25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9" name="Freeform 22"/>
            <p:cNvSpPr>
              <a:spLocks noChangeArrowheads="1"/>
            </p:cNvSpPr>
            <p:nvPr/>
          </p:nvSpPr>
          <p:spPr bwMode="auto">
            <a:xfrm>
              <a:off x="7219950" y="2588573"/>
              <a:ext cx="739775" cy="738188"/>
            </a:xfrm>
            <a:custGeom>
              <a:avLst/>
              <a:gdLst>
                <a:gd name="T0" fmla="*/ 114225576 w 2395"/>
                <a:gd name="T1" fmla="*/ 0 h 2395"/>
                <a:gd name="T2" fmla="*/ 228450844 w 2395"/>
                <a:gd name="T3" fmla="*/ 113950945 h 2395"/>
                <a:gd name="T4" fmla="*/ 114225576 w 2395"/>
                <a:gd name="T5" fmla="*/ 227901582 h 2395"/>
                <a:gd name="T6" fmla="*/ 0 w 2395"/>
                <a:gd name="T7" fmla="*/ 113950945 h 2395"/>
                <a:gd name="T8" fmla="*/ 114225576 w 2395"/>
                <a:gd name="T9" fmla="*/ 0 h 2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5"/>
                <a:gd name="T17" fmla="*/ 2395 w 2395"/>
                <a:gd name="T18" fmla="*/ 2395 h 2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5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4"/>
                    <a:pt x="1197" y="2394"/>
                  </a:cubicBezTo>
                  <a:cubicBezTo>
                    <a:pt x="537" y="2394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8D103D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0" name="Freeform 24"/>
            <p:cNvSpPr>
              <a:spLocks noChangeArrowheads="1"/>
            </p:cNvSpPr>
            <p:nvPr/>
          </p:nvSpPr>
          <p:spPr bwMode="auto">
            <a:xfrm>
              <a:off x="7221538" y="3909373"/>
              <a:ext cx="739775" cy="739775"/>
            </a:xfrm>
            <a:custGeom>
              <a:avLst/>
              <a:gdLst>
                <a:gd name="T0" fmla="*/ 114225576 w 2395"/>
                <a:gd name="T1" fmla="*/ 0 h 2394"/>
                <a:gd name="T2" fmla="*/ 228450844 w 2395"/>
                <a:gd name="T3" fmla="*/ 114291212 h 2394"/>
                <a:gd name="T4" fmla="*/ 114225576 w 2395"/>
                <a:gd name="T5" fmla="*/ 228486631 h 2394"/>
                <a:gd name="T6" fmla="*/ 0 w 2395"/>
                <a:gd name="T7" fmla="*/ 114291212 h 2394"/>
                <a:gd name="T8" fmla="*/ 114225576 w 2395"/>
                <a:gd name="T9" fmla="*/ 0 h 23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4"/>
                <a:gd name="T17" fmla="*/ 2395 w 2395"/>
                <a:gd name="T18" fmla="*/ 2394 h 23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4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3"/>
                    <a:pt x="1197" y="2393"/>
                  </a:cubicBezTo>
                  <a:cubicBezTo>
                    <a:pt x="537" y="2393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E2495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2" name="Freeform 15"/>
            <p:cNvSpPr>
              <a:spLocks noChangeArrowheads="1"/>
            </p:cNvSpPr>
            <p:nvPr/>
          </p:nvSpPr>
          <p:spPr bwMode="auto">
            <a:xfrm>
              <a:off x="7197725" y="2566348"/>
              <a:ext cx="782638" cy="782638"/>
            </a:xfrm>
            <a:custGeom>
              <a:avLst/>
              <a:gdLst>
                <a:gd name="T0" fmla="*/ 120881370 w 2530"/>
                <a:gd name="T1" fmla="*/ 12907340 h 2530"/>
                <a:gd name="T2" fmla="*/ 12910433 w 2530"/>
                <a:gd name="T3" fmla="*/ 120945713 h 2530"/>
                <a:gd name="T4" fmla="*/ 120881370 w 2530"/>
                <a:gd name="T5" fmla="*/ 228888195 h 2530"/>
                <a:gd name="T6" fmla="*/ 228852002 w 2530"/>
                <a:gd name="T7" fmla="*/ 120945713 h 2530"/>
                <a:gd name="T8" fmla="*/ 120881370 w 2530"/>
                <a:gd name="T9" fmla="*/ 12907340 h 2530"/>
                <a:gd name="T10" fmla="*/ 120881370 w 2530"/>
                <a:gd name="T11" fmla="*/ 241795530 h 2530"/>
                <a:gd name="T12" fmla="*/ 0 w 2530"/>
                <a:gd name="T13" fmla="*/ 120945713 h 2530"/>
                <a:gd name="T14" fmla="*/ 120881370 w 2530"/>
                <a:gd name="T15" fmla="*/ 0 h 2530"/>
                <a:gd name="T16" fmla="*/ 241858327 w 2530"/>
                <a:gd name="T17" fmla="*/ 120945713 h 2530"/>
                <a:gd name="T18" fmla="*/ 120881370 w 2530"/>
                <a:gd name="T19" fmla="*/ 241795530 h 2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30"/>
                <a:gd name="T32" fmla="*/ 2530 w 2530"/>
                <a:gd name="T33" fmla="*/ 2530 h 2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30">
                  <a:moveTo>
                    <a:pt x="1264" y="135"/>
                  </a:moveTo>
                  <a:cubicBezTo>
                    <a:pt x="642" y="135"/>
                    <a:pt x="135" y="642"/>
                    <a:pt x="135" y="1265"/>
                  </a:cubicBezTo>
                  <a:cubicBezTo>
                    <a:pt x="135" y="1887"/>
                    <a:pt x="642" y="2394"/>
                    <a:pt x="1264" y="2394"/>
                  </a:cubicBezTo>
                  <a:cubicBezTo>
                    <a:pt x="1887" y="2394"/>
                    <a:pt x="2393" y="1887"/>
                    <a:pt x="2393" y="1265"/>
                  </a:cubicBezTo>
                  <a:cubicBezTo>
                    <a:pt x="2393" y="642"/>
                    <a:pt x="1887" y="135"/>
                    <a:pt x="1264" y="135"/>
                  </a:cubicBezTo>
                  <a:close/>
                  <a:moveTo>
                    <a:pt x="1264" y="2529"/>
                  </a:moveTo>
                  <a:cubicBezTo>
                    <a:pt x="567" y="2529"/>
                    <a:pt x="0" y="1962"/>
                    <a:pt x="0" y="1265"/>
                  </a:cubicBezTo>
                  <a:cubicBezTo>
                    <a:pt x="0" y="567"/>
                    <a:pt x="567" y="0"/>
                    <a:pt x="1264" y="0"/>
                  </a:cubicBezTo>
                  <a:cubicBezTo>
                    <a:pt x="1961" y="0"/>
                    <a:pt x="2529" y="567"/>
                    <a:pt x="2529" y="1265"/>
                  </a:cubicBezTo>
                  <a:cubicBezTo>
                    <a:pt x="2529" y="1962"/>
                    <a:pt x="1961" y="2529"/>
                    <a:pt x="1264" y="25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3" name="Freeform 15"/>
            <p:cNvSpPr>
              <a:spLocks noChangeArrowheads="1"/>
            </p:cNvSpPr>
            <p:nvPr/>
          </p:nvSpPr>
          <p:spPr bwMode="auto">
            <a:xfrm>
              <a:off x="7200900" y="3888736"/>
              <a:ext cx="782638" cy="781050"/>
            </a:xfrm>
            <a:custGeom>
              <a:avLst/>
              <a:gdLst>
                <a:gd name="T0" fmla="*/ 120881370 w 2530"/>
                <a:gd name="T1" fmla="*/ 12881151 h 2530"/>
                <a:gd name="T2" fmla="*/ 12910433 w 2530"/>
                <a:gd name="T3" fmla="*/ 120700310 h 2530"/>
                <a:gd name="T4" fmla="*/ 120881370 w 2530"/>
                <a:gd name="T5" fmla="*/ 228423773 h 2530"/>
                <a:gd name="T6" fmla="*/ 228852002 w 2530"/>
                <a:gd name="T7" fmla="*/ 120700310 h 2530"/>
                <a:gd name="T8" fmla="*/ 120881370 w 2530"/>
                <a:gd name="T9" fmla="*/ 12881151 h 2530"/>
                <a:gd name="T10" fmla="*/ 120881370 w 2530"/>
                <a:gd name="T11" fmla="*/ 241304918 h 2530"/>
                <a:gd name="T12" fmla="*/ 0 w 2530"/>
                <a:gd name="T13" fmla="*/ 120700310 h 2530"/>
                <a:gd name="T14" fmla="*/ 120881370 w 2530"/>
                <a:gd name="T15" fmla="*/ 0 h 2530"/>
                <a:gd name="T16" fmla="*/ 241858327 w 2530"/>
                <a:gd name="T17" fmla="*/ 120700310 h 2530"/>
                <a:gd name="T18" fmla="*/ 120881370 w 2530"/>
                <a:gd name="T19" fmla="*/ 241304918 h 2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30"/>
                <a:gd name="T32" fmla="*/ 2530 w 2530"/>
                <a:gd name="T33" fmla="*/ 2530 h 2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30">
                  <a:moveTo>
                    <a:pt x="1264" y="135"/>
                  </a:moveTo>
                  <a:cubicBezTo>
                    <a:pt x="642" y="135"/>
                    <a:pt x="135" y="642"/>
                    <a:pt x="135" y="1265"/>
                  </a:cubicBezTo>
                  <a:cubicBezTo>
                    <a:pt x="135" y="1887"/>
                    <a:pt x="642" y="2394"/>
                    <a:pt x="1264" y="2394"/>
                  </a:cubicBezTo>
                  <a:cubicBezTo>
                    <a:pt x="1887" y="2394"/>
                    <a:pt x="2393" y="1887"/>
                    <a:pt x="2393" y="1265"/>
                  </a:cubicBezTo>
                  <a:cubicBezTo>
                    <a:pt x="2393" y="642"/>
                    <a:pt x="1887" y="135"/>
                    <a:pt x="1264" y="135"/>
                  </a:cubicBezTo>
                  <a:close/>
                  <a:moveTo>
                    <a:pt x="1264" y="2529"/>
                  </a:moveTo>
                  <a:cubicBezTo>
                    <a:pt x="567" y="2529"/>
                    <a:pt x="0" y="1962"/>
                    <a:pt x="0" y="1265"/>
                  </a:cubicBezTo>
                  <a:cubicBezTo>
                    <a:pt x="0" y="567"/>
                    <a:pt x="567" y="0"/>
                    <a:pt x="1264" y="0"/>
                  </a:cubicBezTo>
                  <a:cubicBezTo>
                    <a:pt x="1961" y="0"/>
                    <a:pt x="2529" y="567"/>
                    <a:pt x="2529" y="1265"/>
                  </a:cubicBezTo>
                  <a:cubicBezTo>
                    <a:pt x="2529" y="1962"/>
                    <a:pt x="1961" y="2529"/>
                    <a:pt x="1264" y="25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5" name="TextBox 98"/>
            <p:cNvSpPr txBox="1">
              <a:spLocks noChangeArrowheads="1"/>
            </p:cNvSpPr>
            <p:nvPr/>
          </p:nvSpPr>
          <p:spPr bwMode="auto">
            <a:xfrm>
              <a:off x="2240312" y="2831668"/>
              <a:ext cx="230569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b">
              <a:spAutoFit/>
            </a:bodyPr>
            <a:lstStyle/>
            <a:p>
              <a:pPr algn="ctr" fontAlgn="b"/>
              <a:r>
                <a:rPr lang="es-CO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Único de Habilitación</a:t>
              </a:r>
              <a:endParaRPr lang="es-C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886" name="TextBox 98"/>
            <p:cNvSpPr txBox="1">
              <a:spLocks noChangeArrowheads="1"/>
            </p:cNvSpPr>
            <p:nvPr/>
          </p:nvSpPr>
          <p:spPr bwMode="auto">
            <a:xfrm>
              <a:off x="1733268" y="4270643"/>
              <a:ext cx="31889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 anchor="b">
              <a:spAutoFit/>
            </a:bodyPr>
            <a:lstStyle/>
            <a:p>
              <a:pPr algn="ctr" fontAlgn="b"/>
              <a:r>
                <a:rPr lang="es-CO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de Información para la Calidad </a:t>
              </a:r>
              <a:endParaRPr lang="es-C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Elipse 60"/>
            <p:cNvSpPr/>
            <p:nvPr/>
          </p:nvSpPr>
          <p:spPr>
            <a:xfrm>
              <a:off x="5514975" y="3026723"/>
              <a:ext cx="127000" cy="12700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Elipse 61"/>
            <p:cNvSpPr/>
            <p:nvPr/>
          </p:nvSpPr>
          <p:spPr>
            <a:xfrm>
              <a:off x="5508625" y="4157023"/>
              <a:ext cx="127000" cy="12858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Elipse 62"/>
            <p:cNvSpPr/>
            <p:nvPr/>
          </p:nvSpPr>
          <p:spPr>
            <a:xfrm>
              <a:off x="7113588" y="2993386"/>
              <a:ext cx="127000" cy="12700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Elipse 63"/>
            <p:cNvSpPr/>
            <p:nvPr/>
          </p:nvSpPr>
          <p:spPr>
            <a:xfrm>
              <a:off x="7105650" y="4128448"/>
              <a:ext cx="127000" cy="12700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907" name="TextBox 98"/>
            <p:cNvSpPr txBox="1">
              <a:spLocks noChangeArrowheads="1"/>
            </p:cNvSpPr>
            <p:nvPr/>
          </p:nvSpPr>
          <p:spPr bwMode="auto">
            <a:xfrm>
              <a:off x="8123116" y="2832690"/>
              <a:ext cx="239027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b">
              <a:spAutoFit/>
            </a:bodyPr>
            <a:lstStyle/>
            <a:p>
              <a:pPr algn="ctr" fontAlgn="b"/>
              <a:r>
                <a:rPr lang="es-CO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Único de Acreditación </a:t>
              </a:r>
              <a:endParaRPr lang="es-C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7938715" y="4063199"/>
              <a:ext cx="27884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s-CO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Auditoria para el Mejoramiento de la Calidad (PAMEC)</a:t>
              </a:r>
              <a:endParaRPr lang="es-C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0" name="59 CuadroTexto"/>
          <p:cNvSpPr txBox="1"/>
          <p:nvPr/>
        </p:nvSpPr>
        <p:spPr>
          <a:xfrm>
            <a:off x="627796" y="1509752"/>
            <a:ext cx="11286698" cy="163121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 el conjunto de </a:t>
            </a:r>
            <a:r>
              <a:rPr lang="es-MX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instituciones, normas, requisitos, mecanismos, y procesos deliberados y sistemáticos </a:t>
            </a:r>
            <a:r>
              <a:rPr lang="es-MX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que desarrolla el sector salud para generar, mantener y mejorar la calidad de los servicios de salud en el país</a:t>
            </a:r>
            <a:r>
              <a:rPr lang="es-CO" sz="2000" dirty="0" smtClean="0">
                <a:latin typeface="+mn-lt"/>
              </a:rPr>
              <a:t>.  </a:t>
            </a:r>
            <a:r>
              <a:rPr lang="es-CO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El </a:t>
            </a:r>
            <a:r>
              <a:rPr lang="es-CO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cual se encuentra normado por el Decreto 1011 de 2006  y consta de  cuatro componentes</a:t>
            </a:r>
            <a:r>
              <a:rPr lang="es-CO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.</a:t>
            </a:r>
            <a:endParaRPr lang="es-CO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07368" y="2060848"/>
            <a:ext cx="4408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Este componente </a:t>
            </a:r>
            <a:r>
              <a:rPr lang="es-CO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tiene por objeto estimular la competencia por calidad entre los agentes del sector que al mismo tiempo, </a:t>
            </a:r>
            <a:r>
              <a:rPr lang="es-CO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y que permita </a:t>
            </a:r>
            <a:r>
              <a:rPr lang="es-CO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orientar a los usuarios en el conocimiento de las características del sistema, en el ejercicio de sus derechos y deberes y en los niveles de calidad de los Prestadores de Servicios de Salud y de las EAPB, de manera que puedan tomar decisiones informadas en el momento de ejercer los derechos que para ellos contempla el Sistema General de Seguridad Social en Salud. </a:t>
            </a:r>
          </a:p>
          <a:p>
            <a:pPr algn="just">
              <a:defRPr/>
            </a:pPr>
            <a:endParaRPr lang="es-CO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3" name="CuadroTexto 4"/>
          <p:cNvSpPr txBox="1">
            <a:spLocks noChangeArrowheads="1"/>
          </p:cNvSpPr>
          <p:nvPr/>
        </p:nvSpPr>
        <p:spPr bwMode="auto">
          <a:xfrm>
            <a:off x="1343472" y="692696"/>
            <a:ext cx="810309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Sistema de Información para la Calidad</a:t>
            </a:r>
          </a:p>
          <a:p>
            <a:pPr algn="ctr">
              <a:defRPr/>
            </a:pPr>
            <a:endParaRPr lang="es-CO" alt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5362055" y="1323833"/>
          <a:ext cx="6279486" cy="439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7940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4">
            <a:extLst>
              <a:ext uri="{FF2B5EF4-FFF2-40B4-BE49-F238E27FC236}">
                <a16:creationId xmlns:a16="http://schemas.microsoft.com/office/drawing/2014/main" id="{EBB2E2B2-14F6-47A1-BAE5-991310F6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836712"/>
            <a:ext cx="101238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n-US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Oportunidad de la Asignación de Cita</a:t>
            </a:r>
            <a:endParaRPr lang="es-CO" altLang="en-U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sym typeface="Gill Sans" charset="0"/>
            </a:endParaRP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82B999DC-CE2F-4982-9E13-768D1E8BF91A}"/>
              </a:ext>
            </a:extLst>
          </p:cNvPr>
          <p:cNvSpPr>
            <a:spLocks noChangeAspect="1"/>
          </p:cNvSpPr>
          <p:nvPr/>
        </p:nvSpPr>
        <p:spPr bwMode="auto">
          <a:xfrm>
            <a:off x="10295623" y="1973642"/>
            <a:ext cx="427038" cy="368300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pic>
        <p:nvPicPr>
          <p:cNvPr id="13" name="Gráfico 2" descr="Doctora con relleno sólido">
            <a:extLst>
              <a:ext uri="{FF2B5EF4-FFF2-40B4-BE49-F238E27FC236}">
                <a16:creationId xmlns:a16="http://schemas.microsoft.com/office/drawing/2014/main" id="{9FA16921-39FB-48C5-93EE-1E98D912E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47586" y="1850538"/>
            <a:ext cx="583721" cy="583721"/>
          </a:xfrm>
          <a:prstGeom prst="rect">
            <a:avLst/>
          </a:prstGeom>
        </p:spPr>
      </p:pic>
      <p:sp>
        <p:nvSpPr>
          <p:cNvPr id="19" name="Heart 17">
            <a:extLst>
              <a:ext uri="{FF2B5EF4-FFF2-40B4-BE49-F238E27FC236}">
                <a16:creationId xmlns:a16="http://schemas.microsoft.com/office/drawing/2014/main" id="{B903F82E-BEC8-42B4-A72B-C56F5DE1750A}"/>
              </a:ext>
            </a:extLst>
          </p:cNvPr>
          <p:cNvSpPr/>
          <p:nvPr/>
        </p:nvSpPr>
        <p:spPr bwMode="auto">
          <a:xfrm>
            <a:off x="7240138" y="4422941"/>
            <a:ext cx="546100" cy="43973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graphicFrame>
        <p:nvGraphicFramePr>
          <p:cNvPr id="20" name="5 Gráfico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/>
        </p:nvGraphicFramePr>
        <p:xfrm>
          <a:off x="6264322" y="1801504"/>
          <a:ext cx="5186150" cy="214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2 Gráfico">
            <a:extLst>
              <a:ext uri="{FF2B5EF4-FFF2-40B4-BE49-F238E27FC236}">
                <a16:creationId xmlns:a16="http://schemas.microsoft.com/office/drawing/2014/main" id="{00000000-0008-0000-0000-0000D12B5F00}"/>
              </a:ext>
            </a:extLst>
          </p:cNvPr>
          <p:cNvGraphicFramePr>
            <a:graphicFrameLocks/>
          </p:cNvGraphicFramePr>
          <p:nvPr/>
        </p:nvGraphicFramePr>
        <p:xfrm>
          <a:off x="286603" y="1822900"/>
          <a:ext cx="5214974" cy="213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2" name="4 Gráfico">
            <a:extLst>
              <a:ext uri="{FF2B5EF4-FFF2-40B4-BE49-F238E27FC236}">
                <a16:creationId xmlns:a16="http://schemas.microsoft.com/office/drawing/2014/main" id="{D8BBA9E9-497B-4FBC-8B0C-D00BD640D5DF}"/>
              </a:ext>
            </a:extLst>
          </p:cNvPr>
          <p:cNvGraphicFramePr>
            <a:graphicFrameLocks/>
          </p:cNvGraphicFramePr>
          <p:nvPr/>
        </p:nvGraphicFramePr>
        <p:xfrm>
          <a:off x="3094382" y="4339986"/>
          <a:ext cx="5258049" cy="1965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813738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4">
            <a:extLst>
              <a:ext uri="{FF2B5EF4-FFF2-40B4-BE49-F238E27FC236}">
                <a16:creationId xmlns:a16="http://schemas.microsoft.com/office/drawing/2014/main" id="{EBB2E2B2-14F6-47A1-BAE5-991310F6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714762"/>
            <a:ext cx="101238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n-US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Oportunidad de la Asignación de Cita</a:t>
            </a:r>
            <a:endParaRPr lang="es-CO" altLang="en-U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sym typeface="Gill Sans" charset="0"/>
            </a:endParaRPr>
          </a:p>
        </p:txBody>
      </p:sp>
      <p:pic>
        <p:nvPicPr>
          <p:cNvPr id="9" name="Gráfico 2" descr="Mujer embarazada con relleno sólido">
            <a:extLst>
              <a:ext uri="{FF2B5EF4-FFF2-40B4-BE49-F238E27FC236}">
                <a16:creationId xmlns:a16="http://schemas.microsoft.com/office/drawing/2014/main" id="{D99B187D-286E-4A75-8E1C-4BA737D55D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10" y="1560041"/>
            <a:ext cx="395049" cy="39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áfico 5" descr="Mujer cambiando a bebé con relleno sólido">
            <a:extLst>
              <a:ext uri="{FF2B5EF4-FFF2-40B4-BE49-F238E27FC236}">
                <a16:creationId xmlns:a16="http://schemas.microsoft.com/office/drawing/2014/main" id="{C0959B4B-8C3C-46B4-B5D0-2D82DD82D4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884" y="4141957"/>
            <a:ext cx="429621" cy="42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4 Gráfico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/>
        </p:nvGraphicFramePr>
        <p:xfrm>
          <a:off x="191069" y="1562108"/>
          <a:ext cx="5563145" cy="2395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4 Gráfico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/>
        </p:nvGraphicFramePr>
        <p:xfrm>
          <a:off x="5951984" y="3645024"/>
          <a:ext cx="5870432" cy="2580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182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EBB2E2B2-14F6-47A1-BAE5-991310F6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980728"/>
            <a:ext cx="101238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n-US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Consolidado II Trimestre 2021</a:t>
            </a:r>
            <a:endParaRPr lang="es-CO" altLang="en-U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sym typeface="Gill Sans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6125" y="1951630"/>
            <a:ext cx="9065023" cy="3055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112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Rectángulo"/>
          <p:cNvSpPr/>
          <p:nvPr/>
        </p:nvSpPr>
        <p:spPr>
          <a:xfrm>
            <a:off x="1454831" y="674374"/>
            <a:ext cx="91440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NUEVOS AFILIADOS</a:t>
            </a:r>
          </a:p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</a:t>
            </a:r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ABRIL - JUNIO 2021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endParaRPr lang="es-CO" sz="25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047" y="1897336"/>
            <a:ext cx="11245569" cy="311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906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7100" y="2506260"/>
            <a:ext cx="10144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Segoe UI" panose="020B0702040204020203" pitchFamily="34" charset="0"/>
                <a:cs typeface="Segoe UI" panose="020B0702040204020203" pitchFamily="34" charset="0"/>
              </a:rPr>
              <a:t>INFORME RENDICIÓN DE CUENTAS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Segoe UI" panose="020B0702040204020203" pitchFamily="34" charset="0"/>
                <a:cs typeface="Segoe UI" panose="020B0702040204020203" pitchFamily="34" charset="0"/>
              </a:rPr>
              <a:t>II </a:t>
            </a:r>
            <a:r>
              <a:rPr lang="es-MX" sz="4800" b="1" dirty="0">
                <a:solidFill>
                  <a:schemeClr val="bg1"/>
                </a:solidFill>
                <a:latin typeface="Segoe UI" panose="020B0702040204020203" pitchFamily="34" charset="0"/>
                <a:cs typeface="Segoe UI" panose="020B0702040204020203" pitchFamily="34" charset="0"/>
              </a:rPr>
              <a:t>TRIMESTRE 2021</a:t>
            </a:r>
            <a:endParaRPr lang="es-CO" sz="4800" b="1" dirty="0">
              <a:solidFill>
                <a:schemeClr val="bg1"/>
              </a:solidFill>
              <a:latin typeface="Segoe UI" panose="020B0702040204020203" pitchFamily="34" charset="0"/>
              <a:cs typeface="Segoe UI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0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46556" y="636267"/>
            <a:ext cx="6084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CANTIDAD </a:t>
            </a:r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AFILIADOS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r"/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  II TRIMESTRE 2021 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843" y="1651930"/>
            <a:ext cx="10410935" cy="403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9747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90132" y="818866"/>
            <a:ext cx="6648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TRASLADO DESDE OTRAS EPSS</a:t>
            </a:r>
          </a:p>
          <a:p>
            <a:pPr algn="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ABRIL - JUNIO 2021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6702" y="2110712"/>
            <a:ext cx="8121332" cy="375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525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401895" y="1705970"/>
            <a:ext cx="5478862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s-ES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ヒラギノ角ゴ ProN W3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TRASLADOS A OTRAS EPS</a:t>
            </a:r>
          </a:p>
          <a:p>
            <a:pPr algn="r"/>
            <a:r>
              <a:rPr lang="es-E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</a:t>
            </a:r>
            <a:r>
              <a:rPr lang="es-E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ABRIL -  JUNIO 2021</a:t>
            </a:r>
            <a:endParaRPr lang="es-ES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r"/>
            <a:endParaRPr lang="es-CO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967" y="1194150"/>
            <a:ext cx="6991740" cy="23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27" y="3885285"/>
            <a:ext cx="7279062" cy="232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1804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Rectángulo"/>
          <p:cNvSpPr/>
          <p:nvPr/>
        </p:nvSpPr>
        <p:spPr>
          <a:xfrm>
            <a:off x="719329" y="884733"/>
            <a:ext cx="10297144" cy="14003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MOVILIDAD</a:t>
            </a:r>
          </a:p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</a:t>
            </a:r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ABRIL – JUNIO 2021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endParaRPr lang="es-CO" sz="25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994" y="2721844"/>
            <a:ext cx="8996393" cy="293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9299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895684" y="292595"/>
            <a:ext cx="84353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sz="24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PORTABILIDAD</a:t>
            </a:r>
          </a:p>
          <a:p>
            <a:pPr algn="ctr"/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II TRIMESTRE 2021 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159" y="2052169"/>
            <a:ext cx="9462405" cy="382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6329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bro El paradigma del Gobierno Abierto: retos y oportunidades Libro El  paradigma del Gobierno Abierto: retos y oportunidades Politica Comunic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318" y="968830"/>
            <a:ext cx="5514975" cy="524827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715000" y="1796142"/>
            <a:ext cx="566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RED DE PRESTADORES</a:t>
            </a:r>
          </a:p>
        </p:txBody>
      </p:sp>
    </p:spTree>
    <p:extLst>
      <p:ext uri="{BB962C8B-B14F-4D97-AF65-F5344CB8AC3E}">
        <p14:creationId xmlns:p14="http://schemas.microsoft.com/office/powerpoint/2010/main" val="17779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1 Rectángulo"/>
          <p:cNvSpPr/>
          <p:nvPr/>
        </p:nvSpPr>
        <p:spPr>
          <a:xfrm>
            <a:off x="1603102" y="796754"/>
            <a:ext cx="833882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tx2">
                    <a:lumMod val="75000"/>
                  </a:schemeClr>
                </a:solidFill>
                <a:latin typeface="Segoe UI Black" pitchFamily="34" charset="0"/>
                <a:ea typeface="Segoe UI Black" pitchFamily="34" charset="0"/>
                <a:cs typeface="Segoe UI" pitchFamily="34" charset="0"/>
                <a:sym typeface="Montserrat"/>
              </a:rPr>
              <a:t>CONTRATACIÓN POR TIPO DE ENTIDAD</a:t>
            </a:r>
            <a:endParaRPr lang="es-ES" sz="2000" b="1" dirty="0" smtClean="0">
              <a:solidFill>
                <a:schemeClr val="tx2">
                  <a:lumMod val="75000"/>
                </a:schemeClr>
              </a:solidFill>
              <a:latin typeface="Segoe UI Black" pitchFamily="34" charset="0"/>
              <a:ea typeface="Segoe UI Black" pitchFamily="34" charset="0"/>
              <a:cs typeface="Segoe UI" pitchFamily="34" charset="0"/>
            </a:endParaRPr>
          </a:p>
        </p:txBody>
      </p:sp>
      <p:pic>
        <p:nvPicPr>
          <p:cNvPr id="6" name="5 Imagen" descr="indicado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29775"/>
            <a:ext cx="3159181" cy="2400711"/>
          </a:xfrm>
          <a:prstGeom prst="rect">
            <a:avLst/>
          </a:prstGeom>
        </p:spPr>
      </p:pic>
      <p:graphicFrame>
        <p:nvGraphicFramePr>
          <p:cNvPr id="10" name="1 Gráfico"/>
          <p:cNvGraphicFramePr/>
          <p:nvPr/>
        </p:nvGraphicFramePr>
        <p:xfrm>
          <a:off x="2624137" y="2057400"/>
          <a:ext cx="9040994" cy="3585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86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779399" y="825440"/>
            <a:ext cx="46169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latin typeface="Segoe UI Black" pitchFamily="34" charset="0"/>
                <a:ea typeface="Segoe UI Black" pitchFamily="34" charset="0"/>
                <a:cs typeface="Segoe UI" pitchFamily="34" charset="0"/>
                <a:sym typeface="Montserrat"/>
              </a:rPr>
              <a:t>CONTRATACIÓN POR MODALIDAD</a:t>
            </a:r>
          </a:p>
        </p:txBody>
      </p:sp>
      <p:sp>
        <p:nvSpPr>
          <p:cNvPr id="1026" name="AutoShape 2" descr="Resultado de imagen de imagenes de muñecos administrativ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Resultado de imagen de imagenes de muñecos administrativ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Resultado de imagen de imagenes de muñecos administrativ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2" name="AutoShape 8" descr="Resultado de imagen de imagenes de muñecos administrativ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4" name="AutoShape 10" descr="Resultado de imagen de imagenes de muñecos administrativ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6" name="AutoShape 12" descr="Resultado de imagen de imagenes de muñecos administrativ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2" name="Picture 4" descr="MODELO DE CONTRATO POR PRESTACION DE SERVICI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2560017"/>
            <a:ext cx="3480254" cy="2494635"/>
          </a:xfrm>
          <a:prstGeom prst="rect">
            <a:avLst/>
          </a:prstGeom>
          <a:noFill/>
        </p:spPr>
      </p:pic>
      <p:graphicFrame>
        <p:nvGraphicFramePr>
          <p:cNvPr id="11" name="1 Gráfico"/>
          <p:cNvGraphicFramePr/>
          <p:nvPr/>
        </p:nvGraphicFramePr>
        <p:xfrm>
          <a:off x="2628899" y="2057400"/>
          <a:ext cx="8866415" cy="349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32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1997" y="845882"/>
            <a:ext cx="118396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latin typeface="Segoe UI Black" pitchFamily="34" charset="0"/>
                <a:ea typeface="Segoe UI Black" pitchFamily="34" charset="0"/>
                <a:cs typeface="Segoe UI" pitchFamily="34" charset="0"/>
                <a:sym typeface="Montserrat"/>
              </a:rPr>
              <a:t>CONTRATACIÓN POR NIVEL DE ATENCIÓN</a:t>
            </a:r>
          </a:p>
        </p:txBody>
      </p:sp>
      <p:pic>
        <p:nvPicPr>
          <p:cNvPr id="8" name="Picture 10" descr="Banco de Recursos de Comunicación del Ministerio de Salud de la Nación |  Actualizaciones para médicxs del Primer Nivel de Atención | N°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79" y="2057399"/>
            <a:ext cx="3709851" cy="2754086"/>
          </a:xfrm>
          <a:prstGeom prst="rect">
            <a:avLst/>
          </a:prstGeom>
          <a:noFill/>
        </p:spPr>
      </p:pic>
      <p:graphicFrame>
        <p:nvGraphicFramePr>
          <p:cNvPr id="5" name="1 Gráfico"/>
          <p:cNvGraphicFramePr/>
          <p:nvPr/>
        </p:nvGraphicFramePr>
        <p:xfrm>
          <a:off x="4089130" y="1850571"/>
          <a:ext cx="7656556" cy="4040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90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830263"/>
            <a:ext cx="8280400" cy="400050"/>
          </a:xfrm>
        </p:spPr>
        <p:txBody>
          <a:bodyPr>
            <a:noAutofit/>
          </a:bodyPr>
          <a:lstStyle/>
          <a:p>
            <a:pPr algn="ctr"/>
            <a:r>
              <a:rPr lang="es-ES" sz="2000" b="1" dirty="0" smtClean="0">
                <a:latin typeface="Segoe UI Black" pitchFamily="34" charset="0"/>
                <a:ea typeface="Segoe UI Black" pitchFamily="34" charset="0"/>
                <a:cs typeface="Segoe UI" pitchFamily="34" charset="0"/>
                <a:sym typeface="Montserrat"/>
              </a:rPr>
              <a:t>ESTADO DE CONTRATOS </a:t>
            </a:r>
            <a:endParaRPr lang="es-CO" sz="2000" dirty="0"/>
          </a:p>
        </p:txBody>
      </p:sp>
      <p:pic>
        <p:nvPicPr>
          <p:cNvPr id="3084" name="Picture 12" descr="Se puede ejercer la causal consultada estando el trabajador incapacitado?  En esta condición de salud ¿Cómo se ejerce el preaviso y procedimiento  disciplinario previo? ¿Es obligatorio? – InformateDerechoLabor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286" y="1915886"/>
            <a:ext cx="2981143" cy="2981143"/>
          </a:xfrm>
          <a:prstGeom prst="rect">
            <a:avLst/>
          </a:prstGeom>
          <a:noFill/>
        </p:spPr>
      </p:pic>
      <p:graphicFrame>
        <p:nvGraphicFramePr>
          <p:cNvPr id="7" name="1 Gráfico"/>
          <p:cNvGraphicFramePr/>
          <p:nvPr/>
        </p:nvGraphicFramePr>
        <p:xfrm>
          <a:off x="4028259" y="1915886"/>
          <a:ext cx="7401742" cy="373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64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7"/>
          <p:cNvCxnSpPr>
            <a:cxnSpLocks/>
          </p:cNvCxnSpPr>
          <p:nvPr/>
        </p:nvCxnSpPr>
        <p:spPr>
          <a:xfrm>
            <a:off x="450850" y="5141913"/>
            <a:ext cx="117062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ángulo 9"/>
          <p:cNvSpPr/>
          <p:nvPr/>
        </p:nvSpPr>
        <p:spPr>
          <a:xfrm>
            <a:off x="713423" y="3556864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de los Afiliados</a:t>
            </a:r>
          </a:p>
        </p:txBody>
      </p:sp>
    </p:spTree>
    <p:extLst>
      <p:ext uri="{BB962C8B-B14F-4D97-AF65-F5344CB8AC3E}">
        <p14:creationId xmlns:p14="http://schemas.microsoft.com/office/powerpoint/2010/main" val="3739014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830263"/>
            <a:ext cx="8280400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Black" pitchFamily="34" charset="0"/>
                <a:ea typeface="Segoe UI Black" pitchFamily="34" charset="0"/>
                <a:cs typeface="Segoe UI" pitchFamily="34" charset="0"/>
                <a:sym typeface="Montserrat"/>
              </a:rPr>
              <a:t>COMPORTAMIENTO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Black" pitchFamily="34" charset="0"/>
                <a:ea typeface="Segoe UI Black" pitchFamily="34" charset="0"/>
                <a:cs typeface="Segoe UI" pitchFamily="34" charset="0"/>
                <a:sym typeface="Montserrat"/>
              </a:rPr>
              <a:t> DE SUSCRIPCION DE CONTRATOS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371596" y="4886597"/>
          <a:ext cx="9379134" cy="952500"/>
        </p:xfrm>
        <a:graphic>
          <a:graphicData uri="http://schemas.openxmlformats.org/drawingml/2006/table">
            <a:tbl>
              <a:tblPr/>
              <a:tblGrid>
                <a:gridCol w="155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5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9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5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50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018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Comportamiento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junio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Nuevo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Retoma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3 Gráfico"/>
          <p:cNvGraphicFramePr/>
          <p:nvPr/>
        </p:nvGraphicFramePr>
        <p:xfrm>
          <a:off x="1985554" y="1687286"/>
          <a:ext cx="805978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107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32077" t="9063" r="30565" b="24426"/>
          <a:stretch>
            <a:fillRect/>
          </a:stretch>
        </p:blipFill>
        <p:spPr bwMode="auto">
          <a:xfrm>
            <a:off x="4939393" y="4339962"/>
            <a:ext cx="2095500" cy="20969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 l="32077" t="9970" r="30735" b="24728"/>
          <a:stretch>
            <a:fillRect/>
          </a:stretch>
        </p:blipFill>
        <p:spPr bwMode="auto">
          <a:xfrm>
            <a:off x="4922385" y="1534887"/>
            <a:ext cx="2085975" cy="21009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458882" y="3859963"/>
            <a:ext cx="9171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Antioquia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578626" y="1073218"/>
            <a:ext cx="7137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Boyacá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8 Imagen"/>
          <p:cNvPicPr/>
          <p:nvPr/>
        </p:nvPicPr>
        <p:blipFill>
          <a:blip r:embed="rId4"/>
          <a:srcRect l="32247" t="9970" r="30754" b="24773"/>
          <a:stretch>
            <a:fillRect/>
          </a:stretch>
        </p:blipFill>
        <p:spPr bwMode="auto">
          <a:xfrm>
            <a:off x="7463518" y="4359727"/>
            <a:ext cx="2076450" cy="21281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7766654" y="3903506"/>
            <a:ext cx="12550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Cundinamarca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10 Imagen"/>
          <p:cNvPicPr/>
          <p:nvPr/>
        </p:nvPicPr>
        <p:blipFill>
          <a:blip r:embed="rId5"/>
          <a:srcRect l="32247" t="9366" r="30754" b="23565"/>
          <a:stretch>
            <a:fillRect/>
          </a:stretch>
        </p:blipFill>
        <p:spPr bwMode="auto">
          <a:xfrm>
            <a:off x="7441747" y="1544409"/>
            <a:ext cx="2076450" cy="21567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8017023" y="1214735"/>
            <a:ext cx="5725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Huila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12 Imagen"/>
          <p:cNvPicPr/>
          <p:nvPr/>
        </p:nvPicPr>
        <p:blipFill>
          <a:blip r:embed="rId6"/>
          <a:srcRect l="32417" t="10272" r="31051" b="22312"/>
          <a:stretch>
            <a:fillRect/>
          </a:stretch>
        </p:blipFill>
        <p:spPr bwMode="auto">
          <a:xfrm>
            <a:off x="9806672" y="1539648"/>
            <a:ext cx="2049227" cy="21723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9965565" y="1171192"/>
            <a:ext cx="164263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Norte de Santander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14 Imagen"/>
          <p:cNvPicPr/>
          <p:nvPr/>
        </p:nvPicPr>
        <p:blipFill>
          <a:blip r:embed="rId7"/>
          <a:srcRect l="32247" t="9366" r="30754" b="19939"/>
          <a:stretch>
            <a:fillRect/>
          </a:stretch>
        </p:blipFill>
        <p:spPr bwMode="auto">
          <a:xfrm>
            <a:off x="9803947" y="4324350"/>
            <a:ext cx="2076450" cy="2228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10466309" y="3925278"/>
            <a:ext cx="67730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Tolima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14400" y="4593772"/>
            <a:ext cx="290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Ecoopsos </a:t>
            </a:r>
            <a:r>
              <a:rPr lang="es-CO" sz="1200" dirty="0" err="1"/>
              <a:t>Eps</a:t>
            </a:r>
            <a:r>
              <a:rPr lang="es-CO" sz="1200" dirty="0"/>
              <a:t> cuenta con la habilitación de las RIPSS desde el mes de Enero de 2020, cuya vigencias es de 5 años.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56261" y="1983179"/>
            <a:ext cx="3693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/>
              <a:t>REDES INTEGRALES DE PRESTADORES DE SERVICIOS DE SALUD - RIPSS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657601" y="617516"/>
            <a:ext cx="800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DISTINTIVOS DE HABILITACION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78522" y="2623471"/>
            <a:ext cx="566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Experiencia al afiliado</a:t>
            </a:r>
          </a:p>
        </p:txBody>
      </p:sp>
      <p:pic>
        <p:nvPicPr>
          <p:cNvPr id="5" name="Picture 2" descr="Frutos Del Mar Group - PQR">
            <a:extLst>
              <a:ext uri="{FF2B5EF4-FFF2-40B4-BE49-F238E27FC236}">
                <a16:creationId xmlns:a16="http://schemas.microsoft.com/office/drawing/2014/main" id="{3EACB8DA-A0CF-499B-885F-96C36935F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357" y="1447669"/>
            <a:ext cx="4623165" cy="429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98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9C761B7-2D0D-4F4C-8FD5-3125220428FF}"/>
              </a:ext>
            </a:extLst>
          </p:cNvPr>
          <p:cNvSpPr/>
          <p:nvPr/>
        </p:nvSpPr>
        <p:spPr>
          <a:xfrm>
            <a:off x="965286" y="724368"/>
            <a:ext cx="86690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Informe de las encuestas de satisfacción II trimestre 2021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D0CE21-7215-4825-BBCC-2DFF71EE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0"/>
          <a:stretch/>
        </p:blipFill>
        <p:spPr>
          <a:xfrm>
            <a:off x="752961" y="1258715"/>
            <a:ext cx="11176923" cy="50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0030CDA-898C-498D-8CB3-944E3F2C6DE0}"/>
              </a:ext>
            </a:extLst>
          </p:cNvPr>
          <p:cNvSpPr txBox="1"/>
          <p:nvPr/>
        </p:nvSpPr>
        <p:spPr>
          <a:xfrm>
            <a:off x="492010" y="1681881"/>
            <a:ext cx="45498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Las </a:t>
            </a:r>
            <a:r>
              <a:rPr lang="en-US" dirty="0" err="1"/>
              <a:t>oficinas</a:t>
            </a:r>
            <a:r>
              <a:rPr lang="en-US" dirty="0"/>
              <a:t> de </a:t>
            </a:r>
            <a:r>
              <a:rPr lang="en-US" dirty="0" err="1"/>
              <a:t>atención</a:t>
            </a:r>
            <a:r>
              <a:rPr lang="en-US" dirty="0"/>
              <a:t> al </a:t>
            </a:r>
            <a:r>
              <a:rPr lang="en-US" dirty="0" err="1"/>
              <a:t>usuario</a:t>
            </a:r>
            <a:r>
              <a:rPr lang="en-US" dirty="0"/>
              <a:t> de </a:t>
            </a:r>
            <a:r>
              <a:rPr lang="en-US" dirty="0" err="1"/>
              <a:t>Ecoopsos</a:t>
            </a:r>
            <a:r>
              <a:rPr lang="en-US" dirty="0"/>
              <a:t> EPS,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destinadas</a:t>
            </a:r>
            <a:r>
              <a:rPr lang="en-US" dirty="0"/>
              <a:t> a </a:t>
            </a:r>
            <a:r>
              <a:rPr lang="en-US" dirty="0" err="1"/>
              <a:t>solucionar</a:t>
            </a:r>
            <a:r>
              <a:rPr lang="en-US" dirty="0"/>
              <a:t> las solicitudes e inquietudes de </a:t>
            </a:r>
            <a:r>
              <a:rPr lang="en-US" dirty="0" err="1"/>
              <a:t>nuestros</a:t>
            </a:r>
            <a:r>
              <a:rPr lang="en-US" dirty="0"/>
              <a:t> </a:t>
            </a:r>
            <a:r>
              <a:rPr lang="en-US" dirty="0" err="1"/>
              <a:t>afiliados</a:t>
            </a:r>
            <a:r>
              <a:rPr lang="en-US" dirty="0"/>
              <a:t>, </a:t>
            </a:r>
            <a:r>
              <a:rPr lang="en-US" dirty="0" err="1"/>
              <a:t>siguiendo</a:t>
            </a:r>
            <a:r>
              <a:rPr lang="en-US" dirty="0"/>
              <a:t> </a:t>
            </a:r>
            <a:r>
              <a:rPr lang="en-US" dirty="0" err="1"/>
              <a:t>políticas</a:t>
            </a:r>
            <a:r>
              <a:rPr lang="en-US" dirty="0"/>
              <a:t> de </a:t>
            </a:r>
            <a:r>
              <a:rPr lang="en-US" dirty="0" err="1"/>
              <a:t>enfoque</a:t>
            </a:r>
            <a:r>
              <a:rPr lang="en-US" dirty="0"/>
              <a:t> </a:t>
            </a:r>
            <a:r>
              <a:rPr lang="en-US" dirty="0" err="1"/>
              <a:t>diferencial</a:t>
            </a:r>
            <a:r>
              <a:rPr lang="en-US" dirty="0"/>
              <a:t> y </a:t>
            </a:r>
            <a:r>
              <a:rPr lang="en-US" dirty="0" err="1"/>
              <a:t>atención</a:t>
            </a:r>
            <a:r>
              <a:rPr lang="en-US" dirty="0"/>
              <a:t> </a:t>
            </a:r>
            <a:r>
              <a:rPr lang="en-US" dirty="0" err="1"/>
              <a:t>preferencial</a:t>
            </a:r>
            <a:r>
              <a:rPr lang="en-US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Los </a:t>
            </a:r>
            <a:r>
              <a:rPr lang="en-US" dirty="0" err="1"/>
              <a:t>tramites</a:t>
            </a:r>
            <a:r>
              <a:rPr lang="en-US" dirty="0"/>
              <a:t> que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realizar</a:t>
            </a:r>
            <a:r>
              <a:rPr lang="en-US" dirty="0"/>
              <a:t> son </a:t>
            </a:r>
            <a:r>
              <a:rPr lang="en-US" dirty="0" err="1"/>
              <a:t>solicitud</a:t>
            </a:r>
            <a:r>
              <a:rPr lang="en-US" dirty="0"/>
              <a:t> de </a:t>
            </a:r>
            <a:r>
              <a:rPr lang="en-US" dirty="0" err="1"/>
              <a:t>servicios</a:t>
            </a:r>
            <a:r>
              <a:rPr lang="en-US" dirty="0"/>
              <a:t>, </a:t>
            </a:r>
            <a:r>
              <a:rPr lang="en-US" dirty="0" err="1"/>
              <a:t>gestión</a:t>
            </a:r>
            <a:r>
              <a:rPr lang="en-US" dirty="0"/>
              <a:t> de </a:t>
            </a:r>
            <a:r>
              <a:rPr lang="en-US" dirty="0" err="1"/>
              <a:t>afiliaciones</a:t>
            </a:r>
            <a:r>
              <a:rPr lang="en-US" dirty="0"/>
              <a:t>, </a:t>
            </a:r>
            <a:r>
              <a:rPr lang="en-US" dirty="0" err="1"/>
              <a:t>solicitud</a:t>
            </a:r>
            <a:r>
              <a:rPr lang="en-US" dirty="0"/>
              <a:t> de </a:t>
            </a:r>
            <a:r>
              <a:rPr lang="en-US" dirty="0" err="1"/>
              <a:t>información</a:t>
            </a:r>
            <a:r>
              <a:rPr lang="en-US" dirty="0"/>
              <a:t>, PQR’s, </a:t>
            </a:r>
            <a:r>
              <a:rPr lang="en-US" dirty="0" err="1"/>
              <a:t>actividades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enfocadas</a:t>
            </a:r>
            <a:r>
              <a:rPr lang="en-US" dirty="0"/>
              <a:t> a la </a:t>
            </a:r>
            <a:r>
              <a:rPr lang="en-US" dirty="0" err="1"/>
              <a:t>gestión</a:t>
            </a:r>
            <a:r>
              <a:rPr lang="en-US" dirty="0"/>
              <a:t> del </a:t>
            </a:r>
            <a:r>
              <a:rPr lang="en-US" dirty="0" err="1"/>
              <a:t>riesgo</a:t>
            </a:r>
            <a:r>
              <a:rPr lang="en-US" dirty="0"/>
              <a:t>, </a:t>
            </a:r>
            <a:r>
              <a:rPr lang="en-US" dirty="0" err="1"/>
              <a:t>participación</a:t>
            </a:r>
            <a:r>
              <a:rPr lang="en-US" dirty="0"/>
              <a:t> </a:t>
            </a:r>
            <a:r>
              <a:rPr lang="en-US" dirty="0" err="1"/>
              <a:t>ciudadana</a:t>
            </a:r>
            <a:r>
              <a:rPr lang="en-US" dirty="0"/>
              <a:t>, entre </a:t>
            </a:r>
            <a:r>
              <a:rPr lang="en-US" dirty="0" err="1"/>
              <a:t>otros</a:t>
            </a:r>
            <a:r>
              <a:rPr lang="en-US" dirty="0"/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AF4A12-860E-4EEC-97A7-C8DEAE1278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83520" y="6370516"/>
            <a:ext cx="1564294" cy="356127"/>
          </a:xfrm>
          <a:prstGeom prst="rect">
            <a:avLst/>
          </a:prstGeom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5737334" y="1481957"/>
          <a:ext cx="5257800" cy="4256692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Departamento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Gestión (usuarios atendidos)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Antioquia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26 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Boyacá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Córdoba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Oficina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Cundinamarca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 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54997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Huila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 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24671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Norte de Santander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Tolima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 Oficinas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18925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02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140 Oficinas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128284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6AF4B24-25BF-45C8-9369-1CBE3AF50E4E}"/>
              </a:ext>
            </a:extLst>
          </p:cNvPr>
          <p:cNvSpPr txBox="1"/>
          <p:nvPr/>
        </p:nvSpPr>
        <p:spPr>
          <a:xfrm>
            <a:off x="673868" y="731540"/>
            <a:ext cx="11373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Cantidad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 de 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Oficinas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 de 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Atención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al Usuario y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gestión</a:t>
            </a:r>
            <a:r>
              <a:rPr lang="en-US" sz="3200" b="1" kern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 </a:t>
            </a:r>
            <a:endParaRPr lang="es-CO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74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2954CDF-044E-412D-A200-46712946A0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83520" y="6370516"/>
            <a:ext cx="1564294" cy="356127"/>
          </a:xfrm>
          <a:prstGeom prst="rect">
            <a:avLst/>
          </a:prstGeom>
        </p:spPr>
      </p:pic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282260" y="1965436"/>
          <a:ext cx="9690538" cy="4094421"/>
        </p:xfrm>
        <a:graphic>
          <a:graphicData uri="http://schemas.openxmlformats.org/drawingml/2006/table">
            <a:tbl>
              <a:tblPr/>
              <a:tblGrid>
                <a:gridCol w="139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5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4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93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DEPARTAMENTO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Usuarios Atendidos Abril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Tiempo Promedio de Atención Abril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Usuarios Atendidos Mayo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Tiempo Promedio de Atención Mayo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Usuarios Atendidos Junio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Tiempo Promedio de Atención Junio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54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ANTIOQUIA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5580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5061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3767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BOYACA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1299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1319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1320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CORDOBA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CUNDINAMARCA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19272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17662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18063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HUILA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8370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8315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7986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678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1173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NORTE DE SANTANDER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3487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2444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3125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TOLIMA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6718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5522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6685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858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general 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45418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41509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41357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99" marR="6499" marT="64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C3A109F-2D07-4AF6-A5B5-ADFB1341A6BE}"/>
              </a:ext>
            </a:extLst>
          </p:cNvPr>
          <p:cNvSpPr txBox="1"/>
          <p:nvPr/>
        </p:nvSpPr>
        <p:spPr>
          <a:xfrm>
            <a:off x="1233248" y="798143"/>
            <a:ext cx="9725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Gestión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en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Oficinas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de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Atención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al Usuario y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Tiempo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Promedio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de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Atención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por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mes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40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43D6AC9-7D28-4B1D-B175-8343A8B9AC0A}"/>
              </a:ext>
            </a:extLst>
          </p:cNvPr>
          <p:cNvSpPr txBox="1"/>
          <p:nvPr/>
        </p:nvSpPr>
        <p:spPr>
          <a:xfrm>
            <a:off x="1233248" y="798143"/>
            <a:ext cx="97255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Gestión</a:t>
            </a:r>
            <a:r>
              <a:rPr 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Contact Center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8266107A-B15B-456B-8DF2-A24C6AB1E80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83027" y="1722783"/>
          <a:ext cx="8415131" cy="1917967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2700000" sy="-23000" kx="-800400" algn="bl" rotWithShape="0">
                    <a:prstClr val="black">
                      <a:alpha val="20000"/>
                    </a:prstClr>
                  </a:outerShdw>
                </a:effectLst>
                <a:tableStyleId>{68D230F3-CF80-4859-8CE7-A43EE81993B5}</a:tableStyleId>
              </a:tblPr>
              <a:tblGrid>
                <a:gridCol w="2065651">
                  <a:extLst>
                    <a:ext uri="{9D8B030D-6E8A-4147-A177-3AD203B41FA5}">
                      <a16:colId xmlns:a16="http://schemas.microsoft.com/office/drawing/2014/main" val="1537608248"/>
                    </a:ext>
                  </a:extLst>
                </a:gridCol>
                <a:gridCol w="2065651">
                  <a:extLst>
                    <a:ext uri="{9D8B030D-6E8A-4147-A177-3AD203B41FA5}">
                      <a16:colId xmlns:a16="http://schemas.microsoft.com/office/drawing/2014/main" val="1269994318"/>
                    </a:ext>
                  </a:extLst>
                </a:gridCol>
                <a:gridCol w="2065651">
                  <a:extLst>
                    <a:ext uri="{9D8B030D-6E8A-4147-A177-3AD203B41FA5}">
                      <a16:colId xmlns:a16="http://schemas.microsoft.com/office/drawing/2014/main" val="1041729510"/>
                    </a:ext>
                  </a:extLst>
                </a:gridCol>
                <a:gridCol w="2218178">
                  <a:extLst>
                    <a:ext uri="{9D8B030D-6E8A-4147-A177-3AD203B41FA5}">
                      <a16:colId xmlns:a16="http://schemas.microsoft.com/office/drawing/2014/main" val="731294433"/>
                    </a:ext>
                  </a:extLst>
                </a:gridCol>
              </a:tblGrid>
              <a:tr h="1315837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Nivel de </a:t>
                      </a:r>
                      <a:r>
                        <a:rPr lang="es-ES" sz="2400"/>
                        <a:t>Atención Abril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Nivel de </a:t>
                      </a:r>
                      <a:r>
                        <a:rPr lang="es-ES" sz="2400"/>
                        <a:t>Atención Mayo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Nivel de </a:t>
                      </a:r>
                      <a:r>
                        <a:rPr lang="es-ES" sz="2400"/>
                        <a:t>Atención Junio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Promedio Trimestre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extLst>
                  <a:ext uri="{0D108BD9-81ED-4DB2-BD59-A6C34878D82A}">
                    <a16:rowId xmlns:a16="http://schemas.microsoft.com/office/drawing/2014/main" val="1986207731"/>
                  </a:ext>
                </a:extLst>
              </a:tr>
              <a:tr h="602130">
                <a:tc>
                  <a:txBody>
                    <a:bodyPr/>
                    <a:lstStyle/>
                    <a:p>
                      <a:pPr algn="ctr"/>
                      <a:r>
                        <a:rPr lang="es-ES" sz="2600"/>
                        <a:t>87%</a:t>
                      </a:r>
                      <a:endParaRPr lang="es-CO" sz="26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/>
                        <a:t>58%</a:t>
                      </a:r>
                      <a:endParaRPr lang="es-CO" sz="260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/>
                        <a:t>72%</a:t>
                      </a:r>
                      <a:endParaRPr lang="es-CO" sz="260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/>
                        <a:t>72,3%</a:t>
                      </a:r>
                      <a:endParaRPr lang="es-CO" sz="2600" dirty="0"/>
                    </a:p>
                  </a:txBody>
                  <a:tcPr marL="134011" marR="134011" marT="67005" marB="67005" anchor="ctr"/>
                </a:tc>
                <a:extLst>
                  <a:ext uri="{0D108BD9-81ED-4DB2-BD59-A6C34878D82A}">
                    <a16:rowId xmlns:a16="http://schemas.microsoft.com/office/drawing/2014/main" val="1901806221"/>
                  </a:ext>
                </a:extLst>
              </a:tr>
            </a:tbl>
          </a:graphicData>
        </a:graphic>
      </p:graphicFrame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0C703A6-3EE2-4792-9D3A-51D5984DB716}"/>
              </a:ext>
            </a:extLst>
          </p:cNvPr>
          <p:cNvSpPr txBox="1">
            <a:spLocks/>
          </p:cNvSpPr>
          <p:nvPr/>
        </p:nvSpPr>
        <p:spPr>
          <a:xfrm>
            <a:off x="2198013" y="4217219"/>
            <a:ext cx="7188199" cy="10469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  <a:p>
            <a:pPr marL="0" indent="0" algn="ctr">
              <a:buNone/>
            </a:pPr>
            <a:r>
              <a:rPr lang="en-US" sz="1800"/>
              <a:t>El tiempo de espera de respuesta es 20 segundos en promedio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6654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4895" t="24018" r="14828" b="5982"/>
          <a:stretch/>
        </p:blipFill>
        <p:spPr>
          <a:xfrm>
            <a:off x="0" y="-1"/>
            <a:ext cx="12191999" cy="68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9"/>
          <p:cNvSpPr/>
          <p:nvPr/>
        </p:nvSpPr>
        <p:spPr>
          <a:xfrm>
            <a:off x="623392" y="642754"/>
            <a:ext cx="104545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Poblacional Régimen Subsidiado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/>
          </p:nvPr>
        </p:nvGraphicFramePr>
        <p:xfrm>
          <a:off x="6168008" y="1268760"/>
          <a:ext cx="4508500" cy="457423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1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1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8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Hombres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2.003.850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1.918.319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10.916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10.141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2.021.769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1.936.026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11.527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10.874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2.028.355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1.945.150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13.628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12.729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2.085.935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2.016.401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16.117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15.442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2.173.233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2.139.671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12.139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13.576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2.135.292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2.152.858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10.000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10.811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1.946.294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2.007.982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8.874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9.591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1.782.290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1.879.454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8.199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9.413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1.594.976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1.725.658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8.441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9.307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1.391.528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1.550.158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8.469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8.932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1.330.374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1.518.092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9.093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9.489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1.228.721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1.429.198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9.405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9.414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1.021.639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1.207.786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8.539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8.257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783.132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940.668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7.101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6.423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564.288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692.831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5.250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4.983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374.091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473.737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3.715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3.825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446.464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603.278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4.690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5.808</a:t>
                      </a:r>
                      <a:endParaRPr lang="es-ES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24.594.882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26.137.267</a:t>
                      </a:r>
                      <a:endParaRPr lang="es-CO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156.103</a:t>
                      </a:r>
                      <a:endParaRPr lang="es-CO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159.015</a:t>
                      </a:r>
                      <a:endParaRPr lang="es-CO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5" name="14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2381224" y="1428736"/>
            <a:ext cx="428625" cy="542925"/>
          </a:xfrm>
          <a:prstGeom prst="rect">
            <a:avLst/>
          </a:prstGeom>
        </p:spPr>
      </p:pic>
      <p:pic>
        <p:nvPicPr>
          <p:cNvPr id="16" name="15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738678" y="1428736"/>
            <a:ext cx="361950" cy="5143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16" y="2071678"/>
            <a:ext cx="4429156" cy="357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280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9"/>
          <p:cNvSpPr/>
          <p:nvPr/>
        </p:nvSpPr>
        <p:spPr>
          <a:xfrm>
            <a:off x="767408" y="764704"/>
            <a:ext cx="104545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Pirámide Poblacional </a:t>
            </a: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Régimen </a:t>
            </a:r>
            <a:r>
              <a:rPr 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Contributivo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graphicFrame>
        <p:nvGraphicFramePr>
          <p:cNvPr id="17" name="16 Tabla"/>
          <p:cNvGraphicFramePr>
            <a:graphicFrameLocks noGrp="1"/>
          </p:cNvGraphicFramePr>
          <p:nvPr>
            <p:extLst/>
          </p:nvPr>
        </p:nvGraphicFramePr>
        <p:xfrm>
          <a:off x="6023992" y="1463049"/>
          <a:ext cx="4680519" cy="419994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5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7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24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Hombres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Mujeres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2.003.850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1.918.319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2.021.769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1.936.026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2.028.355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1.945.150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2.085.935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2.016.401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2.173.233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2.139.671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2.135.292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2.152.858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1.946.294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2.007.982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1.782.290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1.879.454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1.594.976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1.725.658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1.391.528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1.550.158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1.330.374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1.518.092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1.228.721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1.429.198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1.021.639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1.207.786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783.132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940.668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564.288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692.831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374.091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473.737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446.464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603.278</a:t>
                      </a:r>
                      <a:endParaRPr lang="es-CO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24.594.882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26.137.267</a:t>
                      </a:r>
                      <a:endParaRPr lang="es-CO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7.980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5.603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8" name="17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3024166" y="1500174"/>
            <a:ext cx="428625" cy="542925"/>
          </a:xfrm>
          <a:prstGeom prst="rect">
            <a:avLst/>
          </a:prstGeom>
        </p:spPr>
      </p:pic>
      <p:pic>
        <p:nvPicPr>
          <p:cNvPr id="19" name="18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810116" y="1643050"/>
            <a:ext cx="361950" cy="51435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2530" y="2143116"/>
            <a:ext cx="4214842" cy="345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196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9"/>
          <p:cNvSpPr/>
          <p:nvPr/>
        </p:nvSpPr>
        <p:spPr>
          <a:xfrm>
            <a:off x="911424" y="980728"/>
            <a:ext cx="10729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3" indent="-476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Territorial y Demográfica</a:t>
            </a:r>
          </a:p>
        </p:txBody>
      </p:sp>
      <p:sp>
        <p:nvSpPr>
          <p:cNvPr id="11" name="6 Rectángulo"/>
          <p:cNvSpPr>
            <a:spLocks noChangeArrowheads="1"/>
          </p:cNvSpPr>
          <p:nvPr/>
        </p:nvSpPr>
        <p:spPr bwMode="auto">
          <a:xfrm>
            <a:off x="1618135" y="2075936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por curso de vida - Régimen Subsidiado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6591185" y="2075935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por curso de vida - Régimen Contributivo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092" y="2714620"/>
            <a:ext cx="4786346" cy="306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0314" y="2714620"/>
            <a:ext cx="5214975" cy="307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508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7"/>
          <p:cNvCxnSpPr>
            <a:cxnSpLocks/>
          </p:cNvCxnSpPr>
          <p:nvPr/>
        </p:nvCxnSpPr>
        <p:spPr>
          <a:xfrm>
            <a:off x="450850" y="5141913"/>
            <a:ext cx="117062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ángulo 9"/>
          <p:cNvSpPr/>
          <p:nvPr/>
        </p:nvSpPr>
        <p:spPr>
          <a:xfrm>
            <a:off x="700747" y="2630815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Mortalidad y </a:t>
            </a:r>
            <a:r>
              <a:rPr lang="es-CO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M</a:t>
            </a:r>
            <a:r>
              <a:rPr lang="es-CO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orbilidad</a:t>
            </a:r>
            <a:endParaRPr lang="es-CO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29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911424" y="836712"/>
            <a:ext cx="9937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mortalidad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631505" y="1689455"/>
            <a:ext cx="108012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7C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1° Causa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1634043" y="3324378"/>
            <a:ext cx="117939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7C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2° Causa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1631505" y="4839850"/>
            <a:ext cx="117939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883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3° Causa</a:t>
            </a:r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42" y="3348489"/>
            <a:ext cx="948105" cy="94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42" y="1633977"/>
            <a:ext cx="1030398" cy="109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42" y="4848687"/>
            <a:ext cx="1072409" cy="110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4 Rectángulo"/>
          <p:cNvSpPr>
            <a:spLocks noChangeArrowheads="1"/>
          </p:cNvSpPr>
          <p:nvPr/>
        </p:nvSpPr>
        <p:spPr bwMode="auto">
          <a:xfrm>
            <a:off x="4810116" y="1919729"/>
            <a:ext cx="626469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CO" altLang="es-CO" sz="2100" dirty="0">
                <a:latin typeface="+mj-lt"/>
                <a:cs typeface="Calibri" pitchFamily="34" charset="0"/>
              </a:rPr>
              <a:t>Enfermedades </a:t>
            </a:r>
            <a:r>
              <a:rPr lang="es-CO" altLang="es-CO" sz="2100" dirty="0" smtClean="0">
                <a:cs typeface="Calibri" pitchFamily="34" charset="0"/>
              </a:rPr>
              <a:t>respiratorias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CO" altLang="es-CO" sz="21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CO" altLang="es-CO" sz="21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CO" altLang="es-CO" sz="21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CO" altLang="es-CO" sz="21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O" altLang="es-CO" sz="2100" dirty="0" smtClean="0">
                <a:latin typeface="+mj-lt"/>
                <a:cs typeface="Calibri" pitchFamily="34" charset="0"/>
              </a:rPr>
              <a:t>Enfermedades Cardiovasculares</a:t>
            </a:r>
            <a:endParaRPr lang="es-CO" altLang="es-CO" sz="21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 smtClean="0">
              <a:latin typeface="+mj-lt"/>
              <a:cs typeface="Calibri" pitchFamily="34" charset="0"/>
            </a:endParaRPr>
          </a:p>
          <a:p>
            <a:pPr marL="285750" indent="-285750" algn="just" eaLnBrk="1" hangingPunct="1"/>
            <a:endParaRPr lang="es-CO" altLang="es-CO" sz="21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O" altLang="es-CO" sz="2100" dirty="0" smtClean="0">
                <a:latin typeface="+mj-lt"/>
                <a:cs typeface="Calibri" pitchFamily="34" charset="0"/>
              </a:rPr>
              <a:t>Neoplasias Malignas</a:t>
            </a:r>
            <a:endParaRPr lang="es-CO" altLang="es-CO" sz="14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1400" dirty="0">
              <a:latin typeface="+mj-lt"/>
              <a:cs typeface="Calibri" pitchFamily="34" charset="0"/>
            </a:endParaRPr>
          </a:p>
        </p:txBody>
      </p:sp>
      <p:sp>
        <p:nvSpPr>
          <p:cNvPr id="29" name="2 Rectángulo"/>
          <p:cNvSpPr>
            <a:spLocks noChangeArrowheads="1"/>
          </p:cNvSpPr>
          <p:nvPr/>
        </p:nvSpPr>
        <p:spPr bwMode="auto">
          <a:xfrm>
            <a:off x="9264352" y="5877272"/>
            <a:ext cx="26145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CO" altLang="es-CO" sz="1050" dirty="0">
                <a:latin typeface="+mn-lt"/>
              </a:rPr>
              <a:t>Fuente: SISPRO – Cubo de indicadores- EEVV</a:t>
            </a:r>
          </a:p>
        </p:txBody>
      </p:sp>
    </p:spTree>
    <p:extLst>
      <p:ext uri="{BB962C8B-B14F-4D97-AF65-F5344CB8AC3E}">
        <p14:creationId xmlns:p14="http://schemas.microsoft.com/office/powerpoint/2010/main" val="300765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2135560" y="836712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</a:t>
            </a:r>
            <a:r>
              <a:rPr lang="es-CO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5015879" y="5157192"/>
            <a:ext cx="572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Con corte a </a:t>
            </a:r>
            <a:r>
              <a:rPr lang="es-CO" altLang="es-CO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junio</a:t>
            </a:r>
            <a:r>
              <a:rPr lang="es-CO" altLang="es-CO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del </a:t>
            </a:r>
            <a:r>
              <a:rPr lang="es-CO" altLang="es-CO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2021 </a:t>
            </a:r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se registró un total de </a:t>
            </a:r>
            <a:r>
              <a:rPr lang="es-CO" altLang="es-CO" sz="1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223.416 </a:t>
            </a:r>
            <a:r>
              <a:rPr lang="es-CO" altLang="es-CO" sz="1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atenciones</a:t>
            </a:r>
            <a:endParaRPr lang="es-CO" altLang="es-CO" sz="1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10 Gráfico"/>
          <p:cNvGraphicFramePr>
            <a:graphicFrameLocks/>
          </p:cNvGraphicFramePr>
          <p:nvPr>
            <p:extLst/>
          </p:nvPr>
        </p:nvGraphicFramePr>
        <p:xfrm>
          <a:off x="1055440" y="1484784"/>
          <a:ext cx="540060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7 Gráfico"/>
          <p:cNvGraphicFramePr>
            <a:graphicFrameLocks/>
          </p:cNvGraphicFramePr>
          <p:nvPr>
            <p:extLst/>
          </p:nvPr>
        </p:nvGraphicFramePr>
        <p:xfrm>
          <a:off x="5735960" y="1412776"/>
          <a:ext cx="511256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956332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1016</Words>
  <Application>Microsoft Office PowerPoint</Application>
  <PresentationFormat>Panorámica</PresentationFormat>
  <Paragraphs>463</Paragraphs>
  <Slides>37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51" baseType="lpstr">
      <vt:lpstr>맑은 고딕</vt:lpstr>
      <vt:lpstr>Arial</vt:lpstr>
      <vt:lpstr>Calibri</vt:lpstr>
      <vt:lpstr>Calibri Light</vt:lpstr>
      <vt:lpstr>Georgia</vt:lpstr>
      <vt:lpstr>Gill Sans</vt:lpstr>
      <vt:lpstr>League Spartan</vt:lpstr>
      <vt:lpstr>Montserrat</vt:lpstr>
      <vt:lpstr>Poppins SemiBold</vt:lpstr>
      <vt:lpstr>Segoe UI</vt:lpstr>
      <vt:lpstr>Segoe UI Black</vt:lpstr>
      <vt:lpstr>Tahoma</vt:lpstr>
      <vt:lpstr>ヒラギノ角ゴ ProN W3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ESTADO DE CONTRATOS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Camilo Arias Jimenez</dc:creator>
  <cp:lastModifiedBy>Usuario</cp:lastModifiedBy>
  <cp:revision>49</cp:revision>
  <dcterms:created xsi:type="dcterms:W3CDTF">2020-07-28T00:39:27Z</dcterms:created>
  <dcterms:modified xsi:type="dcterms:W3CDTF">2021-07-19T22:38:49Z</dcterms:modified>
</cp:coreProperties>
</file>