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5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27" r:id="rId22"/>
    <p:sldId id="459" r:id="rId23"/>
    <p:sldId id="460" r:id="rId24"/>
    <p:sldId id="461" r:id="rId25"/>
    <p:sldId id="462" r:id="rId26"/>
    <p:sldId id="463" r:id="rId27"/>
    <p:sldId id="433" r:id="rId28"/>
    <p:sldId id="447" r:id="rId29"/>
    <p:sldId id="448" r:id="rId30"/>
    <p:sldId id="449" r:id="rId31"/>
    <p:sldId id="450" r:id="rId32"/>
    <p:sldId id="451" r:id="rId33"/>
    <p:sldId id="452" r:id="rId34"/>
    <p:sldId id="440" r:id="rId35"/>
    <p:sldId id="441" r:id="rId36"/>
    <p:sldId id="454" r:id="rId37"/>
    <p:sldId id="455" r:id="rId38"/>
    <p:sldId id="456" r:id="rId39"/>
    <p:sldId id="457" r:id="rId40"/>
    <p:sldId id="411" r:id="rId41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07"/>
    <a:srgbClr val="1E2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82" d="100"/>
          <a:sy n="82" d="100"/>
        </p:scale>
        <p:origin x="1056" y="60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argas\Downloads\Anexo%20N&#176;%2010.%20Cirugia%20General%20(4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eltran\AppData\Roaming\Microsoft\Excel\Bas%20contratos%20marzo%20(version%202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argas\Downloads\Anexo%20N&#176;%2011%20Medicina%20Genera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argas\Downloads\Anexo%20N&#176;%2012.%20Medicina%20Interna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argas\Downloads\Anexo%20N&#176;%2013%20Obstetricia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vargas\Downloads\Anexo%20N&#176;%2014.%20Pediatri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eltran\ECOOPSOS%20ESS%20EPS\Gloria%20Elena%20Villamizar%20Espinosa%20-%20BORRADORES_CONTRATACION\1%20ECOOPSOS%20EPS%20SAS\03.%20Informes\04.%20Fenix\03.%20Marzo%202022\Bas%20contratos%20marz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eltran\ECOOPSOS%20ESS%20EPS\Gloria%20Elena%20Villamizar%20Espinosa%20-%20BORRADORES_CONTRATACION\1%20ECOOPSOS%20EPS%20SAS\03.%20Informes\04.%20Fenix\03.%20Marzo%202022\Bas%20contratos%20marz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eltran\ECOOPSOS%20ESS%20EPS\Gloria%20Elena%20Villamizar%20Espinosa%20-%20BORRADORES_CONTRATACION\1%20ECOOPSOS%20EPS%20SAS\03.%20Informes\04.%20Fenix\03.%20Marzo%202022\Bas%20contratos%20marz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beltran\ECOOPSOS%20ESS%20EPS\Gloria%20Elena%20Villamizar%20Espinosa%20-%20BORRADORES_CONTRATACION\1%20ECOOPSOS%20EPS%20SAS\03.%20Informes\04.%20Fenix\03.%20Marzo%202022\Bas%20contratos%20marz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CO"/>
            </a:pPr>
            <a:r>
              <a:rPr lang="es-CO" baseline="0" dirty="0" err="1"/>
              <a:t>Cirugia</a:t>
            </a:r>
            <a:r>
              <a:rPr lang="es-CO" baseline="0" dirty="0"/>
              <a:t> General 2022</a:t>
            </a:r>
            <a:endParaRPr lang="es-CO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2897200349957045"/>
          <c:w val="0.97001448083786856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'Oportunidad de cx general'!$E$8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54-4E52-8452-57FA3D138441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54-4E52-8452-57FA3D138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de cx general'!$G$5:$K$5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I Trim</c:v>
                </c:pt>
              </c:strCache>
            </c:strRef>
          </c:cat>
          <c:val>
            <c:numRef>
              <c:f>'Oportunidad de cx general'!$G$8:$K$8</c:f>
              <c:numCache>
                <c:formatCode>0.00</c:formatCode>
                <c:ptCount val="4"/>
                <c:pt idx="0">
                  <c:v>4.7932454695222404</c:v>
                </c:pt>
                <c:pt idx="1">
                  <c:v>5.89</c:v>
                </c:pt>
                <c:pt idx="2">
                  <c:v>4.2300000000000004</c:v>
                </c:pt>
                <c:pt idx="3">
                  <c:v>4.9710818231740808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54-4E52-8452-57FA3D1384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9101704"/>
        <c:axId val="399103664"/>
      </c:barChart>
      <c:lineChart>
        <c:grouping val="standard"/>
        <c:varyColors val="0"/>
        <c:ser>
          <c:idx val="1"/>
          <c:order val="1"/>
          <c:tx>
            <c:strRef>
              <c:f>'Oportunidad de cx general'!$E$10:$F$10</c:f>
              <c:strCache>
                <c:ptCount val="2"/>
                <c:pt idx="0">
                  <c:v>Meta &lt; 20 Días</c:v>
                </c:pt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dLbls>
            <c:delete val="1"/>
          </c:dLbls>
          <c:val>
            <c:numRef>
              <c:f>'Oportunidad de cx general'!$G$9:$K$9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 formatCode="0.0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E54-4E52-8452-57FA3D1384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9101704"/>
        <c:axId val="399103664"/>
      </c:lineChart>
      <c:catAx>
        <c:axId val="399101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CO" sz="900"/>
            </a:pPr>
            <a:endParaRPr lang="es-CO"/>
          </a:p>
        </c:txPr>
        <c:crossAx val="399103664"/>
        <c:crosses val="autoZero"/>
        <c:auto val="1"/>
        <c:lblAlgn val="ctr"/>
        <c:lblOffset val="100"/>
        <c:noMultiLvlLbl val="0"/>
      </c:catAx>
      <c:valAx>
        <c:axId val="39910366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910170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CO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Hoja1!$A$15</c:f>
              <c:strCache>
                <c:ptCount val="1"/>
                <c:pt idx="0">
                  <c:v>nuevo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Hoja1!$B$14:$E$14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Hoja1!$B$15:$E$15</c:f>
              <c:numCache>
                <c:formatCode>General</c:formatCode>
                <c:ptCount val="4"/>
                <c:pt idx="1">
                  <c:v>45</c:v>
                </c:pt>
                <c:pt idx="2">
                  <c:v>35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Hoja1!$A$16</c:f>
              <c:strCache>
                <c:ptCount val="1"/>
                <c:pt idx="0">
                  <c:v>retoma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Hoja1!$B$14:$E$14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Hoja1!$B$16:$E$16</c:f>
              <c:numCache>
                <c:formatCode>General</c:formatCode>
                <c:ptCount val="4"/>
                <c:pt idx="0">
                  <c:v>6</c:v>
                </c:pt>
                <c:pt idx="1">
                  <c:v>183</c:v>
                </c:pt>
                <c:pt idx="2">
                  <c:v>100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8418696"/>
        <c:axId val="391248600"/>
        <c:axId val="0"/>
      </c:bar3DChart>
      <c:catAx>
        <c:axId val="26841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1248600"/>
        <c:crosses val="autoZero"/>
        <c:auto val="1"/>
        <c:lblAlgn val="ctr"/>
        <c:lblOffset val="100"/>
        <c:noMultiLvlLbl val="0"/>
      </c:catAx>
      <c:valAx>
        <c:axId val="391248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68418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/>
              <a:t>Medicina</a:t>
            </a:r>
            <a:r>
              <a:rPr lang="en-US" dirty="0"/>
              <a:t> General 2022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'Oportunidad Medicina General'!$C$8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9C-45FE-A518-7884706F30C7}"/>
              </c:ext>
            </c:extLst>
          </c:dPt>
          <c:dLbls>
            <c:dLbl>
              <c:idx val="7"/>
              <c:layout>
                <c:manualLayout>
                  <c:x val="0"/>
                  <c:y val="3.1127996160013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E9C-45FE-A518-7884706F30C7}"/>
                </c:ex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Medicina General'!$E$5:$I$5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Acumulado  Medicina General  2022</c:v>
                </c:pt>
              </c:strCache>
            </c:strRef>
          </c:cat>
          <c:val>
            <c:numRef>
              <c:f>'Oportunidad Medicina General'!$E$8:$I$8</c:f>
              <c:numCache>
                <c:formatCode>0.00</c:formatCode>
                <c:ptCount val="4"/>
                <c:pt idx="0">
                  <c:v>1.37</c:v>
                </c:pt>
                <c:pt idx="1">
                  <c:v>1.74</c:v>
                </c:pt>
                <c:pt idx="2">
                  <c:v>1.64</c:v>
                </c:pt>
                <c:pt idx="3">
                  <c:v>1.5766704311527904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9C-45FE-A518-7884706F3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9093864"/>
        <c:axId val="399102096"/>
      </c:barChart>
      <c:lineChart>
        <c:grouping val="standard"/>
        <c:varyColors val="0"/>
        <c:ser>
          <c:idx val="1"/>
          <c:order val="1"/>
          <c:tx>
            <c:strRef>
              <c:f>'Oportunidad Medicina General'!$C$10:$D$10</c:f>
              <c:strCache>
                <c:ptCount val="2"/>
                <c:pt idx="0">
                  <c:v>Meta &lt;3 Días</c:v>
                </c:pt>
              </c:strCache>
            </c:strRef>
          </c:tx>
          <c:spPr>
            <a:ln w="12700">
              <a:solidFill>
                <a:srgbClr val="FFC000"/>
              </a:solidFill>
              <a:prstDash val="sysDash"/>
            </a:ln>
          </c:spPr>
          <c:marker>
            <c:symbol val="none"/>
          </c:marker>
          <c:cat>
            <c:strRef>
              <c:f>'Oportunidad Medicina General'!$E$5:$H$5</c:f>
              <c:strCache>
                <c:ptCount val="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'Oportunidad Medicina General'!$E$9:$I$9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 formatCode="0.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E9C-45FE-A518-7884706F3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093864"/>
        <c:axId val="399102096"/>
      </c:lineChart>
      <c:catAx>
        <c:axId val="39909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399102096"/>
        <c:crosses val="autoZero"/>
        <c:auto val="1"/>
        <c:lblAlgn val="ctr"/>
        <c:lblOffset val="100"/>
        <c:noMultiLvlLbl val="0"/>
      </c:catAx>
      <c:valAx>
        <c:axId val="3991020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90938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ES"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CO" dirty="0"/>
              <a:t>Medicina Interna 2022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'Oportunidad M. Interna '!$E$8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M. Interna '!$G$5:$K$5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I Trim</c:v>
                </c:pt>
              </c:strCache>
            </c:strRef>
          </c:cat>
          <c:val>
            <c:numRef>
              <c:f>'Oportunidad M. Interna '!$G$8:$K$8</c:f>
              <c:numCache>
                <c:formatCode>0.00</c:formatCode>
                <c:ptCount val="4"/>
                <c:pt idx="0">
                  <c:v>4.8</c:v>
                </c:pt>
                <c:pt idx="1">
                  <c:v>5.26</c:v>
                </c:pt>
                <c:pt idx="2">
                  <c:v>8.0299999999999994</c:v>
                </c:pt>
                <c:pt idx="3">
                  <c:v>6.0299999999999985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7F-4769-A235-2FEA9AE2E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99095432"/>
        <c:axId val="399097784"/>
      </c:barChart>
      <c:lineChart>
        <c:grouping val="standard"/>
        <c:varyColors val="0"/>
        <c:ser>
          <c:idx val="1"/>
          <c:order val="1"/>
          <c:tx>
            <c:strRef>
              <c:f>'Oportunidad M. Interna '!$E$10:$F$10</c:f>
              <c:strCache>
                <c:ptCount val="2"/>
                <c:pt idx="0">
                  <c:v>Meta &lt; 15 Días</c:v>
                </c:pt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77F-4769-A235-2FEA9AE2E27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77F-4769-A235-2FEA9AE2E27B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M. Interna '!$G$5:$K$5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I Trim</c:v>
                </c:pt>
              </c:strCache>
            </c:strRef>
          </c:cat>
          <c:val>
            <c:numRef>
              <c:f>'Oportunidad M. Interna '!$G$9:$K$9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 formatCode="0.0">
                  <c:v>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077F-4769-A235-2FEA9AE2E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095432"/>
        <c:axId val="399097784"/>
      </c:lineChart>
      <c:catAx>
        <c:axId val="39909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399097784"/>
        <c:crosses val="autoZero"/>
        <c:auto val="1"/>
        <c:lblAlgn val="ctr"/>
        <c:lblOffset val="100"/>
        <c:noMultiLvlLbl val="0"/>
      </c:catAx>
      <c:valAx>
        <c:axId val="39909778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90954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ES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CO"/>
            </a:pPr>
            <a:r>
              <a:rPr lang="es-CO" baseline="0" dirty="0"/>
              <a:t>Obstetricia 2022</a:t>
            </a:r>
            <a:endParaRPr lang="es-CO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'Oportunidad Obstetricia'!$E$8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240740740740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3.240740740740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6C-4487-819B-C9CC644732F9}"/>
                </c:ex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Obstetricia'!$G$5:$K$5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I trim</c:v>
                </c:pt>
              </c:strCache>
            </c:strRef>
          </c:cat>
          <c:val>
            <c:numRef>
              <c:f>'Oportunidad Obstetricia'!$G$8:$K$8</c:f>
              <c:numCache>
                <c:formatCode>0.00</c:formatCode>
                <c:ptCount val="4"/>
                <c:pt idx="0">
                  <c:v>3.78</c:v>
                </c:pt>
                <c:pt idx="1">
                  <c:v>3.71</c:v>
                </c:pt>
                <c:pt idx="2">
                  <c:v>3.5</c:v>
                </c:pt>
                <c:pt idx="3">
                  <c:v>3.7280327868852461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6C-4487-819B-C9CC644732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9106016"/>
        <c:axId val="399108760"/>
      </c:barChart>
      <c:lineChart>
        <c:grouping val="standard"/>
        <c:varyColors val="0"/>
        <c:ser>
          <c:idx val="1"/>
          <c:order val="1"/>
          <c:tx>
            <c:strRef>
              <c:f>'Oportunidad Obstetricia'!$E$10:$F$10</c:f>
              <c:strCache>
                <c:ptCount val="2"/>
                <c:pt idx="0">
                  <c:v>Meta &lt; 5 Días</c:v>
                </c:pt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56C-4487-819B-C9CC644732F9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56C-4487-819B-C9CC644732F9}"/>
                </c:ex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Obstetricia'!$G$5:$K$5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I trim</c:v>
                </c:pt>
              </c:strCache>
            </c:strRef>
          </c:cat>
          <c:val>
            <c:numRef>
              <c:f>'Oportunidad Obstetricia'!$G$9:$K$9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 formatCode="0.0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E56C-4487-819B-C9CC64473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06016"/>
        <c:axId val="399108760"/>
      </c:lineChart>
      <c:catAx>
        <c:axId val="399106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CO"/>
            </a:pPr>
            <a:endParaRPr lang="es-CO"/>
          </a:p>
        </c:txPr>
        <c:crossAx val="399108760"/>
        <c:crosses val="autoZero"/>
        <c:auto val="1"/>
        <c:lblAlgn val="ctr"/>
        <c:lblOffset val="100"/>
        <c:noMultiLvlLbl val="0"/>
      </c:catAx>
      <c:valAx>
        <c:axId val="39910876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91060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CO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CO"/>
            </a:pPr>
            <a:r>
              <a:rPr lang="es-CO" dirty="0"/>
              <a:t>Pediatría 2022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'Oportunidad Pediatria'!$C$8</c:f>
              <c:strCache>
                <c:ptCount val="1"/>
                <c:pt idx="0">
                  <c:v>Resultado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'Oportunidad Pediatria'!$E$5:$I$5</c:f>
              <c:strCache>
                <c:ptCount val="4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I Trim</c:v>
                </c:pt>
              </c:strCache>
            </c:strRef>
          </c:cat>
          <c:val>
            <c:numRef>
              <c:f>'Oportunidad Pediatria'!$E$8:$I$8</c:f>
              <c:numCache>
                <c:formatCode>0.00</c:formatCode>
                <c:ptCount val="4"/>
                <c:pt idx="0">
                  <c:v>3.15</c:v>
                </c:pt>
                <c:pt idx="1">
                  <c:v>3.27</c:v>
                </c:pt>
                <c:pt idx="2">
                  <c:v>3.29</c:v>
                </c:pt>
                <c:pt idx="3">
                  <c:v>3.179226068296324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28-42F0-849B-486E186D8C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9109152"/>
        <c:axId val="399105624"/>
      </c:barChart>
      <c:lineChart>
        <c:grouping val="standard"/>
        <c:varyColors val="0"/>
        <c:ser>
          <c:idx val="1"/>
          <c:order val="1"/>
          <c:tx>
            <c:strRef>
              <c:f>'Oportunidad Pediatria'!$C$10:$D$10</c:f>
              <c:strCache>
                <c:ptCount val="2"/>
                <c:pt idx="0">
                  <c:v>Meta &lt; 5 Días</c:v>
                </c:pt>
              </c:strCache>
            </c:strRef>
          </c:tx>
          <c:spPr>
            <a:ln>
              <a:solidFill>
                <a:srgbClr val="FFC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A28-42F0-849B-486E186D8C23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A28-42F0-849B-486E186D8C2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CO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'Oportunidad Pediatria'!$E$9:$I$9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 formatCode="0.0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3A28-42F0-849B-486E186D8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09152"/>
        <c:axId val="399105624"/>
      </c:lineChart>
      <c:catAx>
        <c:axId val="399109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CO"/>
            </a:pPr>
            <a:endParaRPr lang="es-CO"/>
          </a:p>
        </c:txPr>
        <c:crossAx val="399105624"/>
        <c:crosses val="autoZero"/>
        <c:auto val="1"/>
        <c:lblAlgn val="ctr"/>
        <c:lblOffset val="100"/>
        <c:noMultiLvlLbl val="0"/>
      </c:catAx>
      <c:valAx>
        <c:axId val="39910562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3991091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CO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 contratos marzo.xlsx]grafica 2!Tabla dinámica4</c:name>
    <c:fmtId val="-1"/>
  </c:pivotSource>
  <c:chart>
    <c:autoTitleDeleted val="1"/>
    <c:pivotFmts>
      <c:pivotFmt>
        <c:idx val="0"/>
        <c:spPr>
          <a:solidFill>
            <a:srgbClr val="00B050"/>
          </a:solidFill>
        </c:spPr>
        <c:marker>
          <c:symbol val="none"/>
        </c:marker>
      </c:pivotFmt>
      <c:pivotFmt>
        <c:idx val="1"/>
        <c:spPr>
          <a:solidFill>
            <a:srgbClr val="0070C0"/>
          </a:solidFill>
        </c:spPr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'grafica 2'!$B$3:$B$4</c:f>
              <c:strCache>
                <c:ptCount val="1"/>
                <c:pt idx="0">
                  <c:v>PRIVADA</c:v>
                </c:pt>
              </c:strCache>
            </c:strRef>
          </c:tx>
          <c:invertIfNegative val="0"/>
          <c:cat>
            <c:strRef>
              <c:f>'grafica 2'!$A$5:$A$14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2'!$B$5:$B$14</c:f>
              <c:numCache>
                <c:formatCode>General</c:formatCode>
                <c:ptCount val="9"/>
                <c:pt idx="0">
                  <c:v>34</c:v>
                </c:pt>
                <c:pt idx="1">
                  <c:v>6</c:v>
                </c:pt>
                <c:pt idx="2">
                  <c:v>4</c:v>
                </c:pt>
                <c:pt idx="3">
                  <c:v>25</c:v>
                </c:pt>
                <c:pt idx="4">
                  <c:v>25</c:v>
                </c:pt>
                <c:pt idx="5">
                  <c:v>8</c:v>
                </c:pt>
                <c:pt idx="6">
                  <c:v>60</c:v>
                </c:pt>
                <c:pt idx="7">
                  <c:v>43</c:v>
                </c:pt>
                <c:pt idx="8">
                  <c:v>21</c:v>
                </c:pt>
              </c:numCache>
            </c:numRef>
          </c:val>
        </c:ser>
        <c:ser>
          <c:idx val="1"/>
          <c:order val="1"/>
          <c:tx>
            <c:strRef>
              <c:f>'grafica 2'!$C$3:$C$4</c:f>
              <c:strCache>
                <c:ptCount val="1"/>
                <c:pt idx="0">
                  <c:v>PUBLICA</c:v>
                </c:pt>
              </c:strCache>
            </c:strRef>
          </c:tx>
          <c:invertIfNegative val="0"/>
          <c:cat>
            <c:strRef>
              <c:f>'grafica 2'!$A$5:$A$14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2'!$C$5:$C$14</c:f>
              <c:numCache>
                <c:formatCode>General</c:formatCode>
                <c:ptCount val="9"/>
                <c:pt idx="0">
                  <c:v>42</c:v>
                </c:pt>
                <c:pt idx="1">
                  <c:v>6</c:v>
                </c:pt>
                <c:pt idx="2">
                  <c:v>2</c:v>
                </c:pt>
                <c:pt idx="3">
                  <c:v>51</c:v>
                </c:pt>
                <c:pt idx="4">
                  <c:v>19</c:v>
                </c:pt>
                <c:pt idx="5">
                  <c:v>7</c:v>
                </c:pt>
                <c:pt idx="6">
                  <c:v>3</c:v>
                </c:pt>
                <c:pt idx="7">
                  <c:v>10</c:v>
                </c:pt>
                <c:pt idx="8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1249776"/>
        <c:axId val="391250952"/>
        <c:axId val="0"/>
      </c:bar3DChart>
      <c:catAx>
        <c:axId val="391249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1250952"/>
        <c:crosses val="autoZero"/>
        <c:auto val="1"/>
        <c:lblAlgn val="ctr"/>
        <c:lblOffset val="100"/>
        <c:noMultiLvlLbl val="0"/>
      </c:catAx>
      <c:valAx>
        <c:axId val="391250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1249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 contratos marzo.xlsx]grafica 1!Tabla dinámica3</c:name>
    <c:fmtId val="-1"/>
  </c:pivotSource>
  <c:chart>
    <c:autoTitleDeleted val="1"/>
    <c:pivotFmts>
      <c:pivotFmt>
        <c:idx val="0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1"/>
        <c:spPr>
          <a:solidFill>
            <a:schemeClr val="accent4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</c:spPr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'grafica 1'!$B$3:$B$4</c:f>
              <c:strCache>
                <c:ptCount val="1"/>
                <c:pt idx="0">
                  <c:v>CAPITA</c:v>
                </c:pt>
              </c:strCache>
            </c:strRef>
          </c:tx>
          <c:invertIfNegative val="0"/>
          <c:cat>
            <c:strRef>
              <c:f>'grafica 1'!$A$5:$A$14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1'!$B$5:$B$14</c:f>
              <c:numCache>
                <c:formatCode>General</c:formatCode>
                <c:ptCount val="9"/>
                <c:pt idx="0">
                  <c:v>32</c:v>
                </c:pt>
                <c:pt idx="1">
                  <c:v>3</c:v>
                </c:pt>
                <c:pt idx="3">
                  <c:v>31</c:v>
                </c:pt>
                <c:pt idx="4">
                  <c:v>14</c:v>
                </c:pt>
                <c:pt idx="5">
                  <c:v>1</c:v>
                </c:pt>
                <c:pt idx="6">
                  <c:v>2</c:v>
                </c:pt>
                <c:pt idx="7">
                  <c:v>13</c:v>
                </c:pt>
                <c:pt idx="8">
                  <c:v>28</c:v>
                </c:pt>
              </c:numCache>
            </c:numRef>
          </c:val>
        </c:ser>
        <c:ser>
          <c:idx val="1"/>
          <c:order val="1"/>
          <c:tx>
            <c:strRef>
              <c:f>'grafica 1'!$C$3:$C$4</c:f>
              <c:strCache>
                <c:ptCount val="1"/>
                <c:pt idx="0">
                  <c:v>EVENTO</c:v>
                </c:pt>
              </c:strCache>
            </c:strRef>
          </c:tx>
          <c:invertIfNegative val="0"/>
          <c:cat>
            <c:strRef>
              <c:f>'grafica 1'!$A$5:$A$14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1'!$C$5:$C$14</c:f>
              <c:numCache>
                <c:formatCode>General</c:formatCode>
                <c:ptCount val="9"/>
                <c:pt idx="0">
                  <c:v>44</c:v>
                </c:pt>
                <c:pt idx="1">
                  <c:v>9</c:v>
                </c:pt>
                <c:pt idx="2">
                  <c:v>6</c:v>
                </c:pt>
                <c:pt idx="3">
                  <c:v>45</c:v>
                </c:pt>
                <c:pt idx="4">
                  <c:v>30</c:v>
                </c:pt>
                <c:pt idx="5">
                  <c:v>14</c:v>
                </c:pt>
                <c:pt idx="6">
                  <c:v>58</c:v>
                </c:pt>
                <c:pt idx="7">
                  <c:v>39</c:v>
                </c:pt>
                <c:pt idx="8">
                  <c:v>27</c:v>
                </c:pt>
              </c:numCache>
            </c:numRef>
          </c:val>
        </c:ser>
        <c:ser>
          <c:idx val="2"/>
          <c:order val="2"/>
          <c:tx>
            <c:strRef>
              <c:f>'grafica 1'!$D$3:$D$4</c:f>
              <c:strCache>
                <c:ptCount val="1"/>
                <c:pt idx="0">
                  <c:v>PGP</c:v>
                </c:pt>
              </c:strCache>
            </c:strRef>
          </c:tx>
          <c:invertIfNegative val="0"/>
          <c:cat>
            <c:strRef>
              <c:f>'grafica 1'!$A$5:$A$14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1'!$D$5:$D$14</c:f>
              <c:numCache>
                <c:formatCode>General</c:formatCode>
                <c:ptCount val="9"/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1254872"/>
        <c:axId val="391252128"/>
        <c:axId val="0"/>
      </c:bar3DChart>
      <c:catAx>
        <c:axId val="391254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1252128"/>
        <c:crosses val="autoZero"/>
        <c:auto val="1"/>
        <c:lblAlgn val="ctr"/>
        <c:lblOffset val="100"/>
        <c:noMultiLvlLbl val="0"/>
      </c:catAx>
      <c:valAx>
        <c:axId val="391252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12548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</c:plotArea>
    <c:plotVisOnly val="1"/>
    <c:dispBlanksAs val="gap"/>
    <c:showDLblsOverMax val="0"/>
  </c:chart>
  <c:txPr>
    <a:bodyPr/>
    <a:lstStyle/>
    <a:p>
      <a:pPr>
        <a:defRPr>
          <a:latin typeface="+mn-lt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 contratos marzo.xlsx]grafica 3!Tabla dinámica5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'grafica 3'!$B$3:$B$4</c:f>
              <c:strCache>
                <c:ptCount val="1"/>
                <c:pt idx="0">
                  <c:v>Alta</c:v>
                </c:pt>
              </c:strCache>
            </c:strRef>
          </c:tx>
          <c:invertIfNegative val="0"/>
          <c:cat>
            <c:strRef>
              <c:f>'grafica 3'!$A$5:$A$14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3'!$B$5:$B$14</c:f>
              <c:numCache>
                <c:formatCode>General</c:formatCode>
                <c:ptCount val="9"/>
                <c:pt idx="0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18</c:v>
                </c:pt>
                <c:pt idx="7">
                  <c:v>10</c:v>
                </c:pt>
                <c:pt idx="8">
                  <c:v>6</c:v>
                </c:pt>
              </c:numCache>
            </c:numRef>
          </c:val>
        </c:ser>
        <c:ser>
          <c:idx val="1"/>
          <c:order val="1"/>
          <c:tx>
            <c:strRef>
              <c:f>'grafica 3'!$C$3:$C$4</c:f>
              <c:strCache>
                <c:ptCount val="1"/>
                <c:pt idx="0">
                  <c:v>Baja</c:v>
                </c:pt>
              </c:strCache>
            </c:strRef>
          </c:tx>
          <c:invertIfNegative val="0"/>
          <c:cat>
            <c:strRef>
              <c:f>'grafica 3'!$A$5:$A$14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3'!$C$5:$C$14</c:f>
              <c:numCache>
                <c:formatCode>General</c:formatCode>
                <c:ptCount val="9"/>
                <c:pt idx="0">
                  <c:v>38</c:v>
                </c:pt>
                <c:pt idx="1">
                  <c:v>4</c:v>
                </c:pt>
                <c:pt idx="2">
                  <c:v>2</c:v>
                </c:pt>
                <c:pt idx="3">
                  <c:v>49</c:v>
                </c:pt>
                <c:pt idx="4">
                  <c:v>17</c:v>
                </c:pt>
                <c:pt idx="5">
                  <c:v>5</c:v>
                </c:pt>
                <c:pt idx="7">
                  <c:v>16</c:v>
                </c:pt>
                <c:pt idx="8">
                  <c:v>29</c:v>
                </c:pt>
              </c:numCache>
            </c:numRef>
          </c:val>
        </c:ser>
        <c:ser>
          <c:idx val="2"/>
          <c:order val="2"/>
          <c:tx>
            <c:strRef>
              <c:f>'grafica 3'!$D$3:$D$4</c:f>
              <c:strCache>
                <c:ptCount val="1"/>
                <c:pt idx="0">
                  <c:v>Media</c:v>
                </c:pt>
              </c:strCache>
            </c:strRef>
          </c:tx>
          <c:invertIfNegative val="0"/>
          <c:cat>
            <c:strRef>
              <c:f>'grafica 3'!$A$5:$A$14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3'!$D$5:$D$14</c:f>
              <c:numCache>
                <c:formatCode>General</c:formatCode>
                <c:ptCount val="9"/>
                <c:pt idx="0">
                  <c:v>29</c:v>
                </c:pt>
                <c:pt idx="1">
                  <c:v>8</c:v>
                </c:pt>
                <c:pt idx="2">
                  <c:v>3</c:v>
                </c:pt>
                <c:pt idx="3">
                  <c:v>22</c:v>
                </c:pt>
                <c:pt idx="4">
                  <c:v>22</c:v>
                </c:pt>
                <c:pt idx="5">
                  <c:v>6</c:v>
                </c:pt>
                <c:pt idx="6">
                  <c:v>27</c:v>
                </c:pt>
                <c:pt idx="7">
                  <c:v>24</c:v>
                </c:pt>
                <c:pt idx="8">
                  <c:v>16</c:v>
                </c:pt>
              </c:numCache>
            </c:numRef>
          </c:val>
        </c:ser>
        <c:ser>
          <c:idx val="3"/>
          <c:order val="3"/>
          <c:tx>
            <c:strRef>
              <c:f>'grafica 3'!$E$3:$E$4</c:f>
              <c:strCache>
                <c:ptCount val="1"/>
                <c:pt idx="0">
                  <c:v>NO APLICA</c:v>
                </c:pt>
              </c:strCache>
            </c:strRef>
          </c:tx>
          <c:invertIfNegative val="0"/>
          <c:cat>
            <c:strRef>
              <c:f>'grafica 3'!$A$5:$A$14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3'!$E$5:$E$14</c:f>
              <c:numCache>
                <c:formatCode>General</c:formatCode>
                <c:ptCount val="9"/>
                <c:pt idx="0">
                  <c:v>4</c:v>
                </c:pt>
                <c:pt idx="3">
                  <c:v>2</c:v>
                </c:pt>
                <c:pt idx="5">
                  <c:v>2</c:v>
                </c:pt>
                <c:pt idx="6">
                  <c:v>18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1255264"/>
        <c:axId val="391255656"/>
        <c:axId val="0"/>
      </c:bar3DChart>
      <c:catAx>
        <c:axId val="39125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91255656"/>
        <c:crosses val="autoZero"/>
        <c:auto val="1"/>
        <c:lblAlgn val="ctr"/>
        <c:lblOffset val="100"/>
        <c:noMultiLvlLbl val="0"/>
      </c:catAx>
      <c:valAx>
        <c:axId val="391255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12552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es-CO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 contratos marzo.xlsx]grafica 5!Tabla dinámica6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spPr>
          <a:solidFill>
            <a:srgbClr val="7030A0"/>
          </a:solidFill>
        </c:spPr>
        <c:marker>
          <c:symbol val="none"/>
        </c:marker>
      </c:pivotFmt>
      <c:pivotFmt>
        <c:idx val="11"/>
        <c:spPr>
          <a:solidFill>
            <a:srgbClr val="00B0F0"/>
          </a:solidFill>
        </c:spPr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'grafica 5'!$B$3:$B$4</c:f>
              <c:strCache>
                <c:ptCount val="1"/>
                <c:pt idx="0">
                  <c:v>RETOMADO</c:v>
                </c:pt>
              </c:strCache>
            </c:strRef>
          </c:tx>
          <c:invertIfNegative val="0"/>
          <c:cat>
            <c:strRef>
              <c:f>'grafica 5'!$A$5:$A$14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5'!$B$5:$B$14</c:f>
              <c:numCache>
                <c:formatCode>General</c:formatCode>
                <c:ptCount val="9"/>
                <c:pt idx="0">
                  <c:v>63</c:v>
                </c:pt>
                <c:pt idx="1">
                  <c:v>12</c:v>
                </c:pt>
                <c:pt idx="2">
                  <c:v>3</c:v>
                </c:pt>
                <c:pt idx="3">
                  <c:v>76</c:v>
                </c:pt>
                <c:pt idx="4">
                  <c:v>42</c:v>
                </c:pt>
                <c:pt idx="5">
                  <c:v>15</c:v>
                </c:pt>
                <c:pt idx="6">
                  <c:v>63</c:v>
                </c:pt>
                <c:pt idx="7">
                  <c:v>53</c:v>
                </c:pt>
                <c:pt idx="8">
                  <c:v>50</c:v>
                </c:pt>
              </c:numCache>
            </c:numRef>
          </c:val>
        </c:ser>
        <c:ser>
          <c:idx val="1"/>
          <c:order val="1"/>
          <c:tx>
            <c:strRef>
              <c:f>'grafica 5'!$C$3:$C$4</c:f>
              <c:strCache>
                <c:ptCount val="1"/>
                <c:pt idx="0">
                  <c:v>ANTIGUO</c:v>
                </c:pt>
              </c:strCache>
            </c:strRef>
          </c:tx>
          <c:invertIfNegative val="0"/>
          <c:cat>
            <c:strRef>
              <c:f>'grafica 5'!$A$5:$A$14</c:f>
              <c:strCache>
                <c:ptCount val="9"/>
                <c:pt idx="0">
                  <c:v>ANTIOQUIA</c:v>
                </c:pt>
                <c:pt idx="1">
                  <c:v>BOYACA</c:v>
                </c:pt>
                <c:pt idx="2">
                  <c:v>CORDOBA</c:v>
                </c:pt>
                <c:pt idx="3">
                  <c:v>CUNDINAMARCA</c:v>
                </c:pt>
                <c:pt idx="4">
                  <c:v>HUILA</c:v>
                </c:pt>
                <c:pt idx="5">
                  <c:v>META</c:v>
                </c:pt>
                <c:pt idx="6">
                  <c:v>NACIONAL</c:v>
                </c:pt>
                <c:pt idx="7">
                  <c:v>NORTE DE SANTANDER</c:v>
                </c:pt>
                <c:pt idx="8">
                  <c:v>TOLIMA</c:v>
                </c:pt>
              </c:strCache>
            </c:strRef>
          </c:cat>
          <c:val>
            <c:numRef>
              <c:f>'grafica 5'!$C$5:$C$14</c:f>
              <c:numCache>
                <c:formatCode>General</c:formatCode>
                <c:ptCount val="9"/>
                <c:pt idx="0">
                  <c:v>13</c:v>
                </c:pt>
                <c:pt idx="2">
                  <c:v>3</c:v>
                </c:pt>
                <c:pt idx="4">
                  <c:v>2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3771936"/>
        <c:axId val="313770368"/>
        <c:axId val="0"/>
      </c:bar3DChart>
      <c:catAx>
        <c:axId val="31377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3770368"/>
        <c:crosses val="autoZero"/>
        <c:auto val="1"/>
        <c:lblAlgn val="ctr"/>
        <c:lblOffset val="100"/>
        <c:noMultiLvlLbl val="0"/>
      </c:catAx>
      <c:valAx>
        <c:axId val="313770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3771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700"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946F5-808F-43B8-8FC0-5910E862A391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07DBBDD-88A8-483B-BBB7-C7D1160BD39A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F169C4-95E3-4B6C-9D27-761AE4AAAA5C}" type="parTrans" cxnId="{3318A147-7E42-43DB-A7B2-0BFB41B83D16}">
      <dgm:prSet/>
      <dgm:spPr/>
      <dgm:t>
        <a:bodyPr/>
        <a:lstStyle/>
        <a:p>
          <a:endParaRPr lang="es-ES"/>
        </a:p>
      </dgm:t>
    </dgm:pt>
    <dgm:pt modelId="{18DF37FA-84DE-478A-9CE3-ADA53A439706}" type="sibTrans" cxnId="{3318A147-7E42-43DB-A7B2-0BFB41B83D16}">
      <dgm:prSet/>
      <dgm:spPr/>
      <dgm:t>
        <a:bodyPr/>
        <a:lstStyle/>
        <a:p>
          <a:endParaRPr lang="es-ES"/>
        </a:p>
      </dgm:t>
    </dgm:pt>
    <dgm:pt modelId="{92F8135F-A719-4F72-8802-94F529A3F075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DFAF0-D025-4B3A-8EF7-6A78FF934C63}" type="parTrans" cxnId="{35C7845C-4D40-4DC3-946D-BCA8C84B39A3}">
      <dgm:prSet/>
      <dgm:spPr/>
      <dgm:t>
        <a:bodyPr/>
        <a:lstStyle/>
        <a:p>
          <a:endParaRPr lang="es-ES"/>
        </a:p>
      </dgm:t>
    </dgm:pt>
    <dgm:pt modelId="{C2CC4F16-8791-4333-BCCE-CCCC4B947B72}" type="sibTrans" cxnId="{35C7845C-4D40-4DC3-946D-BCA8C84B39A3}">
      <dgm:prSet/>
      <dgm:spPr/>
      <dgm:t>
        <a:bodyPr/>
        <a:lstStyle/>
        <a:p>
          <a:endParaRPr lang="es-ES"/>
        </a:p>
      </dgm:t>
    </dgm:pt>
    <dgm:pt modelId="{97E74C35-276E-4828-968A-1F1E3F3E4D18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B81DA8-0FF5-465F-AA83-4B4B0006FEA2}" type="parTrans" cxnId="{5E19DCBD-C802-48DA-B3D5-3585D137EEC5}">
      <dgm:prSet/>
      <dgm:spPr/>
      <dgm:t>
        <a:bodyPr/>
        <a:lstStyle/>
        <a:p>
          <a:endParaRPr lang="es-ES"/>
        </a:p>
      </dgm:t>
    </dgm:pt>
    <dgm:pt modelId="{0DFB2411-4ABB-4102-AAB9-7310C35A01FA}" type="sibTrans" cxnId="{5E19DCBD-C802-48DA-B3D5-3585D137EEC5}">
      <dgm:prSet/>
      <dgm:spPr/>
      <dgm:t>
        <a:bodyPr/>
        <a:lstStyle/>
        <a:p>
          <a:endParaRPr lang="es-ES"/>
        </a:p>
      </dgm:t>
    </dgm:pt>
    <dgm:pt modelId="{53D3A52D-A308-4B1B-B859-ED0A336A629E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C10F4-73F2-477F-9E8C-40EA6495D4AB}" type="parTrans" cxnId="{81959414-031B-464C-BD79-83D403E46994}">
      <dgm:prSet/>
      <dgm:spPr/>
      <dgm:t>
        <a:bodyPr/>
        <a:lstStyle/>
        <a:p>
          <a:endParaRPr lang="es-ES"/>
        </a:p>
      </dgm:t>
    </dgm:pt>
    <dgm:pt modelId="{74F35649-E481-4568-9B68-6306F294BA6F}" type="sibTrans" cxnId="{81959414-031B-464C-BD79-83D403E46994}">
      <dgm:prSet/>
      <dgm:spPr/>
      <dgm:t>
        <a:bodyPr/>
        <a:lstStyle/>
        <a:p>
          <a:endParaRPr lang="es-ES"/>
        </a:p>
      </dgm:t>
    </dgm:pt>
    <dgm:pt modelId="{6784F4D0-4186-4BD3-8272-CDEF37F4C7EF}">
      <dgm:prSet phldrT="[Texto]"/>
      <dgm:spPr/>
      <dgm:t>
        <a:bodyPr/>
        <a:lstStyle/>
        <a:p>
          <a:r>
            <a:rPr lang="es-CO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7C444-4875-4036-9415-12F8863DDDAD}" type="parTrans" cxnId="{230F68E6-76ED-4AFE-9DEE-66E10DAD92EE}">
      <dgm:prSet/>
      <dgm:spPr/>
      <dgm:t>
        <a:bodyPr/>
        <a:lstStyle/>
        <a:p>
          <a:endParaRPr lang="es-ES"/>
        </a:p>
      </dgm:t>
    </dgm:pt>
    <dgm:pt modelId="{F04C8A99-3560-4E73-87A6-33588B97131D}" type="sibTrans" cxnId="{230F68E6-76ED-4AFE-9DEE-66E10DAD92EE}">
      <dgm:prSet/>
      <dgm:spPr/>
      <dgm:t>
        <a:bodyPr/>
        <a:lstStyle/>
        <a:p>
          <a:endParaRPr lang="es-ES"/>
        </a:p>
      </dgm:t>
    </dgm:pt>
    <dgm:pt modelId="{2F89B12C-0135-47D1-B7DC-3B9C18A356B0}" type="pres">
      <dgm:prSet presAssocID="{2C2946F5-808F-43B8-8FC0-5910E862A39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4D9348-CEB1-409D-97A0-FC2BC352C382}" type="pres">
      <dgm:prSet presAssocID="{707DBBDD-88A8-483B-BBB7-C7D1160BD3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1299BB-DE2B-4369-B430-02DD0226F086}" type="pres">
      <dgm:prSet presAssocID="{707DBBDD-88A8-483B-BBB7-C7D1160BD39A}" presName="spNode" presStyleCnt="0"/>
      <dgm:spPr/>
    </dgm:pt>
    <dgm:pt modelId="{EDEDAE56-D34A-466B-90C1-8C0761B67252}" type="pres">
      <dgm:prSet presAssocID="{18DF37FA-84DE-478A-9CE3-ADA53A439706}" presName="sibTrans" presStyleLbl="sibTrans1D1" presStyleIdx="0" presStyleCnt="5"/>
      <dgm:spPr/>
      <dgm:t>
        <a:bodyPr/>
        <a:lstStyle/>
        <a:p>
          <a:endParaRPr lang="es-CO"/>
        </a:p>
      </dgm:t>
    </dgm:pt>
    <dgm:pt modelId="{83749DAE-40E6-47F8-9755-D20D45169DFB}" type="pres">
      <dgm:prSet presAssocID="{92F8135F-A719-4F72-8802-94F529A3F0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95B4A8-3447-4CB2-86A7-184EE979F5F6}" type="pres">
      <dgm:prSet presAssocID="{92F8135F-A719-4F72-8802-94F529A3F075}" presName="spNode" presStyleCnt="0"/>
      <dgm:spPr/>
    </dgm:pt>
    <dgm:pt modelId="{4BB51225-0173-4401-97C9-E5E086B6014C}" type="pres">
      <dgm:prSet presAssocID="{C2CC4F16-8791-4333-BCCE-CCCC4B947B72}" presName="sibTrans" presStyleLbl="sibTrans1D1" presStyleIdx="1" presStyleCnt="5"/>
      <dgm:spPr/>
      <dgm:t>
        <a:bodyPr/>
        <a:lstStyle/>
        <a:p>
          <a:endParaRPr lang="es-CO"/>
        </a:p>
      </dgm:t>
    </dgm:pt>
    <dgm:pt modelId="{D70CBE83-F118-4D12-A7BC-27295D4DA054}" type="pres">
      <dgm:prSet presAssocID="{97E74C35-276E-4828-968A-1F1E3F3E4D1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8C0EED-0F3A-4450-91D9-E5F900492838}" type="pres">
      <dgm:prSet presAssocID="{97E74C35-276E-4828-968A-1F1E3F3E4D18}" presName="spNode" presStyleCnt="0"/>
      <dgm:spPr/>
    </dgm:pt>
    <dgm:pt modelId="{74595E16-B7FD-4647-A158-44326BD3A2A5}" type="pres">
      <dgm:prSet presAssocID="{0DFB2411-4ABB-4102-AAB9-7310C35A01FA}" presName="sibTrans" presStyleLbl="sibTrans1D1" presStyleIdx="2" presStyleCnt="5"/>
      <dgm:spPr/>
      <dgm:t>
        <a:bodyPr/>
        <a:lstStyle/>
        <a:p>
          <a:endParaRPr lang="es-CO"/>
        </a:p>
      </dgm:t>
    </dgm:pt>
    <dgm:pt modelId="{FA605768-476E-420E-A3E9-EA6EA1A55FBE}" type="pres">
      <dgm:prSet presAssocID="{53D3A52D-A308-4B1B-B859-ED0A336A62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84DE532-2C4D-4C74-92ED-B0C709448A00}" type="pres">
      <dgm:prSet presAssocID="{53D3A52D-A308-4B1B-B859-ED0A336A629E}" presName="spNode" presStyleCnt="0"/>
      <dgm:spPr/>
    </dgm:pt>
    <dgm:pt modelId="{A2155619-5B9A-4B17-B1E5-4618DBD6096F}" type="pres">
      <dgm:prSet presAssocID="{74F35649-E481-4568-9B68-6306F294BA6F}" presName="sibTrans" presStyleLbl="sibTrans1D1" presStyleIdx="3" presStyleCnt="5"/>
      <dgm:spPr/>
      <dgm:t>
        <a:bodyPr/>
        <a:lstStyle/>
        <a:p>
          <a:endParaRPr lang="es-CO"/>
        </a:p>
      </dgm:t>
    </dgm:pt>
    <dgm:pt modelId="{49C8C292-B979-4A57-A034-4D40F9ABD0C8}" type="pres">
      <dgm:prSet presAssocID="{6784F4D0-4186-4BD3-8272-CDEF37F4C7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48D43C-F151-486B-ACE9-043B1228938E}" type="pres">
      <dgm:prSet presAssocID="{6784F4D0-4186-4BD3-8272-CDEF37F4C7EF}" presName="spNode" presStyleCnt="0"/>
      <dgm:spPr/>
    </dgm:pt>
    <dgm:pt modelId="{B6936B55-8B83-4023-8463-E3C5931484F1}" type="pres">
      <dgm:prSet presAssocID="{F04C8A99-3560-4E73-87A6-33588B97131D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5E19DCBD-C802-48DA-B3D5-3585D137EEC5}" srcId="{2C2946F5-808F-43B8-8FC0-5910E862A391}" destId="{97E74C35-276E-4828-968A-1F1E3F3E4D18}" srcOrd="2" destOrd="0" parTransId="{E1B81DA8-0FF5-465F-AA83-4B4B0006FEA2}" sibTransId="{0DFB2411-4ABB-4102-AAB9-7310C35A01FA}"/>
    <dgm:cxn modelId="{DCEAC20C-99F8-4284-8421-3FC9353F3C79}" type="presOf" srcId="{18DF37FA-84DE-478A-9CE3-ADA53A439706}" destId="{EDEDAE56-D34A-466B-90C1-8C0761B67252}" srcOrd="0" destOrd="0" presId="urn:microsoft.com/office/officeart/2005/8/layout/cycle6"/>
    <dgm:cxn modelId="{403ABF40-5342-4A3A-B2C5-04C670555474}" type="presOf" srcId="{53D3A52D-A308-4B1B-B859-ED0A336A629E}" destId="{FA605768-476E-420E-A3E9-EA6EA1A55FBE}" srcOrd="0" destOrd="0" presId="urn:microsoft.com/office/officeart/2005/8/layout/cycle6"/>
    <dgm:cxn modelId="{2414C0FE-B426-4DE8-85DE-81B539EFE849}" type="presOf" srcId="{2C2946F5-808F-43B8-8FC0-5910E862A391}" destId="{2F89B12C-0135-47D1-B7DC-3B9C18A356B0}" srcOrd="0" destOrd="0" presId="urn:microsoft.com/office/officeart/2005/8/layout/cycle6"/>
    <dgm:cxn modelId="{A32FC537-F4FF-404F-9A24-D3E5EA0B2907}" type="presOf" srcId="{0DFB2411-4ABB-4102-AAB9-7310C35A01FA}" destId="{74595E16-B7FD-4647-A158-44326BD3A2A5}" srcOrd="0" destOrd="0" presId="urn:microsoft.com/office/officeart/2005/8/layout/cycle6"/>
    <dgm:cxn modelId="{B1865876-AF77-45B1-A214-42884963027F}" type="presOf" srcId="{C2CC4F16-8791-4333-BCCE-CCCC4B947B72}" destId="{4BB51225-0173-4401-97C9-E5E086B6014C}" srcOrd="0" destOrd="0" presId="urn:microsoft.com/office/officeart/2005/8/layout/cycle6"/>
    <dgm:cxn modelId="{89EC4C61-F9D2-445B-8508-C17F621C7494}" type="presOf" srcId="{F04C8A99-3560-4E73-87A6-33588B97131D}" destId="{B6936B55-8B83-4023-8463-E3C5931484F1}" srcOrd="0" destOrd="0" presId="urn:microsoft.com/office/officeart/2005/8/layout/cycle6"/>
    <dgm:cxn modelId="{166CCB49-0743-40F6-8574-9FB7272CCCBA}" type="presOf" srcId="{92F8135F-A719-4F72-8802-94F529A3F075}" destId="{83749DAE-40E6-47F8-9755-D20D45169DFB}" srcOrd="0" destOrd="0" presId="urn:microsoft.com/office/officeart/2005/8/layout/cycle6"/>
    <dgm:cxn modelId="{FEDFEEA6-4760-41D4-BA50-78E16FD1D32F}" type="presOf" srcId="{6784F4D0-4186-4BD3-8272-CDEF37F4C7EF}" destId="{49C8C292-B979-4A57-A034-4D40F9ABD0C8}" srcOrd="0" destOrd="0" presId="urn:microsoft.com/office/officeart/2005/8/layout/cycle6"/>
    <dgm:cxn modelId="{230F68E6-76ED-4AFE-9DEE-66E10DAD92EE}" srcId="{2C2946F5-808F-43B8-8FC0-5910E862A391}" destId="{6784F4D0-4186-4BD3-8272-CDEF37F4C7EF}" srcOrd="4" destOrd="0" parTransId="{03E7C444-4875-4036-9415-12F8863DDDAD}" sibTransId="{F04C8A99-3560-4E73-87A6-33588B97131D}"/>
    <dgm:cxn modelId="{81959414-031B-464C-BD79-83D403E46994}" srcId="{2C2946F5-808F-43B8-8FC0-5910E862A391}" destId="{53D3A52D-A308-4B1B-B859-ED0A336A629E}" srcOrd="3" destOrd="0" parTransId="{FD5C10F4-73F2-477F-9E8C-40EA6495D4AB}" sibTransId="{74F35649-E481-4568-9B68-6306F294BA6F}"/>
    <dgm:cxn modelId="{DC1BAE57-E886-4667-8E42-A90691E1F108}" type="presOf" srcId="{74F35649-E481-4568-9B68-6306F294BA6F}" destId="{A2155619-5B9A-4B17-B1E5-4618DBD6096F}" srcOrd="0" destOrd="0" presId="urn:microsoft.com/office/officeart/2005/8/layout/cycle6"/>
    <dgm:cxn modelId="{7306734C-4D50-4B35-9F8A-E0669E429163}" type="presOf" srcId="{707DBBDD-88A8-483B-BBB7-C7D1160BD39A}" destId="{F84D9348-CEB1-409D-97A0-FC2BC352C382}" srcOrd="0" destOrd="0" presId="urn:microsoft.com/office/officeart/2005/8/layout/cycle6"/>
    <dgm:cxn modelId="{35C7845C-4D40-4DC3-946D-BCA8C84B39A3}" srcId="{2C2946F5-808F-43B8-8FC0-5910E862A391}" destId="{92F8135F-A719-4F72-8802-94F529A3F075}" srcOrd="1" destOrd="0" parTransId="{6FCDFAF0-D025-4B3A-8EF7-6A78FF934C63}" sibTransId="{C2CC4F16-8791-4333-BCCE-CCCC4B947B72}"/>
    <dgm:cxn modelId="{B6AAA05E-D202-40A6-80C2-B3747722712D}" type="presOf" srcId="{97E74C35-276E-4828-968A-1F1E3F3E4D18}" destId="{D70CBE83-F118-4D12-A7BC-27295D4DA054}" srcOrd="0" destOrd="0" presId="urn:microsoft.com/office/officeart/2005/8/layout/cycle6"/>
    <dgm:cxn modelId="{3318A147-7E42-43DB-A7B2-0BFB41B83D16}" srcId="{2C2946F5-808F-43B8-8FC0-5910E862A391}" destId="{707DBBDD-88A8-483B-BBB7-C7D1160BD39A}" srcOrd="0" destOrd="0" parTransId="{ABF169C4-95E3-4B6C-9D27-761AE4AAAA5C}" sibTransId="{18DF37FA-84DE-478A-9CE3-ADA53A439706}"/>
    <dgm:cxn modelId="{7CCDB7DC-BA51-4134-9DB5-5C3439C0D299}" type="presParOf" srcId="{2F89B12C-0135-47D1-B7DC-3B9C18A356B0}" destId="{F84D9348-CEB1-409D-97A0-FC2BC352C382}" srcOrd="0" destOrd="0" presId="urn:microsoft.com/office/officeart/2005/8/layout/cycle6"/>
    <dgm:cxn modelId="{70F89BB9-251D-48E1-810F-AF5F54A7BCC3}" type="presParOf" srcId="{2F89B12C-0135-47D1-B7DC-3B9C18A356B0}" destId="{661299BB-DE2B-4369-B430-02DD0226F086}" srcOrd="1" destOrd="0" presId="urn:microsoft.com/office/officeart/2005/8/layout/cycle6"/>
    <dgm:cxn modelId="{9A2E7314-B130-4ECA-9305-6A73C28D1E98}" type="presParOf" srcId="{2F89B12C-0135-47D1-B7DC-3B9C18A356B0}" destId="{EDEDAE56-D34A-466B-90C1-8C0761B67252}" srcOrd="2" destOrd="0" presId="urn:microsoft.com/office/officeart/2005/8/layout/cycle6"/>
    <dgm:cxn modelId="{BE22658E-65A1-4241-8A18-93AE38C0BD3E}" type="presParOf" srcId="{2F89B12C-0135-47D1-B7DC-3B9C18A356B0}" destId="{83749DAE-40E6-47F8-9755-D20D45169DFB}" srcOrd="3" destOrd="0" presId="urn:microsoft.com/office/officeart/2005/8/layout/cycle6"/>
    <dgm:cxn modelId="{A3E11E5D-3606-42C1-9E7F-A05F95CE2C04}" type="presParOf" srcId="{2F89B12C-0135-47D1-B7DC-3B9C18A356B0}" destId="{1A95B4A8-3447-4CB2-86A7-184EE979F5F6}" srcOrd="4" destOrd="0" presId="urn:microsoft.com/office/officeart/2005/8/layout/cycle6"/>
    <dgm:cxn modelId="{514BA9DC-F75C-4933-ABC4-B697628CC4AC}" type="presParOf" srcId="{2F89B12C-0135-47D1-B7DC-3B9C18A356B0}" destId="{4BB51225-0173-4401-97C9-E5E086B6014C}" srcOrd="5" destOrd="0" presId="urn:microsoft.com/office/officeart/2005/8/layout/cycle6"/>
    <dgm:cxn modelId="{CD0FE1A3-9BAB-4925-95CA-3E710A7EBA74}" type="presParOf" srcId="{2F89B12C-0135-47D1-B7DC-3B9C18A356B0}" destId="{D70CBE83-F118-4D12-A7BC-27295D4DA054}" srcOrd="6" destOrd="0" presId="urn:microsoft.com/office/officeart/2005/8/layout/cycle6"/>
    <dgm:cxn modelId="{8168D69B-8786-4004-ABA1-E93E5E30F2E7}" type="presParOf" srcId="{2F89B12C-0135-47D1-B7DC-3B9C18A356B0}" destId="{818C0EED-0F3A-4450-91D9-E5F900492838}" srcOrd="7" destOrd="0" presId="urn:microsoft.com/office/officeart/2005/8/layout/cycle6"/>
    <dgm:cxn modelId="{03987998-FF18-4B5A-85CD-613A27B723F1}" type="presParOf" srcId="{2F89B12C-0135-47D1-B7DC-3B9C18A356B0}" destId="{74595E16-B7FD-4647-A158-44326BD3A2A5}" srcOrd="8" destOrd="0" presId="urn:microsoft.com/office/officeart/2005/8/layout/cycle6"/>
    <dgm:cxn modelId="{224F0106-B5E4-47C1-A0EC-78DA1D0A0778}" type="presParOf" srcId="{2F89B12C-0135-47D1-B7DC-3B9C18A356B0}" destId="{FA605768-476E-420E-A3E9-EA6EA1A55FBE}" srcOrd="9" destOrd="0" presId="urn:microsoft.com/office/officeart/2005/8/layout/cycle6"/>
    <dgm:cxn modelId="{989A4B70-44C5-4A18-90EB-0CC7054ACCD8}" type="presParOf" srcId="{2F89B12C-0135-47D1-B7DC-3B9C18A356B0}" destId="{484DE532-2C4D-4C74-92ED-B0C709448A00}" srcOrd="10" destOrd="0" presId="urn:microsoft.com/office/officeart/2005/8/layout/cycle6"/>
    <dgm:cxn modelId="{A59E5300-E7C8-4EDB-9D91-C8C5CF23556C}" type="presParOf" srcId="{2F89B12C-0135-47D1-B7DC-3B9C18A356B0}" destId="{A2155619-5B9A-4B17-B1E5-4618DBD6096F}" srcOrd="11" destOrd="0" presId="urn:microsoft.com/office/officeart/2005/8/layout/cycle6"/>
    <dgm:cxn modelId="{A3DF725A-E3CD-46FE-BD44-C7BFC6151069}" type="presParOf" srcId="{2F89B12C-0135-47D1-B7DC-3B9C18A356B0}" destId="{49C8C292-B979-4A57-A034-4D40F9ABD0C8}" srcOrd="12" destOrd="0" presId="urn:microsoft.com/office/officeart/2005/8/layout/cycle6"/>
    <dgm:cxn modelId="{0E2EB524-48BB-47FF-B358-3F77D52B5033}" type="presParOf" srcId="{2F89B12C-0135-47D1-B7DC-3B9C18A356B0}" destId="{1248D43C-F151-486B-ACE9-043B1228938E}" srcOrd="13" destOrd="0" presId="urn:microsoft.com/office/officeart/2005/8/layout/cycle6"/>
    <dgm:cxn modelId="{47592F37-7B35-4887-977A-DAA14A1D6041}" type="presParOf" srcId="{2F89B12C-0135-47D1-B7DC-3B9C18A356B0}" destId="{B6936B55-8B83-4023-8463-E3C5931484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D9348-CEB1-409D-97A0-FC2BC352C382}">
      <dsp:nvSpPr>
        <dsp:cNvPr id="0" name=""/>
        <dsp:cNvSpPr/>
      </dsp:nvSpPr>
      <dsp:spPr>
        <a:xfrm>
          <a:off x="2419196" y="1968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Accesibilidad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4922" y="47694"/>
        <a:ext cx="1349640" cy="845258"/>
      </dsp:txXfrm>
    </dsp:sp>
    <dsp:sp modelId="{EDEDAE56-D34A-466B-90C1-8C0761B67252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603564" y="148304"/>
              </a:moveTo>
              <a:arcTo wR="1873098" hR="1873098" stAng="1757718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49DAE-40E6-47F8-9755-D20D45169DFB}">
      <dsp:nvSpPr>
        <dsp:cNvPr id="0" name=""/>
        <dsp:cNvSpPr/>
      </dsp:nvSpPr>
      <dsp:spPr>
        <a:xfrm>
          <a:off x="4200618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Oportunidad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6344" y="1341973"/>
        <a:ext cx="1349640" cy="845258"/>
      </dsp:txXfrm>
    </dsp:sp>
    <dsp:sp modelId="{4BB51225-0173-4401-97C9-E5E086B6014C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743605" y="1774615"/>
              </a:moveTo>
              <a:arcTo wR="1873098" hR="1873098" stAng="21419169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93778"/>
              <a:satOff val="-1732"/>
              <a:lumOff val="80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CBE83-F118-4D12-A7BC-27295D4DA054}">
      <dsp:nvSpPr>
        <dsp:cNvPr id="0" name=""/>
        <dsp:cNvSpPr/>
      </dsp:nvSpPr>
      <dsp:spPr>
        <a:xfrm>
          <a:off x="3520175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Continuidad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5901" y="3436160"/>
        <a:ext cx="1349640" cy="845258"/>
      </dsp:txXfrm>
    </dsp:sp>
    <dsp:sp modelId="{74595E16-B7FD-4647-A158-44326BD3A2A5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2246077" y="3708685"/>
              </a:moveTo>
              <a:arcTo wR="1873098" hR="1873098" stAng="4710854" swAng="1378292"/>
            </a:path>
          </a:pathLst>
        </a:custGeom>
        <a:noFill/>
        <a:ln w="9525" cap="flat" cmpd="sng" algn="ctr">
          <a:solidFill>
            <a:schemeClr val="accent1">
              <a:shade val="90000"/>
              <a:hueOff val="187556"/>
              <a:satOff val="-3464"/>
              <a:lumOff val="160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05768-476E-420E-A3E9-EA6EA1A55FBE}">
      <dsp:nvSpPr>
        <dsp:cNvPr id="0" name=""/>
        <dsp:cNvSpPr/>
      </dsp:nvSpPr>
      <dsp:spPr>
        <a:xfrm>
          <a:off x="1318217" y="3390434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Seguridad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63943" y="3436160"/>
        <a:ext cx="1349640" cy="845258"/>
      </dsp:txXfrm>
    </dsp:sp>
    <dsp:sp modelId="{A2155619-5B9A-4B17-B1E5-4618DBD6096F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13276" y="2910139"/>
              </a:moveTo>
              <a:arcTo wR="1873098" hR="1873098" stAng="8782932" swAng="21978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281334"/>
              <a:satOff val="-5195"/>
              <a:lumOff val="240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C292-B979-4A57-A034-4D40F9ABD0C8}">
      <dsp:nvSpPr>
        <dsp:cNvPr id="0" name=""/>
        <dsp:cNvSpPr/>
      </dsp:nvSpPr>
      <dsp:spPr>
        <a:xfrm>
          <a:off x="637774" y="1296247"/>
          <a:ext cx="1441092" cy="93671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i="0" u="none" strike="noStrik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Pertinencia</a:t>
          </a:r>
          <a:endParaRPr lang="es-ES" sz="17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500" y="1341973"/>
        <a:ext cx="1349640" cy="845258"/>
      </dsp:txXfrm>
    </dsp:sp>
    <dsp:sp modelId="{B6936B55-8B83-4023-8463-E3C5931484F1}">
      <dsp:nvSpPr>
        <dsp:cNvPr id="0" name=""/>
        <dsp:cNvSpPr/>
      </dsp:nvSpPr>
      <dsp:spPr>
        <a:xfrm>
          <a:off x="1266644" y="470323"/>
          <a:ext cx="3746196" cy="3746196"/>
        </a:xfrm>
        <a:custGeom>
          <a:avLst/>
          <a:gdLst/>
          <a:ahLst/>
          <a:cxnLst/>
          <a:rect l="0" t="0" r="0" b="0"/>
          <a:pathLst>
            <a:path>
              <a:moveTo>
                <a:pt x="326102" y="817019"/>
              </a:moveTo>
              <a:arcTo wR="1873098" hR="1873098" stAng="12859198" swAng="1963614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7BECE-4A2D-4096-B6CF-D4B39A8530D7}" type="datetimeFigureOut">
              <a:rPr lang="es-ES" smtClean="0"/>
              <a:pPr/>
              <a:t>20/04/2022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916D-D82A-4B1A-B3F1-B740577E150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chart" Target="../charts/chart10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4427984" y="1921396"/>
            <a:ext cx="3786214" cy="1117340"/>
            <a:chOff x="4429694" y="1956184"/>
            <a:chExt cx="3786214" cy="1117340"/>
          </a:xfrm>
        </p:grpSpPr>
        <p:sp>
          <p:nvSpPr>
            <p:cNvPr id="17" name="16 CuadroTexto"/>
            <p:cNvSpPr txBox="1"/>
            <p:nvPr/>
          </p:nvSpPr>
          <p:spPr>
            <a:xfrm>
              <a:off x="4429694" y="1956184"/>
              <a:ext cx="3786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 </a:t>
              </a:r>
              <a:endParaRPr lang="es-ES" sz="2000" b="1" dirty="0">
                <a:solidFill>
                  <a:srgbClr val="1E2739"/>
                </a:solidFill>
                <a:latin typeface="Ghotman"/>
              </a:endParaRPr>
            </a:p>
          </p:txBody>
        </p:sp>
        <p:pic>
          <p:nvPicPr>
            <p:cNvPr id="18" name="17 Imagen" descr="networking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858586" y="2378319"/>
              <a:ext cx="690166" cy="690166"/>
            </a:xfrm>
            <a:prstGeom prst="rect">
              <a:avLst/>
            </a:prstGeom>
          </p:spPr>
        </p:pic>
        <p:sp>
          <p:nvSpPr>
            <p:cNvPr id="19" name="18 Rectángulo redondeado"/>
            <p:cNvSpPr/>
            <p:nvPr/>
          </p:nvSpPr>
          <p:spPr>
            <a:xfrm>
              <a:off x="4499992" y="2500310"/>
              <a:ext cx="2358024" cy="573214"/>
            </a:xfrm>
            <a:prstGeom prst="roundRect">
              <a:avLst>
                <a:gd name="adj" fmla="val 0"/>
              </a:avLst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24501" y="2525307"/>
              <a:ext cx="242946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Rendición de cuentas </a:t>
              </a:r>
              <a:endParaRPr lang="es-ES" sz="1400" b="1" dirty="0" smtClean="0">
                <a:solidFill>
                  <a:schemeClr val="bg1"/>
                </a:solidFill>
                <a:latin typeface="Gotham "/>
              </a:endParaRPr>
            </a:p>
            <a:p>
              <a:pPr algn="ctr"/>
              <a:r>
                <a:rPr lang="es-ES" sz="1400" b="1" dirty="0" smtClean="0">
                  <a:solidFill>
                    <a:schemeClr val="bg1"/>
                  </a:solidFill>
                  <a:latin typeface="Gotham "/>
                </a:rPr>
                <a:t>I </a:t>
              </a:r>
              <a:r>
                <a:rPr lang="es-ES" sz="1400" b="1" dirty="0">
                  <a:solidFill>
                    <a:schemeClr val="bg1"/>
                  </a:solidFill>
                  <a:latin typeface="Gotham "/>
                </a:rPr>
                <a:t>Trimestre </a:t>
              </a:r>
              <a:r>
                <a:rPr lang="es-ES" sz="1400" b="1" dirty="0" smtClean="0">
                  <a:solidFill>
                    <a:schemeClr val="bg1"/>
                  </a:solidFill>
                  <a:latin typeface="Gotham "/>
                </a:rPr>
                <a:t>2022</a:t>
              </a:r>
              <a:endParaRPr lang="es-ES" sz="1400" dirty="0">
                <a:solidFill>
                  <a:schemeClr val="bg1"/>
                </a:solidFill>
                <a:latin typeface="Gotham 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071670" y="1428740"/>
            <a:ext cx="2079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Urgencias</a:t>
            </a: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8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285996"/>
            <a:ext cx="285752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00178"/>
            <a:ext cx="48768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556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40"/>
            <a:ext cx="788741" cy="8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2214546" y="1500178"/>
            <a:ext cx="20555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dirty="0">
                <a:latin typeface="+mn-lt"/>
              </a:rPr>
              <a:t> </a:t>
            </a:r>
            <a:r>
              <a:rPr lang="es-CO" altLang="es-CO" sz="1600" b="1" dirty="0">
                <a:latin typeface="+mn-lt"/>
              </a:rPr>
              <a:t>Hospitalización</a:t>
            </a:r>
          </a:p>
          <a:p>
            <a:pPr algn="ctr" eaLnBrk="1" hangingPunct="1"/>
            <a:r>
              <a:rPr lang="es-CO" altLang="es-CO" sz="1400" dirty="0">
                <a:latin typeface="+mn-lt"/>
              </a:rPr>
              <a:t>(5 primeras causas)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71748"/>
            <a:ext cx="292895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571616"/>
            <a:ext cx="47577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839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137420"/>
            <a:ext cx="3571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Sistema Obligatorio Garantía de la Calidad</a:t>
            </a:r>
          </a:p>
          <a:p>
            <a:endParaRPr lang="es-MX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MX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Oportunidad en la Atención</a:t>
            </a:r>
            <a:endParaRPr lang="es-E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2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¿Qué es el SOGCS?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59 CuadroTexto">
            <a:extLst>
              <a:ext uri="{FF2B5EF4-FFF2-40B4-BE49-F238E27FC236}">
                <a16:creationId xmlns:a16="http://schemas.microsoft.com/office/drawing/2014/main" xmlns="" id="{4340ABA1-92FE-4797-B863-401F3DCC54D9}"/>
              </a:ext>
            </a:extLst>
          </p:cNvPr>
          <p:cNvSpPr txBox="1"/>
          <p:nvPr/>
        </p:nvSpPr>
        <p:spPr>
          <a:xfrm>
            <a:off x="251520" y="1103174"/>
            <a:ext cx="8712968" cy="147732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 el conjunto de </a:t>
            </a:r>
            <a:r>
              <a:rPr lang="es-MX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instituciones, normas, requisitos, mecanismos, y procesos deliberados y sistemáticos </a:t>
            </a:r>
            <a:r>
              <a:rPr lang="es-MX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que desarrolla el sector salud para generar, mantener y mejorar la calidad de los servicios de salud en el país</a:t>
            </a:r>
            <a:r>
              <a:rPr lang="es-CO" dirty="0">
                <a:latin typeface="+mn-lt"/>
              </a:rPr>
              <a:t>.  </a:t>
            </a:r>
            <a: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El cual se encuentra normado por el Decreto 1011 de 2006  y consta de  cuatro componentes.</a:t>
            </a:r>
            <a:endParaRPr lang="es-MX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pSp>
        <p:nvGrpSpPr>
          <p:cNvPr id="45" name="61 Grupo">
            <a:extLst>
              <a:ext uri="{FF2B5EF4-FFF2-40B4-BE49-F238E27FC236}">
                <a16:creationId xmlns:a16="http://schemas.microsoft.com/office/drawing/2014/main" xmlns="" id="{26D32513-44A3-45AE-9ABE-34944BCBE677}"/>
              </a:ext>
            </a:extLst>
          </p:cNvPr>
          <p:cNvGrpSpPr/>
          <p:nvPr/>
        </p:nvGrpSpPr>
        <p:grpSpPr>
          <a:xfrm>
            <a:off x="35496" y="2713484"/>
            <a:ext cx="8993871" cy="2183736"/>
            <a:chOff x="1733268" y="2564452"/>
            <a:chExt cx="8993871" cy="2183736"/>
          </a:xfrm>
        </p:grpSpPr>
        <p:sp>
          <p:nvSpPr>
            <p:cNvPr id="46" name="Freeform 1">
              <a:extLst>
                <a:ext uri="{FF2B5EF4-FFF2-40B4-BE49-F238E27FC236}">
                  <a16:creationId xmlns:a16="http://schemas.microsoft.com/office/drawing/2014/main" xmlns="" id="{0BC5064E-FF2B-4F47-8370-7C812BFB4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649" y="2637191"/>
              <a:ext cx="2972843" cy="651918"/>
            </a:xfrm>
            <a:custGeom>
              <a:avLst/>
              <a:gdLst>
                <a:gd name="T0" fmla="*/ 462635817 w 4081"/>
                <a:gd name="T1" fmla="*/ 102130112 h 1432"/>
                <a:gd name="T2" fmla="*/ 421361628 w 4081"/>
                <a:gd name="T3" fmla="*/ 136843098 h 1432"/>
                <a:gd name="T4" fmla="*/ 41161124 w 4081"/>
                <a:gd name="T5" fmla="*/ 136843098 h 1432"/>
                <a:gd name="T6" fmla="*/ 0 w 4081"/>
                <a:gd name="T7" fmla="*/ 102130112 h 1432"/>
                <a:gd name="T8" fmla="*/ 0 w 4081"/>
                <a:gd name="T9" fmla="*/ 34712686 h 1432"/>
                <a:gd name="T10" fmla="*/ 41161124 w 4081"/>
                <a:gd name="T11" fmla="*/ 0 h 1432"/>
                <a:gd name="T12" fmla="*/ 421361628 w 4081"/>
                <a:gd name="T13" fmla="*/ 0 h 1432"/>
                <a:gd name="T14" fmla="*/ 462635817 w 4081"/>
                <a:gd name="T15" fmla="*/ 34712686 h 1432"/>
                <a:gd name="T16" fmla="*/ 462635817 w 4081"/>
                <a:gd name="T17" fmla="*/ 102130112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2"/>
                <a:gd name="T29" fmla="*/ 4081 w 4081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2">
                  <a:moveTo>
                    <a:pt x="4080" y="1068"/>
                  </a:moveTo>
                  <a:cubicBezTo>
                    <a:pt x="4080" y="1269"/>
                    <a:pt x="3917" y="1431"/>
                    <a:pt x="3716" y="1431"/>
                  </a:cubicBezTo>
                  <a:lnTo>
                    <a:pt x="363" y="1431"/>
                  </a:lnTo>
                  <a:cubicBezTo>
                    <a:pt x="163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3"/>
                    <a:pt x="4080" y="363"/>
                  </a:cubicBezTo>
                  <a:lnTo>
                    <a:pt x="4080" y="1068"/>
                  </a:ln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 sz="2800"/>
            </a:p>
          </p:txBody>
        </p:sp>
        <p:sp>
          <p:nvSpPr>
            <p:cNvPr id="47" name="TextBox 98">
              <a:extLst>
                <a:ext uri="{FF2B5EF4-FFF2-40B4-BE49-F238E27FC236}">
                  <a16:creationId xmlns:a16="http://schemas.microsoft.com/office/drawing/2014/main" xmlns="" id="{3E95B963-E51E-41A1-9539-0B3257D30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2250" y="4130675"/>
              <a:ext cx="1541463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22860" rIns="45720" bIns="22860" anchor="b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IPS/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/>
                  <a:ea typeface="League Spartan"/>
                  <a:cs typeface="Poppins SemiBold"/>
                </a:rPr>
                <a:t>PROVEEDORES</a:t>
              </a:r>
            </a:p>
          </p:txBody>
        </p:sp>
        <p:grpSp>
          <p:nvGrpSpPr>
            <p:cNvPr id="48" name="Grupo 9">
              <a:extLst>
                <a:ext uri="{FF2B5EF4-FFF2-40B4-BE49-F238E27FC236}">
                  <a16:creationId xmlns:a16="http://schemas.microsoft.com/office/drawing/2014/main" xmlns="" id="{4BB9D668-2B7C-44B4-A4DF-2CB1E6CBD1E7}"/>
                </a:ext>
              </a:extLst>
            </p:cNvPr>
            <p:cNvGrpSpPr/>
            <p:nvPr/>
          </p:nvGrpSpPr>
          <p:grpSpPr>
            <a:xfrm>
              <a:off x="5400189" y="3089809"/>
              <a:ext cx="1939247" cy="1103449"/>
              <a:chOff x="10251458" y="6482524"/>
              <a:chExt cx="3877483" cy="2206898"/>
            </a:xfrm>
            <a:solidFill>
              <a:schemeClr val="tx1">
                <a:lumMod val="40000"/>
                <a:lumOff val="60000"/>
              </a:schemeClr>
            </a:solidFill>
          </p:grpSpPr>
          <p:sp>
            <p:nvSpPr>
              <p:cNvPr id="68" name="Rectángulo 126">
                <a:extLst>
                  <a:ext uri="{FF2B5EF4-FFF2-40B4-BE49-F238E27FC236}">
                    <a16:creationId xmlns:a16="http://schemas.microsoft.com/office/drawing/2014/main" xmlns="" id="{D4CFC68B-0CCA-445E-9011-500B54470F71}"/>
                  </a:ext>
                </a:extLst>
              </p:cNvPr>
              <p:cNvSpPr/>
              <p:nvPr/>
            </p:nvSpPr>
            <p:spPr>
              <a:xfrm rot="4199331" flipH="1">
                <a:off x="13400278" y="5937800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ángulo 127">
                <a:extLst>
                  <a:ext uri="{FF2B5EF4-FFF2-40B4-BE49-F238E27FC236}">
                    <a16:creationId xmlns:a16="http://schemas.microsoft.com/office/drawing/2014/main" xmlns="" id="{243027C2-6AD2-434A-AF90-51145627DB78}"/>
                  </a:ext>
                </a:extLst>
              </p:cNvPr>
              <p:cNvSpPr/>
              <p:nvPr/>
            </p:nvSpPr>
            <p:spPr>
              <a:xfrm rot="17400669" flipH="1" flipV="1">
                <a:off x="13454036" y="7943117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0" name="Rectángulo 123">
                <a:extLst>
                  <a:ext uri="{FF2B5EF4-FFF2-40B4-BE49-F238E27FC236}">
                    <a16:creationId xmlns:a16="http://schemas.microsoft.com/office/drawing/2014/main" xmlns="" id="{5E9BFFD0-EFEF-477D-B03A-361AED23964E}"/>
                  </a:ext>
                </a:extLst>
              </p:cNvPr>
              <p:cNvSpPr/>
              <p:nvPr/>
            </p:nvSpPr>
            <p:spPr>
              <a:xfrm rot="4199331" flipV="1">
                <a:off x="10892171" y="7975958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1" name="Rectángulo 122">
                <a:extLst>
                  <a:ext uri="{FF2B5EF4-FFF2-40B4-BE49-F238E27FC236}">
                    <a16:creationId xmlns:a16="http://schemas.microsoft.com/office/drawing/2014/main" xmlns="" id="{9CDCF0CD-840B-44E4-AC5C-2EF9DB7BC687}"/>
                  </a:ext>
                </a:extLst>
              </p:cNvPr>
              <p:cNvSpPr/>
              <p:nvPr/>
            </p:nvSpPr>
            <p:spPr>
              <a:xfrm rot="17400669">
                <a:off x="10838413" y="5970641"/>
                <a:ext cx="87950" cy="12618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Freeform 55">
                <a:extLst>
                  <a:ext uri="{FF2B5EF4-FFF2-40B4-BE49-F238E27FC236}">
                    <a16:creationId xmlns:a16="http://schemas.microsoft.com/office/drawing/2014/main" xmlns="" id="{6E8EFDDB-CC30-4491-92B2-77006B95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969" y="6482524"/>
                <a:ext cx="2206898" cy="2206898"/>
              </a:xfrm>
              <a:custGeom>
                <a:avLst/>
                <a:gdLst>
                  <a:gd name="T0" fmla="*/ 1786 w 3573"/>
                  <a:gd name="T1" fmla="*/ 169 h 3573"/>
                  <a:gd name="T2" fmla="*/ 170 w 3573"/>
                  <a:gd name="T3" fmla="*/ 1786 h 3573"/>
                  <a:gd name="T4" fmla="*/ 1786 w 3573"/>
                  <a:gd name="T5" fmla="*/ 3404 h 3573"/>
                  <a:gd name="T6" fmla="*/ 3404 w 3573"/>
                  <a:gd name="T7" fmla="*/ 1786 h 3573"/>
                  <a:gd name="T8" fmla="*/ 1786 w 3573"/>
                  <a:gd name="T9" fmla="*/ 169 h 3573"/>
                  <a:gd name="T10" fmla="*/ 1786 w 3573"/>
                  <a:gd name="T11" fmla="*/ 3572 h 3573"/>
                  <a:gd name="T12" fmla="*/ 0 w 3573"/>
                  <a:gd name="T13" fmla="*/ 1786 h 3573"/>
                  <a:gd name="T14" fmla="*/ 1786 w 3573"/>
                  <a:gd name="T15" fmla="*/ 0 h 3573"/>
                  <a:gd name="T16" fmla="*/ 3572 w 3573"/>
                  <a:gd name="T17" fmla="*/ 1786 h 3573"/>
                  <a:gd name="T18" fmla="*/ 1786 w 3573"/>
                  <a:gd name="T19" fmla="*/ 3572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73" h="3573">
                    <a:moveTo>
                      <a:pt x="1786" y="169"/>
                    </a:moveTo>
                    <a:cubicBezTo>
                      <a:pt x="895" y="169"/>
                      <a:pt x="170" y="895"/>
                      <a:pt x="170" y="1786"/>
                    </a:cubicBezTo>
                    <a:cubicBezTo>
                      <a:pt x="170" y="2678"/>
                      <a:pt x="895" y="3404"/>
                      <a:pt x="1786" y="3404"/>
                    </a:cubicBezTo>
                    <a:cubicBezTo>
                      <a:pt x="2679" y="3404"/>
                      <a:pt x="3404" y="2678"/>
                      <a:pt x="3404" y="1786"/>
                    </a:cubicBezTo>
                    <a:cubicBezTo>
                      <a:pt x="3404" y="895"/>
                      <a:pt x="2679" y="169"/>
                      <a:pt x="1786" y="169"/>
                    </a:cubicBezTo>
                    <a:close/>
                    <a:moveTo>
                      <a:pt x="1786" y="3572"/>
                    </a:moveTo>
                    <a:cubicBezTo>
                      <a:pt x="801" y="3572"/>
                      <a:pt x="0" y="2771"/>
                      <a:pt x="0" y="1786"/>
                    </a:cubicBezTo>
                    <a:cubicBezTo>
                      <a:pt x="0" y="801"/>
                      <a:pt x="801" y="0"/>
                      <a:pt x="1786" y="0"/>
                    </a:cubicBezTo>
                    <a:cubicBezTo>
                      <a:pt x="2771" y="0"/>
                      <a:pt x="3572" y="801"/>
                      <a:pt x="3572" y="1786"/>
                    </a:cubicBezTo>
                    <a:cubicBezTo>
                      <a:pt x="3572" y="2771"/>
                      <a:pt x="2771" y="3572"/>
                      <a:pt x="1786" y="35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xmlns="" id="{8A5CEE5D-6943-4BAF-BC13-177E1C5B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56" y="2655460"/>
              <a:ext cx="3346070" cy="592708"/>
            </a:xfrm>
            <a:custGeom>
              <a:avLst/>
              <a:gdLst>
                <a:gd name="T0" fmla="*/ 470205911 w 4080"/>
                <a:gd name="T1" fmla="*/ 101764248 h 1432"/>
                <a:gd name="T2" fmla="*/ 428361206 w 4080"/>
                <a:gd name="T3" fmla="*/ 136352775 h 1432"/>
                <a:gd name="T4" fmla="*/ 41844717 w 4080"/>
                <a:gd name="T5" fmla="*/ 136352775 h 1432"/>
                <a:gd name="T6" fmla="*/ 0 w 4080"/>
                <a:gd name="T7" fmla="*/ 101764248 h 1432"/>
                <a:gd name="T8" fmla="*/ 0 w 4080"/>
                <a:gd name="T9" fmla="*/ 34588537 h 1432"/>
                <a:gd name="T10" fmla="*/ 41844717 w 4080"/>
                <a:gd name="T11" fmla="*/ 0 h 1432"/>
                <a:gd name="T12" fmla="*/ 428361206 w 4080"/>
                <a:gd name="T13" fmla="*/ 0 h 1432"/>
                <a:gd name="T14" fmla="*/ 470205911 w 4080"/>
                <a:gd name="T15" fmla="*/ 34588537 h 1432"/>
                <a:gd name="T16" fmla="*/ 470205911 w 4080"/>
                <a:gd name="T17" fmla="*/ 101764248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8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8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xmlns="" id="{42F1939C-3E3C-4C77-9FEA-200D0A71F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354" y="3971642"/>
              <a:ext cx="2986491" cy="654949"/>
            </a:xfrm>
            <a:custGeom>
              <a:avLst/>
              <a:gdLst>
                <a:gd name="T0" fmla="*/ 462635817 w 4081"/>
                <a:gd name="T1" fmla="*/ 131109524 h 1431"/>
                <a:gd name="T2" fmla="*/ 421361628 w 4081"/>
                <a:gd name="T3" fmla="*/ 175713689 h 1431"/>
                <a:gd name="T4" fmla="*/ 41161124 w 4081"/>
                <a:gd name="T5" fmla="*/ 175713689 h 1431"/>
                <a:gd name="T6" fmla="*/ 0 w 4081"/>
                <a:gd name="T7" fmla="*/ 131109524 h 1431"/>
                <a:gd name="T8" fmla="*/ 0 w 4081"/>
                <a:gd name="T9" fmla="*/ 44604177 h 1431"/>
                <a:gd name="T10" fmla="*/ 41161124 w 4081"/>
                <a:gd name="T11" fmla="*/ 0 h 1431"/>
                <a:gd name="T12" fmla="*/ 421361628 w 4081"/>
                <a:gd name="T13" fmla="*/ 0 h 1431"/>
                <a:gd name="T14" fmla="*/ 462635817 w 4081"/>
                <a:gd name="T15" fmla="*/ 44604177 h 1431"/>
                <a:gd name="T16" fmla="*/ 462635817 w 4081"/>
                <a:gd name="T17" fmla="*/ 131109524 h 14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1"/>
                <a:gd name="T28" fmla="*/ 0 h 1431"/>
                <a:gd name="T29" fmla="*/ 4081 w 4081"/>
                <a:gd name="T30" fmla="*/ 1431 h 14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1" h="1431">
                  <a:moveTo>
                    <a:pt x="4080" y="1067"/>
                  </a:moveTo>
                  <a:cubicBezTo>
                    <a:pt x="4080" y="1267"/>
                    <a:pt x="3917" y="1430"/>
                    <a:pt x="3716" y="1430"/>
                  </a:cubicBezTo>
                  <a:lnTo>
                    <a:pt x="363" y="1430"/>
                  </a:lnTo>
                  <a:cubicBezTo>
                    <a:pt x="163" y="1430"/>
                    <a:pt x="0" y="1267"/>
                    <a:pt x="0" y="1067"/>
                  </a:cubicBezTo>
                  <a:lnTo>
                    <a:pt x="0" y="363"/>
                  </a:lnTo>
                  <a:cubicBezTo>
                    <a:pt x="0" y="162"/>
                    <a:pt x="163" y="0"/>
                    <a:pt x="363" y="0"/>
                  </a:cubicBezTo>
                  <a:lnTo>
                    <a:pt x="3716" y="0"/>
                  </a:lnTo>
                  <a:cubicBezTo>
                    <a:pt x="3917" y="0"/>
                    <a:pt x="4080" y="162"/>
                    <a:pt x="4080" y="363"/>
                  </a:cubicBezTo>
                  <a:lnTo>
                    <a:pt x="4080" y="1067"/>
                  </a:ln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xmlns="" id="{C09FCCEF-0EF7-4022-BDC3-E8C4B4BC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913" y="4053384"/>
              <a:ext cx="3264186" cy="641446"/>
            </a:xfrm>
            <a:custGeom>
              <a:avLst/>
              <a:gdLst>
                <a:gd name="T0" fmla="*/ 474083903 w 4080"/>
                <a:gd name="T1" fmla="*/ 115646909 h 1432"/>
                <a:gd name="T2" fmla="*/ 431894087 w 4080"/>
                <a:gd name="T3" fmla="*/ 154954116 h 1432"/>
                <a:gd name="T4" fmla="*/ 42189829 w 4080"/>
                <a:gd name="T5" fmla="*/ 154954116 h 1432"/>
                <a:gd name="T6" fmla="*/ 0 w 4080"/>
                <a:gd name="T7" fmla="*/ 115646909 h 1432"/>
                <a:gd name="T8" fmla="*/ 0 w 4080"/>
                <a:gd name="T9" fmla="*/ 39306868 h 1432"/>
                <a:gd name="T10" fmla="*/ 42189829 w 4080"/>
                <a:gd name="T11" fmla="*/ 0 h 1432"/>
                <a:gd name="T12" fmla="*/ 431894087 w 4080"/>
                <a:gd name="T13" fmla="*/ 0 h 1432"/>
                <a:gd name="T14" fmla="*/ 474083903 w 4080"/>
                <a:gd name="T15" fmla="*/ 39306868 h 1432"/>
                <a:gd name="T16" fmla="*/ 474083903 w 4080"/>
                <a:gd name="T17" fmla="*/ 115646909 h 1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80"/>
                <a:gd name="T28" fmla="*/ 0 h 1432"/>
                <a:gd name="T29" fmla="*/ 4080 w 4080"/>
                <a:gd name="T30" fmla="*/ 1432 h 14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80" h="1432">
                  <a:moveTo>
                    <a:pt x="4079" y="1068"/>
                  </a:moveTo>
                  <a:cubicBezTo>
                    <a:pt x="4079" y="1269"/>
                    <a:pt x="3916" y="1431"/>
                    <a:pt x="3716" y="1431"/>
                  </a:cubicBezTo>
                  <a:lnTo>
                    <a:pt x="363" y="1431"/>
                  </a:lnTo>
                  <a:cubicBezTo>
                    <a:pt x="162" y="1431"/>
                    <a:pt x="0" y="1269"/>
                    <a:pt x="0" y="1068"/>
                  </a:cubicBezTo>
                  <a:lnTo>
                    <a:pt x="0" y="363"/>
                  </a:lnTo>
                  <a:cubicBezTo>
                    <a:pt x="0" y="163"/>
                    <a:pt x="162" y="0"/>
                    <a:pt x="363" y="0"/>
                  </a:cubicBezTo>
                  <a:lnTo>
                    <a:pt x="3716" y="0"/>
                  </a:lnTo>
                  <a:cubicBezTo>
                    <a:pt x="3916" y="0"/>
                    <a:pt x="4079" y="163"/>
                    <a:pt x="4079" y="363"/>
                  </a:cubicBezTo>
                  <a:lnTo>
                    <a:pt x="4079" y="1068"/>
                  </a:ln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xmlns="" id="{CDDEAA4B-3853-4A45-B522-EB8C6B9B5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866" y="2574474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615 h 2395"/>
                <a:gd name="T4" fmla="*/ 114225576 w 2395"/>
                <a:gd name="T5" fmla="*/ 228391230 h 2395"/>
                <a:gd name="T6" fmla="*/ 0 w 2395"/>
                <a:gd name="T7" fmla="*/ 11419561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4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2CC93469-4738-4E8A-9AB0-65CB7EB2D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962" y="3990808"/>
              <a:ext cx="739775" cy="739775"/>
            </a:xfrm>
            <a:custGeom>
              <a:avLst/>
              <a:gdLst>
                <a:gd name="T0" fmla="*/ 114225576 w 2395"/>
                <a:gd name="T1" fmla="*/ 0 h 2395"/>
                <a:gd name="T2" fmla="*/ 228451153 w 2395"/>
                <a:gd name="T3" fmla="*/ 114195924 h 2395"/>
                <a:gd name="T4" fmla="*/ 114225576 w 2395"/>
                <a:gd name="T5" fmla="*/ 228391538 h 2395"/>
                <a:gd name="T6" fmla="*/ 0 w 2395"/>
                <a:gd name="T7" fmla="*/ 114195924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0A98C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6F9A4127-D209-4841-8558-DE15EF09B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3" y="2564452"/>
              <a:ext cx="781050" cy="781050"/>
            </a:xfrm>
            <a:custGeom>
              <a:avLst/>
              <a:gdLst>
                <a:gd name="T0" fmla="*/ 120636097 w 2530"/>
                <a:gd name="T1" fmla="*/ 12795755 h 2529"/>
                <a:gd name="T2" fmla="*/ 12884238 w 2530"/>
                <a:gd name="T3" fmla="*/ 120700167 h 2529"/>
                <a:gd name="T4" fmla="*/ 120636097 w 2530"/>
                <a:gd name="T5" fmla="*/ 228509153 h 2529"/>
                <a:gd name="T6" fmla="*/ 228387653 w 2530"/>
                <a:gd name="T7" fmla="*/ 120700167 h 2529"/>
                <a:gd name="T8" fmla="*/ 120636097 w 2530"/>
                <a:gd name="T9" fmla="*/ 12795755 h 2529"/>
                <a:gd name="T10" fmla="*/ 120636097 w 2530"/>
                <a:gd name="T11" fmla="*/ 241400334 h 2529"/>
                <a:gd name="T12" fmla="*/ 0 w 2530"/>
                <a:gd name="T13" fmla="*/ 120700167 h 2529"/>
                <a:gd name="T14" fmla="*/ 120636097 w 2530"/>
                <a:gd name="T15" fmla="*/ 0 h 2529"/>
                <a:gd name="T16" fmla="*/ 241367588 w 2530"/>
                <a:gd name="T17" fmla="*/ 120700167 h 2529"/>
                <a:gd name="T18" fmla="*/ 120636097 w 2530"/>
                <a:gd name="T19" fmla="*/ 241400334 h 2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29"/>
                <a:gd name="T32" fmla="*/ 2530 w 2530"/>
                <a:gd name="T33" fmla="*/ 2529 h 2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29">
                  <a:moveTo>
                    <a:pt x="1264" y="134"/>
                  </a:moveTo>
                  <a:cubicBezTo>
                    <a:pt x="642" y="134"/>
                    <a:pt x="135" y="641"/>
                    <a:pt x="135" y="1264"/>
                  </a:cubicBezTo>
                  <a:cubicBezTo>
                    <a:pt x="135" y="1887"/>
                    <a:pt x="642" y="2393"/>
                    <a:pt x="1264" y="2393"/>
                  </a:cubicBezTo>
                  <a:cubicBezTo>
                    <a:pt x="1887" y="2393"/>
                    <a:pt x="2393" y="1887"/>
                    <a:pt x="2393" y="1264"/>
                  </a:cubicBezTo>
                  <a:cubicBezTo>
                    <a:pt x="2393" y="641"/>
                    <a:pt x="1887" y="134"/>
                    <a:pt x="1264" y="134"/>
                  </a:cubicBezTo>
                  <a:close/>
                  <a:moveTo>
                    <a:pt x="1264" y="2528"/>
                  </a:moveTo>
                  <a:cubicBezTo>
                    <a:pt x="567" y="2528"/>
                    <a:pt x="0" y="1961"/>
                    <a:pt x="0" y="1264"/>
                  </a:cubicBezTo>
                  <a:cubicBezTo>
                    <a:pt x="0" y="566"/>
                    <a:pt x="567" y="0"/>
                    <a:pt x="1264" y="0"/>
                  </a:cubicBezTo>
                  <a:cubicBezTo>
                    <a:pt x="1961" y="0"/>
                    <a:pt x="2529" y="566"/>
                    <a:pt x="2529" y="1264"/>
                  </a:cubicBezTo>
                  <a:cubicBezTo>
                    <a:pt x="2529" y="1961"/>
                    <a:pt x="1961" y="2528"/>
                    <a:pt x="1264" y="25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xmlns="" id="{D335842A-2921-4D4C-9BBC-0B8C03DF6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325" y="3965551"/>
              <a:ext cx="781050" cy="782637"/>
            </a:xfrm>
            <a:custGeom>
              <a:avLst/>
              <a:gdLst>
                <a:gd name="T0" fmla="*/ 120636097 w 2530"/>
                <a:gd name="T1" fmla="*/ 12907323 h 2530"/>
                <a:gd name="T2" fmla="*/ 12884238 w 2530"/>
                <a:gd name="T3" fmla="*/ 120945559 h 2530"/>
                <a:gd name="T4" fmla="*/ 120636097 w 2530"/>
                <a:gd name="T5" fmla="*/ 228887902 h 2530"/>
                <a:gd name="T6" fmla="*/ 228387653 w 2530"/>
                <a:gd name="T7" fmla="*/ 120945559 h 2530"/>
                <a:gd name="T8" fmla="*/ 120636097 w 2530"/>
                <a:gd name="T9" fmla="*/ 12907323 h 2530"/>
                <a:gd name="T10" fmla="*/ 120636097 w 2530"/>
                <a:gd name="T11" fmla="*/ 241795221 h 2530"/>
                <a:gd name="T12" fmla="*/ 0 w 2530"/>
                <a:gd name="T13" fmla="*/ 120945559 h 2530"/>
                <a:gd name="T14" fmla="*/ 120636097 w 2530"/>
                <a:gd name="T15" fmla="*/ 0 h 2530"/>
                <a:gd name="T16" fmla="*/ 241367588 w 2530"/>
                <a:gd name="T17" fmla="*/ 120945559 h 2530"/>
                <a:gd name="T18" fmla="*/ 120636097 w 2530"/>
                <a:gd name="T19" fmla="*/ 241795221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8"/>
                    <a:pt x="567" y="0"/>
                    <a:pt x="1264" y="0"/>
                  </a:cubicBezTo>
                  <a:cubicBezTo>
                    <a:pt x="1961" y="0"/>
                    <a:pt x="2529" y="568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6BADD0DF-ED52-4437-9370-05C4FF597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88573"/>
              <a:ext cx="739775" cy="738188"/>
            </a:xfrm>
            <a:custGeom>
              <a:avLst/>
              <a:gdLst>
                <a:gd name="T0" fmla="*/ 114225576 w 2395"/>
                <a:gd name="T1" fmla="*/ 0 h 2395"/>
                <a:gd name="T2" fmla="*/ 228450844 w 2395"/>
                <a:gd name="T3" fmla="*/ 113950945 h 2395"/>
                <a:gd name="T4" fmla="*/ 114225576 w 2395"/>
                <a:gd name="T5" fmla="*/ 227901582 h 2395"/>
                <a:gd name="T6" fmla="*/ 0 w 2395"/>
                <a:gd name="T7" fmla="*/ 113950945 h 2395"/>
                <a:gd name="T8" fmla="*/ 114225576 w 2395"/>
                <a:gd name="T9" fmla="*/ 0 h 2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5"/>
                <a:gd name="T17" fmla="*/ 2395 w 2395"/>
                <a:gd name="T18" fmla="*/ 2395 h 23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5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4"/>
                    <a:pt x="1197" y="2394"/>
                  </a:cubicBezTo>
                  <a:cubicBezTo>
                    <a:pt x="537" y="2394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8D103D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xmlns="" id="{20CEEAE9-397B-4A39-A438-27E72487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538" y="3909373"/>
              <a:ext cx="739775" cy="739775"/>
            </a:xfrm>
            <a:custGeom>
              <a:avLst/>
              <a:gdLst>
                <a:gd name="T0" fmla="*/ 114225576 w 2395"/>
                <a:gd name="T1" fmla="*/ 0 h 2394"/>
                <a:gd name="T2" fmla="*/ 228450844 w 2395"/>
                <a:gd name="T3" fmla="*/ 114291212 h 2394"/>
                <a:gd name="T4" fmla="*/ 114225576 w 2395"/>
                <a:gd name="T5" fmla="*/ 228486631 h 2394"/>
                <a:gd name="T6" fmla="*/ 0 w 2395"/>
                <a:gd name="T7" fmla="*/ 114291212 h 2394"/>
                <a:gd name="T8" fmla="*/ 114225576 w 2395"/>
                <a:gd name="T9" fmla="*/ 0 h 2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5"/>
                <a:gd name="T16" fmla="*/ 0 h 2394"/>
                <a:gd name="T17" fmla="*/ 2395 w 2395"/>
                <a:gd name="T18" fmla="*/ 2394 h 2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5" h="2394">
                  <a:moveTo>
                    <a:pt x="1197" y="0"/>
                  </a:moveTo>
                  <a:cubicBezTo>
                    <a:pt x="1857" y="0"/>
                    <a:pt x="2394" y="537"/>
                    <a:pt x="2394" y="1197"/>
                  </a:cubicBezTo>
                  <a:cubicBezTo>
                    <a:pt x="2394" y="1857"/>
                    <a:pt x="1857" y="2393"/>
                    <a:pt x="1197" y="2393"/>
                  </a:cubicBezTo>
                  <a:cubicBezTo>
                    <a:pt x="537" y="2393"/>
                    <a:pt x="0" y="1857"/>
                    <a:pt x="0" y="1197"/>
                  </a:cubicBezTo>
                  <a:cubicBezTo>
                    <a:pt x="0" y="537"/>
                    <a:pt x="537" y="0"/>
                    <a:pt x="1197" y="0"/>
                  </a:cubicBezTo>
                </a:path>
              </a:pathLst>
            </a:custGeom>
            <a:solidFill>
              <a:srgbClr val="E24956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1B282492-0758-49AF-B2BA-4AB56395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2566348"/>
              <a:ext cx="782638" cy="782638"/>
            </a:xfrm>
            <a:custGeom>
              <a:avLst/>
              <a:gdLst>
                <a:gd name="T0" fmla="*/ 120881370 w 2530"/>
                <a:gd name="T1" fmla="*/ 12907340 h 2530"/>
                <a:gd name="T2" fmla="*/ 12910433 w 2530"/>
                <a:gd name="T3" fmla="*/ 120945713 h 2530"/>
                <a:gd name="T4" fmla="*/ 120881370 w 2530"/>
                <a:gd name="T5" fmla="*/ 228888195 h 2530"/>
                <a:gd name="T6" fmla="*/ 228852002 w 2530"/>
                <a:gd name="T7" fmla="*/ 120945713 h 2530"/>
                <a:gd name="T8" fmla="*/ 120881370 w 2530"/>
                <a:gd name="T9" fmla="*/ 12907340 h 2530"/>
                <a:gd name="T10" fmla="*/ 120881370 w 2530"/>
                <a:gd name="T11" fmla="*/ 241795530 h 2530"/>
                <a:gd name="T12" fmla="*/ 0 w 2530"/>
                <a:gd name="T13" fmla="*/ 120945713 h 2530"/>
                <a:gd name="T14" fmla="*/ 120881370 w 2530"/>
                <a:gd name="T15" fmla="*/ 0 h 2530"/>
                <a:gd name="T16" fmla="*/ 241858327 w 2530"/>
                <a:gd name="T17" fmla="*/ 120945713 h 2530"/>
                <a:gd name="T18" fmla="*/ 120881370 w 2530"/>
                <a:gd name="T19" fmla="*/ 241795530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xmlns="" id="{E34B27B8-C2FC-45A6-9696-FA007C362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0" y="3888736"/>
              <a:ext cx="782638" cy="781050"/>
            </a:xfrm>
            <a:custGeom>
              <a:avLst/>
              <a:gdLst>
                <a:gd name="T0" fmla="*/ 120881370 w 2530"/>
                <a:gd name="T1" fmla="*/ 12881151 h 2530"/>
                <a:gd name="T2" fmla="*/ 12910433 w 2530"/>
                <a:gd name="T3" fmla="*/ 120700310 h 2530"/>
                <a:gd name="T4" fmla="*/ 120881370 w 2530"/>
                <a:gd name="T5" fmla="*/ 228423773 h 2530"/>
                <a:gd name="T6" fmla="*/ 228852002 w 2530"/>
                <a:gd name="T7" fmla="*/ 120700310 h 2530"/>
                <a:gd name="T8" fmla="*/ 120881370 w 2530"/>
                <a:gd name="T9" fmla="*/ 12881151 h 2530"/>
                <a:gd name="T10" fmla="*/ 120881370 w 2530"/>
                <a:gd name="T11" fmla="*/ 241304918 h 2530"/>
                <a:gd name="T12" fmla="*/ 0 w 2530"/>
                <a:gd name="T13" fmla="*/ 120700310 h 2530"/>
                <a:gd name="T14" fmla="*/ 120881370 w 2530"/>
                <a:gd name="T15" fmla="*/ 0 h 2530"/>
                <a:gd name="T16" fmla="*/ 241858327 w 2530"/>
                <a:gd name="T17" fmla="*/ 120700310 h 2530"/>
                <a:gd name="T18" fmla="*/ 120881370 w 2530"/>
                <a:gd name="T19" fmla="*/ 241304918 h 2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0"/>
                <a:gd name="T31" fmla="*/ 0 h 2530"/>
                <a:gd name="T32" fmla="*/ 2530 w 2530"/>
                <a:gd name="T33" fmla="*/ 2530 h 2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0" h="2530">
                  <a:moveTo>
                    <a:pt x="1264" y="135"/>
                  </a:moveTo>
                  <a:cubicBezTo>
                    <a:pt x="642" y="135"/>
                    <a:pt x="135" y="642"/>
                    <a:pt x="135" y="1265"/>
                  </a:cubicBezTo>
                  <a:cubicBezTo>
                    <a:pt x="135" y="1887"/>
                    <a:pt x="642" y="2394"/>
                    <a:pt x="1264" y="2394"/>
                  </a:cubicBezTo>
                  <a:cubicBezTo>
                    <a:pt x="1887" y="2394"/>
                    <a:pt x="2393" y="1887"/>
                    <a:pt x="2393" y="1265"/>
                  </a:cubicBezTo>
                  <a:cubicBezTo>
                    <a:pt x="2393" y="642"/>
                    <a:pt x="1887" y="135"/>
                    <a:pt x="1264" y="135"/>
                  </a:cubicBezTo>
                  <a:close/>
                  <a:moveTo>
                    <a:pt x="1264" y="2529"/>
                  </a:moveTo>
                  <a:cubicBezTo>
                    <a:pt x="567" y="2529"/>
                    <a:pt x="0" y="1962"/>
                    <a:pt x="0" y="1265"/>
                  </a:cubicBezTo>
                  <a:cubicBezTo>
                    <a:pt x="0" y="567"/>
                    <a:pt x="567" y="0"/>
                    <a:pt x="1264" y="0"/>
                  </a:cubicBezTo>
                  <a:cubicBezTo>
                    <a:pt x="1961" y="0"/>
                    <a:pt x="2529" y="567"/>
                    <a:pt x="2529" y="1265"/>
                  </a:cubicBezTo>
                  <a:cubicBezTo>
                    <a:pt x="2529" y="1962"/>
                    <a:pt x="1961" y="2529"/>
                    <a:pt x="1264" y="25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ctr"/>
            <a:lstStyle/>
            <a:p>
              <a:endParaRPr lang="en-US"/>
            </a:p>
          </p:txBody>
        </p:sp>
        <p:sp>
          <p:nvSpPr>
            <p:cNvPr id="60" name="TextBox 98">
              <a:extLst>
                <a:ext uri="{FF2B5EF4-FFF2-40B4-BE49-F238E27FC236}">
                  <a16:creationId xmlns:a16="http://schemas.microsoft.com/office/drawing/2014/main" xmlns="" id="{7C295B68-AFFE-4906-994E-2A1E1F72D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764" y="2831668"/>
              <a:ext cx="247279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Habilitación</a:t>
              </a:r>
            </a:p>
          </p:txBody>
        </p:sp>
        <p:sp>
          <p:nvSpPr>
            <p:cNvPr id="61" name="TextBox 98">
              <a:extLst>
                <a:ext uri="{FF2B5EF4-FFF2-40B4-BE49-F238E27FC236}">
                  <a16:creationId xmlns:a16="http://schemas.microsoft.com/office/drawing/2014/main" xmlns="" id="{6EF51883-46C5-4AF4-9ECF-829C43EF2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3268" y="4122240"/>
              <a:ext cx="3188932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de Información para la Calidad </a:t>
              </a:r>
            </a:p>
          </p:txBody>
        </p:sp>
        <p:sp>
          <p:nvSpPr>
            <p:cNvPr id="62" name="Elipse 60">
              <a:extLst>
                <a:ext uri="{FF2B5EF4-FFF2-40B4-BE49-F238E27FC236}">
                  <a16:creationId xmlns:a16="http://schemas.microsoft.com/office/drawing/2014/main" xmlns="" id="{4E7684AD-D66E-4C68-BC93-A50CAE6E0A4B}"/>
                </a:ext>
              </a:extLst>
            </p:cNvPr>
            <p:cNvSpPr/>
            <p:nvPr/>
          </p:nvSpPr>
          <p:spPr>
            <a:xfrm>
              <a:off x="5514975" y="3026723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Elipse 61">
              <a:extLst>
                <a:ext uri="{FF2B5EF4-FFF2-40B4-BE49-F238E27FC236}">
                  <a16:creationId xmlns:a16="http://schemas.microsoft.com/office/drawing/2014/main" xmlns="" id="{206BC857-0C32-48D2-99E2-80A5964D57A0}"/>
                </a:ext>
              </a:extLst>
            </p:cNvPr>
            <p:cNvSpPr/>
            <p:nvPr/>
          </p:nvSpPr>
          <p:spPr>
            <a:xfrm>
              <a:off x="5508625" y="4157023"/>
              <a:ext cx="127000" cy="12858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Elipse 62">
              <a:extLst>
                <a:ext uri="{FF2B5EF4-FFF2-40B4-BE49-F238E27FC236}">
                  <a16:creationId xmlns:a16="http://schemas.microsoft.com/office/drawing/2014/main" xmlns="" id="{7E72253C-7582-401C-BB0B-422F920504B3}"/>
                </a:ext>
              </a:extLst>
            </p:cNvPr>
            <p:cNvSpPr/>
            <p:nvPr/>
          </p:nvSpPr>
          <p:spPr>
            <a:xfrm>
              <a:off x="7113588" y="2993386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Elipse 63">
              <a:extLst>
                <a:ext uri="{FF2B5EF4-FFF2-40B4-BE49-F238E27FC236}">
                  <a16:creationId xmlns:a16="http://schemas.microsoft.com/office/drawing/2014/main" xmlns="" id="{06661E74-A612-4D0E-9F1A-9B2DD1A814FF}"/>
                </a:ext>
              </a:extLst>
            </p:cNvPr>
            <p:cNvSpPr/>
            <p:nvPr/>
          </p:nvSpPr>
          <p:spPr>
            <a:xfrm>
              <a:off x="7105650" y="4128448"/>
              <a:ext cx="127000" cy="12700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22860" rIns="45720" bIns="22860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TextBox 98">
              <a:extLst>
                <a:ext uri="{FF2B5EF4-FFF2-40B4-BE49-F238E27FC236}">
                  <a16:creationId xmlns:a16="http://schemas.microsoft.com/office/drawing/2014/main" xmlns="" id="{B67E641C-9D98-4F3B-8AF9-B93C8A9B9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2290" y="2832690"/>
              <a:ext cx="257192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5720" tIns="22860" rIns="45720" bIns="22860" anchor="b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Único de Acreditación </a:t>
              </a:r>
            </a:p>
          </p:txBody>
        </p:sp>
        <p:sp>
          <p:nvSpPr>
            <p:cNvPr id="67" name="58 Rectángulo">
              <a:extLst>
                <a:ext uri="{FF2B5EF4-FFF2-40B4-BE49-F238E27FC236}">
                  <a16:creationId xmlns:a16="http://schemas.microsoft.com/office/drawing/2014/main" xmlns="" id="{3FF21992-988F-4ED8-A0EF-4A68395F69EB}"/>
                </a:ext>
              </a:extLst>
            </p:cNvPr>
            <p:cNvSpPr/>
            <p:nvPr/>
          </p:nvSpPr>
          <p:spPr>
            <a:xfrm>
              <a:off x="7938715" y="4063199"/>
              <a:ext cx="27884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"/>
              <a:r>
                <a:rPr lang="es-CO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Auditoria para el Mejoramiento de la Calidad (PAMEC)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69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Sistema de Información para la Calidad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1 CuadroTexto">
            <a:extLst>
              <a:ext uri="{FF2B5EF4-FFF2-40B4-BE49-F238E27FC236}">
                <a16:creationId xmlns:a16="http://schemas.microsoft.com/office/drawing/2014/main" xmlns="" id="{6B20A928-1311-4D07-B285-20A00295DBDB}"/>
              </a:ext>
            </a:extLst>
          </p:cNvPr>
          <p:cNvSpPr txBox="1"/>
          <p:nvPr/>
        </p:nvSpPr>
        <p:spPr>
          <a:xfrm>
            <a:off x="368490" y="1637343"/>
            <a:ext cx="348343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s-MX" sz="1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r>
              <a:rPr lang="es-MX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Este componente </a:t>
            </a:r>
            <a:r>
              <a:rPr lang="es-CO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tiene por objeto estimular la competencia por calidad entre los agentes del sector que al mismo tiempo, permita orientar a los usuarios en el conocimiento de las características del sistema, en el ejercicio de sus derechos y deberes y en los niveles de calidad de los Prestadores de Servicios de Salud y de las EAPB, de manera que puedan tomar decisiones informadas en el momento de ejercer los derechos que para ellos contempla el Sistema General de Seguridad Social en Salud. </a:t>
            </a:r>
          </a:p>
          <a:p>
            <a:pPr algn="just">
              <a:defRPr/>
            </a:pPr>
            <a:endParaRPr lang="es-CO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just">
              <a:defRPr/>
            </a:pPr>
            <a:endParaRPr lang="es-MX" sz="1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6" name="3 Diagrama">
            <a:extLst>
              <a:ext uri="{FF2B5EF4-FFF2-40B4-BE49-F238E27FC236}">
                <a16:creationId xmlns:a16="http://schemas.microsoft.com/office/drawing/2014/main" xmlns="" id="{08DE2A3F-7C3C-43E9-96D5-353DC87F9C3A}"/>
              </a:ext>
            </a:extLst>
          </p:cNvPr>
          <p:cNvGraphicFramePr/>
          <p:nvPr/>
        </p:nvGraphicFramePr>
        <p:xfrm>
          <a:off x="3336367" y="1212194"/>
          <a:ext cx="6279486" cy="439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440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2 Gráfico">
            <a:extLst>
              <a:ext uri="{FF2B5EF4-FFF2-40B4-BE49-F238E27FC236}">
                <a16:creationId xmlns:a16="http://schemas.microsoft.com/office/drawing/2014/main" xmlns="" id="{86565671-08BD-447A-A49D-F1595CE4E549}"/>
              </a:ext>
              <a:ext uri="{147F2762-F138-4A5C-976F-8EAC2B608ADB}">
                <a16:predDERef xmlns:a16="http://schemas.microsoft.com/office/drawing/2014/main" xmlns="" pre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1600" y="1849397"/>
          <a:ext cx="7272808" cy="206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302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xmlns="" id="{5C8EF5AA-250B-4429-9D19-FAAFACF3C4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1956" y="1633537"/>
          <a:ext cx="8320088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53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4 Gráfico">
            <a:extLst>
              <a:ext uri="{FF2B5EF4-FFF2-40B4-BE49-F238E27FC236}">
                <a16:creationId xmlns:a16="http://schemas.microsoft.com/office/drawing/2014/main" xmlns="" id="{4453D858-C5DF-4F7E-A86A-E453D0C0552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31640" y="2137420"/>
          <a:ext cx="6565709" cy="229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337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3 Gráfico">
            <a:extLst>
              <a:ext uri="{FF2B5EF4-FFF2-40B4-BE49-F238E27FC236}">
                <a16:creationId xmlns:a16="http://schemas.microsoft.com/office/drawing/2014/main" xmlns="" id="{96494CF1-2E19-43BC-831E-0947BC91C27D}"/>
              </a:ext>
              <a:ext uri="{147F2762-F138-4A5C-976F-8EAC2B608ADB}">
                <a16:predDERef xmlns:a16="http://schemas.microsoft.com/office/drawing/2014/main" xmlns="" pre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5576" y="1735415"/>
          <a:ext cx="7459076" cy="240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440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Oportunidad de la Asignación de la Cita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3 Gráfico">
            <a:extLst>
              <a:ext uri="{FF2B5EF4-FFF2-40B4-BE49-F238E27FC236}">
                <a16:creationId xmlns:a16="http://schemas.microsoft.com/office/drawing/2014/main" xmlns="" id="{CCB502A1-FD13-4120-97E1-E4E863249DA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5536" y="2137420"/>
          <a:ext cx="8120940" cy="233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926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Caracterización de los afiliados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9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Consolidado I Trimestre de 2022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69E05A7-1A34-4AF3-A6C9-53269180A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671638"/>
            <a:ext cx="6943491" cy="29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Red de Prestadores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80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ea typeface="Segoe UI Black" pitchFamily="34" charset="0"/>
                <a:cs typeface="Segoe UI" pitchFamily="34" charset="0"/>
              </a:defRPr>
            </a:lvl1pPr>
          </a:lstStyle>
          <a:p>
            <a:r>
              <a:rPr lang="es-CO" dirty="0">
                <a:sym typeface="Montserrat"/>
              </a:rPr>
              <a:t>Contratación por tipo de entidad</a:t>
            </a:r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1" name="Picture 12" descr="Se puede ejercer la causal consultada estando el trabajador incapacitado?  En esta condición de salud ¿Cómo se ejerce el preaviso y procedimiento  disciplinario previo? ¿Es obligatorio? – InformateDerechoLabo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489349"/>
            <a:ext cx="2592288" cy="2592288"/>
          </a:xfrm>
          <a:prstGeom prst="rect">
            <a:avLst/>
          </a:prstGeom>
          <a:noFill/>
        </p:spPr>
      </p:pic>
      <p:graphicFrame>
        <p:nvGraphicFramePr>
          <p:cNvPr id="16" name="1 Gráfico"/>
          <p:cNvGraphicFramePr/>
          <p:nvPr/>
        </p:nvGraphicFramePr>
        <p:xfrm>
          <a:off x="2483768" y="1921396"/>
          <a:ext cx="6336704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98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ea typeface="Segoe UI Black" pitchFamily="34" charset="0"/>
                <a:cs typeface="Segoe UI" pitchFamily="34" charset="0"/>
              </a:defRPr>
            </a:lvl1pPr>
          </a:lstStyle>
          <a:p>
            <a:r>
              <a:rPr lang="es-ES" dirty="0">
                <a:sym typeface="Montserrat"/>
              </a:rPr>
              <a:t>Contratación por modalidad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7170" name="Picture 2" descr="La contratación laboral temporal según la doctrina del Tribunal Superior de  la Unión Europea - Artículos - Gestoria Mong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9388"/>
            <a:ext cx="2738665" cy="2088232"/>
          </a:xfrm>
          <a:prstGeom prst="rect">
            <a:avLst/>
          </a:prstGeom>
          <a:noFill/>
        </p:spPr>
      </p:pic>
      <p:graphicFrame>
        <p:nvGraphicFramePr>
          <p:cNvPr id="14" name="1 Gráfico"/>
          <p:cNvGraphicFramePr/>
          <p:nvPr/>
        </p:nvGraphicFramePr>
        <p:xfrm>
          <a:off x="2627784" y="1993404"/>
          <a:ext cx="63367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ea typeface="Segoe UI Black" pitchFamily="34" charset="0"/>
                <a:cs typeface="Segoe UI" pitchFamily="34" charset="0"/>
              </a:defRPr>
            </a:lvl1pPr>
          </a:lstStyle>
          <a:p>
            <a:r>
              <a:rPr lang="es-ES" dirty="0">
                <a:sym typeface="Montserrat"/>
              </a:rPr>
              <a:t>Contratación por nivel de atención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2050" name="Picture 2" descr="Sustitución de vacaciones ¿Qué contrato debe utilizarse? - Asesoría Fiscal,  Contable y Laboral Soria | Asesoría Ur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513684"/>
            <a:ext cx="1217189" cy="1080119"/>
          </a:xfrm>
          <a:prstGeom prst="rect">
            <a:avLst/>
          </a:prstGeom>
          <a:noFill/>
        </p:spPr>
      </p:pic>
      <p:graphicFrame>
        <p:nvGraphicFramePr>
          <p:cNvPr id="12" name="1 Gráfico"/>
          <p:cNvGraphicFramePr/>
          <p:nvPr/>
        </p:nvGraphicFramePr>
        <p:xfrm>
          <a:off x="323528" y="1345332"/>
          <a:ext cx="8568952" cy="310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27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ea typeface="Segoe UI Black" pitchFamily="34" charset="0"/>
                <a:cs typeface="Segoe UI" pitchFamily="34" charset="0"/>
                <a:sym typeface="Montserrat"/>
              </a:rPr>
              <a:t>Estado de contratos </a:t>
            </a:r>
            <a:endParaRPr lang="es-ES" sz="2400" b="1" dirty="0" smtClean="0"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3074" name="Picture 2" descr="Contrato de firma stock de ilustración. Ilustración de firma - 36536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1356"/>
            <a:ext cx="2520280" cy="2520280"/>
          </a:xfrm>
          <a:prstGeom prst="rect">
            <a:avLst/>
          </a:prstGeom>
          <a:noFill/>
        </p:spPr>
      </p:pic>
      <p:graphicFrame>
        <p:nvGraphicFramePr>
          <p:cNvPr id="12" name="1 Gráfico"/>
          <p:cNvGraphicFramePr/>
          <p:nvPr/>
        </p:nvGraphicFramePr>
        <p:xfrm>
          <a:off x="2411760" y="1777380"/>
          <a:ext cx="64552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8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9766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ES" sz="2400" b="1" dirty="0" smtClean="0">
                <a:ea typeface="Segoe UI Black" pitchFamily="34" charset="0"/>
                <a:cs typeface="Segoe UI" pitchFamily="34" charset="0"/>
                <a:sym typeface="Montserrat"/>
              </a:rPr>
              <a:t>Comportamiento de suscripción de contratos</a:t>
            </a:r>
            <a:endParaRPr lang="es-CO" sz="24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Red de Prestadores</a:t>
              </a:r>
              <a:r>
                <a:rPr lang="es-E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.</a:t>
              </a:r>
              <a:endParaRPr lang="es-ES" sz="10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1026" name="Picture 2" descr="Nota Jurídica | FAMILIA CORTES GARZ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847" y="1849388"/>
            <a:ext cx="1968153" cy="1468844"/>
          </a:xfrm>
          <a:prstGeom prst="rect">
            <a:avLst/>
          </a:prstGeom>
          <a:noFill/>
        </p:spPr>
      </p:pic>
      <p:graphicFrame>
        <p:nvGraphicFramePr>
          <p:cNvPr id="14" name="1 Gráfico"/>
          <p:cNvGraphicFramePr/>
          <p:nvPr/>
        </p:nvGraphicFramePr>
        <p:xfrm>
          <a:off x="1259632" y="1129308"/>
          <a:ext cx="4997748" cy="30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r="225"/>
          <a:stretch>
            <a:fillRect/>
          </a:stretch>
        </p:blipFill>
        <p:spPr bwMode="auto">
          <a:xfrm>
            <a:off x="2555776" y="4081636"/>
            <a:ext cx="374441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0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5446110" y="3110541"/>
            <a:ext cx="301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hotman"/>
              </a:rPr>
              <a:t>Gestión Operaciones</a:t>
            </a:r>
          </a:p>
        </p:txBody>
      </p:sp>
      <p:pic>
        <p:nvPicPr>
          <p:cNvPr id="34" name="33 Imagen" descr="management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065412"/>
            <a:ext cx="679026" cy="679026"/>
          </a:xfrm>
          <a:prstGeom prst="rect">
            <a:avLst/>
          </a:prstGeom>
        </p:spPr>
      </p:pic>
      <p:pic>
        <p:nvPicPr>
          <p:cNvPr id="20" name="19 Imagen" descr="Untitled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1691680" y="278549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Informe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3568" y="3001516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s-MX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2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Nuevos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889">
            <a:off x="7615523" y="4415044"/>
            <a:ext cx="2110053" cy="2008247"/>
          </a:xfrm>
          <a:prstGeom prst="rect">
            <a:avLst/>
          </a:prstGeom>
        </p:spPr>
      </p:pic>
      <p:sp>
        <p:nvSpPr>
          <p:cNvPr id="9" name="4 CuadroTexto"/>
          <p:cNvSpPr txBox="1"/>
          <p:nvPr/>
        </p:nvSpPr>
        <p:spPr>
          <a:xfrm>
            <a:off x="6084168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2168900-080F-4DCE-B677-39D408735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633364"/>
            <a:ext cx="88569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4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Cantidad Afiliados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4 CuadroTexto"/>
          <p:cNvSpPr txBox="1"/>
          <p:nvPr/>
        </p:nvSpPr>
        <p:spPr>
          <a:xfrm>
            <a:off x="5220072" y="528411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Operaciones</a:t>
            </a:r>
            <a:endParaRPr lang="es-ES" sz="105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  <a:p>
            <a:endParaRPr lang="es-ES" sz="1050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EFB39088-456D-425C-984E-435FC468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10" y="1417340"/>
            <a:ext cx="7742406" cy="34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1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Poblacional régimen Subsidiado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4572000" y="1357302"/>
          <a:ext cx="3857651" cy="36273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0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Grupo de edad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Nacional (País)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ECOOPSOS EPS SAS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Hombres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0-4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2.003.850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1.918.319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11.911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5-9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2.021.769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1.936.026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11.818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11.114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10-14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2.028.355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1.945.150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12.937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15-19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2.085.935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2.016.401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15.626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15.386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20-24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2.173.233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2.139.671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12.619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13.533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2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25-29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2.135.292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2.152.858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11.708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30-34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1.946.294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2.007.982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10.121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35-39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1.782.290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1.879.454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8.769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9.881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40-44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1.594.976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1.725.658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8.944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9.749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45-49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1.391.528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1.550.158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9.368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50-54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1.518.092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9.879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55-59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1.228.721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1.429.198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9.799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60-64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1.021.639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1.207.786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8.576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65-69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940.668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7.368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6.624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70-74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564.288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692.831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5.168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75-79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473.737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3.832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88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80 Y MÁS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446.464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4.486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5.633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65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26.137.267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162.822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165.219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546" y="1285864"/>
            <a:ext cx="428625" cy="54292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357554" y="1285864"/>
            <a:ext cx="361950" cy="5143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857368"/>
            <a:ext cx="3743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3830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Desde Otras EPSS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DB8D3DC-2688-4336-AD50-B161464C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625" y="1489773"/>
            <a:ext cx="6674750" cy="36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1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Traslado a Otras EPS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180EE83-1984-4C62-98D7-5C5ABBA8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49" y="1484908"/>
            <a:ext cx="6937235" cy="34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Movilidad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410AA1B-CA4E-4292-824D-821FDDCB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694" y="1518965"/>
            <a:ext cx="5511585" cy="36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9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cxnSp>
        <p:nvCxnSpPr>
          <p:cNvPr id="3" name="2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1331640" y="5956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Portabilidad</a:t>
            </a:r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DDC39D84-4B3D-4609-9FB8-BA32211C8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33" y="1758259"/>
            <a:ext cx="6942533" cy="3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9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8505" y="702550"/>
            <a:ext cx="6133953" cy="4739874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grpSp>
        <p:nvGrpSpPr>
          <p:cNvPr id="18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9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0" name="19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1691680" y="1903393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Rendición de Cuentas </a:t>
            </a:r>
            <a:r>
              <a:rPr lang="es-MX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s-MX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trimestre </a:t>
            </a:r>
            <a:r>
              <a:rPr lang="es-MX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2022</a:t>
            </a:r>
            <a:endParaRPr lang="es-E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47564" y="3351541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Satisfacción y Atención al usuario </a:t>
            </a:r>
          </a:p>
        </p:txBody>
      </p:sp>
    </p:spTree>
    <p:extLst>
      <p:ext uri="{BB962C8B-B14F-4D97-AF65-F5344CB8AC3E}">
        <p14:creationId xmlns:p14="http://schemas.microsoft.com/office/powerpoint/2010/main" val="2215681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15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5955262" y="2868195"/>
            <a:ext cx="3610079" cy="400110"/>
            <a:chOff x="5628720" y="3261875"/>
            <a:chExt cx="1387816" cy="400110"/>
          </a:xfrm>
        </p:grpSpPr>
        <p:sp>
          <p:nvSpPr>
            <p:cNvPr id="12" name="11 Rectángulo redondeado"/>
            <p:cNvSpPr/>
            <p:nvPr/>
          </p:nvSpPr>
          <p:spPr>
            <a:xfrm>
              <a:off x="5715008" y="3274017"/>
              <a:ext cx="1143008" cy="357190"/>
            </a:xfrm>
            <a:prstGeom prst="round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628720" y="3261875"/>
              <a:ext cx="1387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Ghotman"/>
                </a:rPr>
                <a:t>Satisfaccion  </a:t>
              </a:r>
              <a:endPara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6788226" y="327401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dirty="0"/>
            </a:p>
          </p:txBody>
        </p:sp>
      </p:grpSp>
      <p:pic>
        <p:nvPicPr>
          <p:cNvPr id="18" name="17 Imagen" descr="blithesome-student-in-green-t-shirt-posing-with-laptop-indoor-photo-of-amazed-male-freelancer-isola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8874"/>
            <a:ext cx="4608512" cy="5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3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 de Oficinas de  Atención al Usuario y gestión</a:t>
            </a:r>
            <a:endParaRPr lang="es-CO" sz="2400" b="1" dirty="0">
              <a:solidFill>
                <a:srgbClr val="1E273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sp>
        <p:nvSpPr>
          <p:cNvPr id="8" name="7 Rectángulo"/>
          <p:cNvSpPr/>
          <p:nvPr/>
        </p:nvSpPr>
        <p:spPr>
          <a:xfrm>
            <a:off x="4929190" y="1500178"/>
            <a:ext cx="3929090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Las oficinas de atención al usuario de </a:t>
            </a:r>
            <a:r>
              <a:rPr lang="es-CO" dirty="0" err="1"/>
              <a:t>Ecoopsos</a:t>
            </a:r>
            <a:r>
              <a:rPr lang="es-CO" dirty="0"/>
              <a:t> EPS, están destinadas a solucionar las solicitudes e inquietudes de nuestros afiliados, siguiendo políticas de enfoque diferencial y atención preferencial.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</a:pPr>
            <a:endParaRPr lang="es-CO" sz="8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dirty="0"/>
              <a:t>Los trámites que se pueden realizar son solicitud de servicios, gestión de afiliaciones, solicitud de información, </a:t>
            </a:r>
            <a:r>
              <a:rPr lang="es-CO" dirty="0" err="1"/>
              <a:t>PQR’s</a:t>
            </a:r>
            <a:r>
              <a:rPr lang="es-CO" dirty="0"/>
              <a:t>, actividades de salud enfocadas a la gestión del riesgo, participación ciudadana, entre otros.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4CA1C02-39D7-4440-B4CA-EA0054565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1426632"/>
            <a:ext cx="4102964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55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116468" y="-28218"/>
            <a:ext cx="1112850" cy="85993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043608" y="298860"/>
            <a:ext cx="581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E2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en Oficinas de Atención al Usuario y Tiempo Promedio de Atención por mes</a:t>
            </a:r>
          </a:p>
        </p:txBody>
      </p:sp>
      <p:grpSp>
        <p:nvGrpSpPr>
          <p:cNvPr id="2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887E541-703C-4DF7-B143-2D5ED3498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239497"/>
            <a:ext cx="820891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5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4 CuadroTexto"/>
          <p:cNvSpPr txBox="1"/>
          <p:nvPr/>
        </p:nvSpPr>
        <p:spPr>
          <a:xfrm>
            <a:off x="5724128" y="5521603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Dirección de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Mercadeo </a:t>
            </a:r>
            <a:r>
              <a:rPr lang="es-E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y </a:t>
            </a:r>
            <a:r>
              <a:rPr lang="es-E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otman"/>
              </a:rPr>
              <a:t>Comunicaciones.</a:t>
            </a:r>
          </a:p>
          <a:p>
            <a:endParaRPr lang="es-ES" sz="1050" dirty="0"/>
          </a:p>
        </p:txBody>
      </p:sp>
      <p:sp>
        <p:nvSpPr>
          <p:cNvPr id="7" name="12 CuadroTexto">
            <a:extLst>
              <a:ext uri="{FF2B5EF4-FFF2-40B4-BE49-F238E27FC236}">
                <a16:creationId xmlns="" xmlns:a16="http://schemas.microsoft.com/office/drawing/2014/main" id="{584554C8-A79E-4989-8424-62FF4A429F87}"/>
              </a:ext>
            </a:extLst>
          </p:cNvPr>
          <p:cNvSpPr txBox="1"/>
          <p:nvPr/>
        </p:nvSpPr>
        <p:spPr>
          <a:xfrm>
            <a:off x="785815" y="89595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900" b="1" dirty="0">
                <a:latin typeface="Ghotman"/>
              </a:rPr>
              <a:t>Informe de las encuestas de satisfacción I trimestre 2022 </a:t>
            </a:r>
          </a:p>
          <a:p>
            <a:pPr algn="ctr"/>
            <a:endParaRPr lang="es-CO" sz="2400" b="1" dirty="0">
              <a:solidFill>
                <a:srgbClr val="1E2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9 Imagen" descr="figura-atras3.png">
            <a:extLst>
              <a:ext uri="{FF2B5EF4-FFF2-40B4-BE49-F238E27FC236}">
                <a16:creationId xmlns="" xmlns:a16="http://schemas.microsoft.com/office/drawing/2014/main" id="{1B37A6D7-2394-4BBF-9818-04F36F80B5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43755" y="89754"/>
            <a:ext cx="883098" cy="6823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2F44A38-D759-4D09-ACAA-0BF6CDB7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14361"/>
            <a:ext cx="9144000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27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Calibri" pitchFamily="34" charset="0"/>
                <a:cs typeface="Calibri" pitchFamily="34" charset="0"/>
              </a:rPr>
              <a:t>Gestión Contact Center, I trimestre 2022</a:t>
            </a:r>
          </a:p>
          <a:p>
            <a:endParaRPr lang="es-E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24 Grupo"/>
          <p:cNvGrpSpPr/>
          <p:nvPr/>
        </p:nvGrpSpPr>
        <p:grpSpPr>
          <a:xfrm>
            <a:off x="5259972" y="4415044"/>
            <a:ext cx="5000660" cy="2008247"/>
            <a:chOff x="5259972" y="4415044"/>
            <a:chExt cx="5000660" cy="2008247"/>
          </a:xfrm>
        </p:grpSpPr>
        <p:sp>
          <p:nvSpPr>
            <p:cNvPr id="22" name="4 CuadroTexto"/>
            <p:cNvSpPr txBox="1"/>
            <p:nvPr/>
          </p:nvSpPr>
          <p:spPr>
            <a:xfrm>
              <a:off x="5259972" y="5377780"/>
              <a:ext cx="50006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Dirección de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Mercadeo </a:t>
              </a:r>
              <a:r>
                <a:rPr lang="es-E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y </a:t>
              </a:r>
              <a:r>
                <a:rPr lang="es-E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hotman"/>
                </a:rPr>
                <a:t>Comunicaciones.</a:t>
              </a:r>
            </a:p>
            <a:p>
              <a:endParaRPr lang="es-ES" sz="1050" dirty="0"/>
            </a:p>
          </p:txBody>
        </p:sp>
        <p:pic>
          <p:nvPicPr>
            <p:cNvPr id="23" name="22 Imagen" descr="Untitled-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9889">
              <a:off x="7615523" y="4415044"/>
              <a:ext cx="2110053" cy="2008247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41F5454-2750-48A2-98AF-62228BED8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6" y="1643081"/>
            <a:ext cx="7473646" cy="323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Poblacional régimen Contributivo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4572000" y="1285864"/>
          <a:ext cx="3857651" cy="38576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870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21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Grupo de edad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Nacional (País)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ECOOPSOS EPS SAS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Hombres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Hombres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Mujeres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0-4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2.003.850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1.918.319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5-9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2.021.769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1.936.026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10-14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2.028.355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1.945.150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15-19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2.085.935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2.016.401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20-24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2.173.233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2.139.671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25-29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2.135.292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2.152.858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30-34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1.946.294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2.007.982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35-39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1.782.290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1.879.454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40-44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1.594.976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1.725.658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45-49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1.391.528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1.550.158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50-54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1.330.374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1.518.092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55-59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1.228.721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1.429.198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60-64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1.021.639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1.207.786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65-69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783.132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940.668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70-74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564.288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692.831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75-79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374.091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473.737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80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80 Y MÁS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446.464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603.278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14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s-CO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24.594.882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26.137.267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8.874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6.697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14" name="1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285984" y="1285864"/>
            <a:ext cx="428625" cy="542925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868" y="1285864"/>
            <a:ext cx="361950" cy="5143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928806"/>
            <a:ext cx="36290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609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territorial y demográfica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 Rectángulo"/>
          <p:cNvSpPr>
            <a:spLocks noChangeArrowheads="1"/>
          </p:cNvSpPr>
          <p:nvPr/>
        </p:nvSpPr>
        <p:spPr bwMode="auto">
          <a:xfrm>
            <a:off x="571472" y="1571616"/>
            <a:ext cx="3857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Subsidiado</a:t>
            </a:r>
          </a:p>
        </p:txBody>
      </p:sp>
      <p:sp>
        <p:nvSpPr>
          <p:cNvPr id="19" name="6 Rectángulo"/>
          <p:cNvSpPr>
            <a:spLocks noChangeArrowheads="1"/>
          </p:cNvSpPr>
          <p:nvPr/>
        </p:nvSpPr>
        <p:spPr bwMode="auto">
          <a:xfrm>
            <a:off x="4714876" y="1643054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Población por curso de vida - Régimen Contributivo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6"/>
            <a:ext cx="4143404" cy="30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00244"/>
            <a:ext cx="3986223" cy="303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705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-23782" y="867510"/>
            <a:ext cx="5381815" cy="4158676"/>
          </a:xfrm>
          <a:prstGeom prst="rect">
            <a:avLst/>
          </a:prstGeom>
        </p:spPr>
      </p:pic>
      <p:sp>
        <p:nvSpPr>
          <p:cNvPr id="32" name="31 CuadroTexto"/>
          <p:cNvSpPr txBox="1"/>
          <p:nvPr/>
        </p:nvSpPr>
        <p:spPr>
          <a:xfrm>
            <a:off x="6213426" y="3243204"/>
            <a:ext cx="1387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Ghotman"/>
              </a:rPr>
              <a:t>Gestión </a:t>
            </a:r>
            <a:endParaRPr lang="es-ES" sz="2000" b="1" dirty="0">
              <a:solidFill>
                <a:schemeClr val="tx1">
                  <a:lumMod val="85000"/>
                  <a:lumOff val="15000"/>
                </a:schemeClr>
              </a:solidFill>
              <a:latin typeface="Ghotman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42976" y="2428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Mortalidad y Morbilidad</a:t>
            </a:r>
            <a:endParaRPr lang="es-E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5652120" y="3073524"/>
            <a:ext cx="237626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857368"/>
            <a:ext cx="1009650" cy="95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31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mortalidad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1714480" y="164305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1° Causa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643042" y="2928938"/>
            <a:ext cx="937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7C3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2° Causa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14480" y="4143384"/>
            <a:ext cx="7858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>
                <a:ln w="1905">
                  <a:solidFill>
                    <a:srgbClr val="02883F"/>
                  </a:solidFill>
                </a:ln>
                <a:solidFill>
                  <a:srgbClr val="02883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3° Causa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62"/>
            <a:ext cx="948105" cy="94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6 Rectángulo"/>
          <p:cNvSpPr>
            <a:spLocks noChangeArrowheads="1"/>
          </p:cNvSpPr>
          <p:nvPr/>
        </p:nvSpPr>
        <p:spPr bwMode="auto">
          <a:xfrm>
            <a:off x="4857752" y="3071814"/>
            <a:ext cx="3071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   Enfermedades Cardiovasculares</a:t>
            </a:r>
          </a:p>
        </p:txBody>
      </p:sp>
      <p:sp>
        <p:nvSpPr>
          <p:cNvPr id="33" name="6 Rectángulo"/>
          <p:cNvSpPr>
            <a:spLocks noChangeArrowheads="1"/>
          </p:cNvSpPr>
          <p:nvPr/>
        </p:nvSpPr>
        <p:spPr bwMode="auto">
          <a:xfrm>
            <a:off x="4214810" y="185736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Enfermedades Respiratorias</a:t>
            </a:r>
          </a:p>
        </p:txBody>
      </p:sp>
      <p:sp>
        <p:nvSpPr>
          <p:cNvPr id="34" name="6 Rectángulo"/>
          <p:cNvSpPr>
            <a:spLocks noChangeArrowheads="1"/>
          </p:cNvSpPr>
          <p:nvPr/>
        </p:nvSpPr>
        <p:spPr bwMode="auto">
          <a:xfrm>
            <a:off x="4643438" y="4143384"/>
            <a:ext cx="3571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1400" dirty="0">
                <a:latin typeface="+mn-lt"/>
              </a:rPr>
              <a:t>Neoplasias malignas</a:t>
            </a:r>
          </a:p>
        </p:txBody>
      </p:sp>
      <p:sp>
        <p:nvSpPr>
          <p:cNvPr id="35" name="2 Rectángulo"/>
          <p:cNvSpPr>
            <a:spLocks noChangeArrowheads="1"/>
          </p:cNvSpPr>
          <p:nvPr/>
        </p:nvSpPr>
        <p:spPr bwMode="auto">
          <a:xfrm>
            <a:off x="5572132" y="5286392"/>
            <a:ext cx="26145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CO" altLang="es-CO" sz="1050" dirty="0">
                <a:latin typeface="+mn-lt"/>
              </a:rPr>
              <a:t>Fuente: SISPRO – Morbilidad fuente propia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428740"/>
            <a:ext cx="904892" cy="96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929070"/>
            <a:ext cx="1072409" cy="11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32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31592"/>
            <a:ext cx="3571900" cy="32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88716"/>
            <a:ext cx="35458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788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gura-atra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8069">
            <a:off x="556870" y="510797"/>
            <a:ext cx="816479" cy="63091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31640" y="59563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alibri" pitchFamily="34" charset="0"/>
                <a:cs typeface="Calibri" pitchFamily="34" charset="0"/>
              </a:rPr>
              <a:t>Caracterización de la morbilidad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331640" y="1057300"/>
            <a:ext cx="172819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17" y="1588673"/>
            <a:ext cx="569734" cy="5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071670" y="1500178"/>
            <a:ext cx="2079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O" altLang="es-CO" sz="1600" b="1" dirty="0">
                <a:latin typeface="+mj-lt"/>
              </a:rPr>
              <a:t>Consulta</a:t>
            </a:r>
            <a:r>
              <a:rPr lang="es-CO" altLang="es-CO" b="1" dirty="0">
                <a:latin typeface="+mj-lt"/>
              </a:rPr>
              <a:t> </a:t>
            </a:r>
            <a:r>
              <a:rPr lang="es-CO" altLang="es-CO" sz="1600" b="1" dirty="0">
                <a:latin typeface="+mj-lt"/>
              </a:rPr>
              <a:t>Externa</a:t>
            </a:r>
            <a:endParaRPr lang="es-CO" altLang="es-CO" b="1" dirty="0">
              <a:latin typeface="+mj-lt"/>
            </a:endParaRPr>
          </a:p>
          <a:p>
            <a:pPr algn="ctr" eaLnBrk="1" hangingPunct="1"/>
            <a:r>
              <a:rPr lang="es-CO" altLang="es-CO" sz="1400" dirty="0">
                <a:latin typeface="+mj-lt"/>
              </a:rPr>
              <a:t>(5 primeras causas</a:t>
            </a:r>
            <a:r>
              <a:rPr lang="es-CO" altLang="es-CO" sz="1600" dirty="0">
                <a:latin typeface="+mn-lt"/>
              </a:rPr>
              <a:t>)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00178"/>
            <a:ext cx="452240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357434"/>
            <a:ext cx="300039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0927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8886</TotalTime>
  <Words>796</Words>
  <Application>Microsoft Office PowerPoint</Application>
  <PresentationFormat>Presentación en pantalla (16:10)</PresentationFormat>
  <Paragraphs>297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Calibri</vt:lpstr>
      <vt:lpstr>Ghotman</vt:lpstr>
      <vt:lpstr>Gotham </vt:lpstr>
      <vt:lpstr>League Spartan</vt:lpstr>
      <vt:lpstr>Montserrat</vt:lpstr>
      <vt:lpstr>Poppins SemiBold</vt:lpstr>
      <vt:lpstr>Segoe UI</vt:lpstr>
      <vt:lpstr>Segoe UI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mrinta</dc:creator>
  <cp:lastModifiedBy>Edwin Dueñas Pinzon</cp:lastModifiedBy>
  <cp:revision>398</cp:revision>
  <dcterms:created xsi:type="dcterms:W3CDTF">2021-09-03T14:11:58Z</dcterms:created>
  <dcterms:modified xsi:type="dcterms:W3CDTF">2022-04-21T03:58:45Z</dcterms:modified>
</cp:coreProperties>
</file>