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309" r:id="rId3"/>
    <p:sldId id="316" r:id="rId4"/>
    <p:sldId id="304" r:id="rId5"/>
    <p:sldId id="341" r:id="rId6"/>
    <p:sldId id="305" r:id="rId7"/>
    <p:sldId id="342" r:id="rId8"/>
    <p:sldId id="343" r:id="rId9"/>
    <p:sldId id="344" r:id="rId10"/>
    <p:sldId id="345" r:id="rId11"/>
    <p:sldId id="346" r:id="rId12"/>
    <p:sldId id="347" r:id="rId13"/>
    <p:sldId id="296" r:id="rId14"/>
    <p:sldId id="297" r:id="rId15"/>
    <p:sldId id="298" r:id="rId16"/>
    <p:sldId id="299" r:id="rId17"/>
    <p:sldId id="300" r:id="rId18"/>
    <p:sldId id="301" r:id="rId19"/>
    <p:sldId id="279" r:id="rId20"/>
    <p:sldId id="280" r:id="rId21"/>
    <p:sldId id="348" r:id="rId22"/>
    <p:sldId id="349" r:id="rId23"/>
    <p:sldId id="350" r:id="rId24"/>
    <p:sldId id="351" r:id="rId25"/>
    <p:sldId id="306" r:id="rId26"/>
    <p:sldId id="291" r:id="rId27"/>
    <p:sldId id="292" r:id="rId28"/>
    <p:sldId id="307" r:id="rId29"/>
    <p:sldId id="308" r:id="rId30"/>
    <p:sldId id="339" r:id="rId31"/>
    <p:sldId id="257" r:id="rId32"/>
    <p:sldId id="258" r:id="rId33"/>
    <p:sldId id="261" r:id="rId34"/>
    <p:sldId id="262" r:id="rId35"/>
    <p:sldId id="340" r:id="rId3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A28"/>
    <a:srgbClr val="FF3300"/>
    <a:srgbClr val="1BD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A9B276-DB01-AD44-819B-62285EC49382}" v="7" dt="2021-04-20T12:48:29.733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784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rivera\Downloads\Colsulta_Morbilidad_20210101-20210331%20(1)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LYDA\NACIONAL\ARC2021\fenix\3.%20Marzo\Bases%20de%20Seguimiento\10.%20Cirugia%20Generla\Anexo%20N&#176;%2010.%20Cirugia%20General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LYDA\NACIONAL\ARC2021\fenix\3.%20Marzo\Bases%20de%20Seguimiento\11.%20Medicina%20%20General\Anexo%20N&#176;%2011%20Medicina%20General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LYDA\NACIONAL\ARC2021\fenix\3.%20Marzo\Bases%20de%20Seguimiento\12.%20Medicina%20Interna\Anexo%20N&#176;%2012.%20Medicina%20Intern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LYDA\NACIONAL\ARC2021\fenix\3.%20Marzo\Bases%20de%20Seguimiento\13.%20Obstetricia\Anexo%20N&#176;%2013%20Obstetricia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Documents\LYDA\NACIONAL\ARC2021\fenix\3.%20Marzo\Bases%20de%20Seguimiento\14.%20Pediatria\Anexo%20N&#176;%2014.%20Pediatria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villamizar\Downloads\BASE%20MARZO%202021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villamizar\Downloads\BASE%20MARZO%202021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villamizar\Downloads\BASE%20MARZO%20202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19\Bases\Morbilidad_%202019\Ene-sep\Reporte_Detalle_Morbilidad%20CONSULTA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Reporte_Detalle_Morbilidad%20II%20Trim%20202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rivera\Downloads\Colsulta_Morbilidad_20210101-20210331%20(1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19\Bases\Morbilidad_%202019\Ene-sep\Reporte_Detalle_Morbilidad%20CONSULTA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ARCH2020\Bases\Morbilidad\2020_III%20tirm\Reporte_Detalle_Morbilidad%202020_Tota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rivera\Downloads\Colsulta_Morbilidad_20210101-20210331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E77825"/>
              </a:solidFill>
            </c:spPr>
            <c:extLst>
              <c:ext xmlns:c16="http://schemas.microsoft.com/office/drawing/2014/chart" uri="{C3380CC4-5D6E-409C-BE32-E72D297353CC}">
                <c16:uniqueId val="{00000001-3BBB-4524-B261-AFD68B5DD034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3BBB-4524-B261-AFD68B5DD034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3BBB-4524-B261-AFD68B5DD03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err="1"/>
                      <a:t>Consulta</a:t>
                    </a:r>
                    <a:r>
                      <a:rPr lang="en-US"/>
                      <a:t> externa, 66%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BBB-4524-B261-AFD68B5DD034}"/>
                </c:ext>
              </c:extLst>
            </c:dLbl>
            <c:dLbl>
              <c:idx val="1"/>
              <c:layout>
                <c:manualLayout>
                  <c:x val="1.4109543384068441E-2"/>
                  <c:y val="-6.4788719620722454E-2"/>
                </c:manualLayout>
              </c:layout>
              <c:tx>
                <c:rich>
                  <a:bodyPr/>
                  <a:lstStyle/>
                  <a:p>
                    <a:pPr>
                      <a:defRPr sz="1300"/>
                    </a:pPr>
                    <a:r>
                      <a:rPr lang="en-US" sz="1200" dirty="0" err="1"/>
                      <a:t>Hospitalización</a:t>
                    </a:r>
                    <a:r>
                      <a:rPr lang="en-US" dirty="0"/>
                      <a:t>, 19%</a:t>
                    </a:r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BBB-4524-B261-AFD68B5DD03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err="1"/>
                      <a:t>Urgencias</a:t>
                    </a:r>
                    <a:r>
                      <a:rPr lang="en-US"/>
                      <a:t>, 15%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BBB-4524-B261-AFD68B5DD0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Hoja1!$A$13:$A$15</c:f>
              <c:strCache>
                <c:ptCount val="3"/>
                <c:pt idx="0">
                  <c:v>Consulta externa</c:v>
                </c:pt>
                <c:pt idx="1">
                  <c:v>Hospitalización</c:v>
                </c:pt>
                <c:pt idx="2">
                  <c:v>Urgencias</c:v>
                </c:pt>
              </c:strCache>
            </c:strRef>
          </c:cat>
          <c:val>
            <c:numRef>
              <c:f>Hoja1!$B$13:$B$15</c:f>
              <c:numCache>
                <c:formatCode>0%</c:formatCode>
                <c:ptCount val="3"/>
                <c:pt idx="0">
                  <c:v>0.53608437264585262</c:v>
                </c:pt>
                <c:pt idx="1">
                  <c:v>0.29756926425043961</c:v>
                </c:pt>
                <c:pt idx="2">
                  <c:v>0.16634636310370809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BB-4524-B261-AFD68B5DD034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20245384951881021"/>
                  <c:y val="-0.1251049868766404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024-42F5-A189-85418D56751C}"/>
                </c:ext>
              </c:extLst>
            </c:dLbl>
            <c:dLbl>
              <c:idx val="1"/>
              <c:layout>
                <c:manualLayout>
                  <c:x val="0.21749715660542451"/>
                  <c:y val="5.60174249052202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024-42F5-A189-85418D5675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Hoja1!$E$68:$E$69</c:f>
              <c:strCache>
                <c:ptCount val="2"/>
                <c:pt idx="0">
                  <c:v>Atención Mujeres</c:v>
                </c:pt>
                <c:pt idx="1">
                  <c:v>Atención Hombres</c:v>
                </c:pt>
              </c:strCache>
            </c:strRef>
          </c:cat>
          <c:val>
            <c:numRef>
              <c:f>Hoja1!$F$68:$F$69</c:f>
              <c:numCache>
                <c:formatCode>0.0%</c:formatCode>
                <c:ptCount val="2"/>
                <c:pt idx="0">
                  <c:v>0.56257840936580561</c:v>
                </c:pt>
                <c:pt idx="1">
                  <c:v>0.43742159063419483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24-42F5-A189-85418D567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7782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'[Colsulta_Morbilidad_20210101-20210331 (1).xlsx]Hoja2'!$E$13:$E$17</c:f>
              <c:strCache>
                <c:ptCount val="5"/>
                <c:pt idx="0">
                  <c:v>Enfermedades Musculo-Esqueléticas</c:v>
                </c:pt>
                <c:pt idx="1">
                  <c:v>Enfermedades Cardiovasculares </c:v>
                </c:pt>
                <c:pt idx="2">
                  <c:v>Enfermedades Genitourinarias </c:v>
                </c:pt>
                <c:pt idx="3">
                  <c:v>Enfermedades Infecciosas Y Parasitarias</c:v>
                </c:pt>
                <c:pt idx="4">
                  <c:v>Neoplasias Malignas </c:v>
                </c:pt>
              </c:strCache>
            </c:strRef>
          </c:cat>
          <c:val>
            <c:numRef>
              <c:f>'[Colsulta_Morbilidad_20210101-20210331 (1).xlsx]Hoja2'!$F$13:$F$17</c:f>
              <c:numCache>
                <c:formatCode>0.00%</c:formatCode>
                <c:ptCount val="5"/>
                <c:pt idx="0">
                  <c:v>4.3358002541676009E-2</c:v>
                </c:pt>
                <c:pt idx="1">
                  <c:v>6.5859310757269945E-2</c:v>
                </c:pt>
                <c:pt idx="2">
                  <c:v>8.2230694475592447E-2</c:v>
                </c:pt>
                <c:pt idx="3">
                  <c:v>0.12342079689018466</c:v>
                </c:pt>
                <c:pt idx="4">
                  <c:v>0.55969200867160063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4E-674E-813E-0374F7C28BE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9897728"/>
        <c:axId val="99899264"/>
      </c:barChart>
      <c:catAx>
        <c:axId val="998977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99899264"/>
        <c:crosses val="autoZero"/>
        <c:auto val="1"/>
        <c:lblAlgn val="ctr"/>
        <c:lblOffset val="100"/>
        <c:noMultiLvlLbl val="0"/>
      </c:catAx>
      <c:valAx>
        <c:axId val="99899264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one"/>
        <c:crossAx val="998977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CO"/>
              <a:t>Cirugia General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'Oportunidad de cx general'!$E$8</c:f>
              <c:strCache>
                <c:ptCount val="1"/>
                <c:pt idx="0">
                  <c:v>Resultado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E2EB-4B45-B455-B978EDB5EB0F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4DF9-4AD4-AFAC-25C3BF61F446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4DF9-4AD4-AFAC-25C3BF61F446}"/>
              </c:ext>
            </c:extLst>
          </c:dPt>
          <c:dPt>
            <c:idx val="1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6370-4B52-A683-592828C4D3FB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4-6370-4B52-A683-592828C4D3FB}"/>
              </c:ext>
            </c:extLst>
          </c:dPt>
          <c:cat>
            <c:strRef>
              <c:f>'Oportunidad de cx general'!$G$5:$W$5</c:f>
              <c:strCache>
                <c:ptCount val="4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I Trim</c:v>
                </c:pt>
              </c:strCache>
            </c:strRef>
          </c:cat>
          <c:val>
            <c:numRef>
              <c:f>'Oportunidad de cx general'!$G$8:$W$8</c:f>
              <c:numCache>
                <c:formatCode>0.00</c:formatCode>
                <c:ptCount val="4"/>
                <c:pt idx="0">
                  <c:v>4.7442824858757096</c:v>
                </c:pt>
                <c:pt idx="1">
                  <c:v>4.6013429489069795</c:v>
                </c:pt>
                <c:pt idx="2">
                  <c:v>4.8156565656565657</c:v>
                </c:pt>
                <c:pt idx="3">
                  <c:v>4.7277462878508709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EB-4B45-B455-B978EDB5EB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026560"/>
        <c:axId val="51032448"/>
      </c:barChart>
      <c:lineChart>
        <c:grouping val="standard"/>
        <c:varyColors val="0"/>
        <c:ser>
          <c:idx val="1"/>
          <c:order val="1"/>
          <c:tx>
            <c:strRef>
              <c:f>'Oportunidad de cx general'!$E$10:$F$10</c:f>
              <c:strCache>
                <c:ptCount val="1"/>
                <c:pt idx="0">
                  <c:v>Meta &lt; 20 Días</c:v>
                </c:pt>
              </c:strCache>
            </c:strRef>
          </c:tx>
          <c:spPr>
            <a:ln>
              <a:solidFill>
                <a:srgbClr val="FFC000"/>
              </a:solidFill>
              <a:prstDash val="sysDot"/>
            </a:ln>
          </c:spPr>
          <c:marker>
            <c:symbol val="none"/>
          </c:marker>
          <c:val>
            <c:numRef>
              <c:f>'Oportunidad de cx general'!$G$9:$W$9</c:f>
              <c:numCache>
                <c:formatCode>General</c:formatCode>
                <c:ptCount val="4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 formatCode="0.0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E2EB-4B45-B455-B978EDB5EB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026560"/>
        <c:axId val="51032448"/>
      </c:lineChart>
      <c:catAx>
        <c:axId val="510265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51032448"/>
        <c:crosses val="autoZero"/>
        <c:auto val="1"/>
        <c:lblAlgn val="ctr"/>
        <c:lblOffset val="100"/>
        <c:noMultiLvlLbl val="0"/>
      </c:catAx>
      <c:valAx>
        <c:axId val="51032448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one"/>
        <c:crossAx val="510265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accent1"/>
            </a:solidFill>
          </a:ln>
        </c:spPr>
      </c:dTable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O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Medicina General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'Oportunidad Medicina General'!$C$8</c:f>
              <c:strCache>
                <c:ptCount val="1"/>
                <c:pt idx="0">
                  <c:v>Resultado</c:v>
                </c:pt>
              </c:strCache>
            </c:strRef>
          </c:tx>
          <c:invertIfNegative val="0"/>
          <c:dPt>
            <c:idx val="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CDB9-4D67-AEC1-121A31CD2E8C}"/>
              </c:ext>
            </c:extLst>
          </c:dPt>
          <c:cat>
            <c:strRef>
              <c:f>'Oportunidad Medicina General'!$E$5:$U$5</c:f>
              <c:strCache>
                <c:ptCount val="4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I Trim</c:v>
                </c:pt>
              </c:strCache>
            </c:strRef>
          </c:cat>
          <c:val>
            <c:numRef>
              <c:f>'Oportunidad Medicina General'!$E$8:$U$8</c:f>
              <c:numCache>
                <c:formatCode>0.00</c:formatCode>
                <c:ptCount val="4"/>
                <c:pt idx="0">
                  <c:v>2.1725965387509412</c:v>
                </c:pt>
                <c:pt idx="1">
                  <c:v>2.2809929387009085</c:v>
                </c:pt>
                <c:pt idx="2">
                  <c:v>2.0018082708737341</c:v>
                </c:pt>
                <c:pt idx="3">
                  <c:v>2.1444873227728558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B9-4D67-AEC1-121A31CD2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605504"/>
        <c:axId val="51607040"/>
      </c:barChart>
      <c:lineChart>
        <c:grouping val="standard"/>
        <c:varyColors val="0"/>
        <c:ser>
          <c:idx val="1"/>
          <c:order val="1"/>
          <c:tx>
            <c:strRef>
              <c:f>'Oportunidad Medicina General'!$C$10:$D$10</c:f>
              <c:strCache>
                <c:ptCount val="1"/>
                <c:pt idx="0">
                  <c:v>Meta &lt;3 Días</c:v>
                </c:pt>
              </c:strCache>
            </c:strRef>
          </c:tx>
          <c:spPr>
            <a:ln w="12700">
              <a:solidFill>
                <a:srgbClr val="FFC000"/>
              </a:solidFill>
              <a:prstDash val="sysDash"/>
            </a:ln>
          </c:spPr>
          <c:marker>
            <c:symbol val="none"/>
          </c:marker>
          <c:cat>
            <c:strRef>
              <c:f>'Oportunidad Medicina General'!$E$5:$T$5</c:f>
              <c:strCache>
                <c:ptCount val="4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I Trim</c:v>
                </c:pt>
              </c:strCache>
            </c:strRef>
          </c:cat>
          <c:val>
            <c:numRef>
              <c:f>'Oportunidad Medicina General'!$E$9:$U$9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 formatCode="0.0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CDB9-4D67-AEC1-121A31CD2E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605504"/>
        <c:axId val="51607040"/>
      </c:lineChart>
      <c:catAx>
        <c:axId val="5160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es-CO"/>
          </a:p>
        </c:txPr>
        <c:crossAx val="51607040"/>
        <c:crosses val="autoZero"/>
        <c:auto val="1"/>
        <c:lblAlgn val="ctr"/>
        <c:lblOffset val="100"/>
        <c:noMultiLvlLbl val="0"/>
      </c:catAx>
      <c:valAx>
        <c:axId val="51607040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one"/>
        <c:crossAx val="5160550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accent1"/>
            </a:solidFill>
          </a:ln>
        </c:spPr>
      </c:dTable>
      <c:spPr>
        <a:solidFill>
          <a:schemeClr val="lt1"/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O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CO"/>
              <a:t> Medicina Interna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'Oportunidad M. Interna '!$E$8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0-2534-B04F-AFA4-6F43885EDA3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2534-B04F-AFA4-6F43885EDA3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2-2534-B04F-AFA4-6F43885EDA37}"/>
              </c:ext>
            </c:extLst>
          </c:dPt>
          <c:cat>
            <c:strRef>
              <c:f>'Oportunidad M. Interna '!$G$5:$W$5</c:f>
              <c:strCache>
                <c:ptCount val="4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I Trim</c:v>
                </c:pt>
              </c:strCache>
            </c:strRef>
          </c:cat>
          <c:val>
            <c:numRef>
              <c:f>'Oportunidad M. Interna '!$G$8:$W$8</c:f>
              <c:numCache>
                <c:formatCode>0.00</c:formatCode>
                <c:ptCount val="4"/>
                <c:pt idx="0">
                  <c:v>6.2339851652056639</c:v>
                </c:pt>
                <c:pt idx="1">
                  <c:v>4.6084189541645353</c:v>
                </c:pt>
                <c:pt idx="2">
                  <c:v>5.483158475980126</c:v>
                </c:pt>
                <c:pt idx="3">
                  <c:v>5.3703621097971963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E9-4CFC-A122-FE3CD1F091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639808"/>
        <c:axId val="51641344"/>
      </c:barChart>
      <c:lineChart>
        <c:grouping val="standard"/>
        <c:varyColors val="0"/>
        <c:ser>
          <c:idx val="1"/>
          <c:order val="1"/>
          <c:tx>
            <c:strRef>
              <c:f>'Oportunidad M. Interna '!$E$10:$F$10</c:f>
              <c:strCache>
                <c:ptCount val="1"/>
                <c:pt idx="0">
                  <c:v>Meta &lt; 15 Días</c:v>
                </c:pt>
              </c:strCache>
            </c:strRef>
          </c:tx>
          <c:spPr>
            <a:ln>
              <a:solidFill>
                <a:srgbClr val="FFC000"/>
              </a:solidFill>
              <a:prstDash val="sysDot"/>
            </a:ln>
          </c:spPr>
          <c:marker>
            <c:symbol val="none"/>
          </c:marker>
          <c:cat>
            <c:strRef>
              <c:f>'Oportunidad M. Interna '!$G$5:$V$5</c:f>
              <c:strCache>
                <c:ptCount val="4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I Trim</c:v>
                </c:pt>
              </c:strCache>
            </c:strRef>
          </c:cat>
          <c:val>
            <c:numRef>
              <c:f>'Oportunidad M. Interna '!$G$9:$W$9</c:f>
              <c:numCache>
                <c:formatCode>General</c:formatCode>
                <c:ptCount val="4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 formatCode="0.0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40E9-4CFC-A122-FE3CD1F091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639808"/>
        <c:axId val="51641344"/>
      </c:lineChart>
      <c:catAx>
        <c:axId val="5163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1641344"/>
        <c:crosses val="autoZero"/>
        <c:auto val="1"/>
        <c:lblAlgn val="ctr"/>
        <c:lblOffset val="100"/>
        <c:noMultiLvlLbl val="0"/>
      </c:catAx>
      <c:valAx>
        <c:axId val="51641344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one"/>
        <c:crossAx val="516398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accent1"/>
            </a:solidFill>
          </a:ln>
        </c:spPr>
      </c:dTable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O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CO"/>
              <a:t> Obstetricia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'Oportunidad Obstetricia'!$E$8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0-EBA3-5643-AB6F-95A4B5A4D37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EBA3-5643-AB6F-95A4B5A4D37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2-EBA3-5643-AB6F-95A4B5A4D373}"/>
              </c:ext>
            </c:extLst>
          </c:dPt>
          <c:cat>
            <c:strRef>
              <c:f>'Oportunidad Obstetricia'!$G$5:$W$5</c:f>
              <c:strCache>
                <c:ptCount val="4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I Trim</c:v>
                </c:pt>
              </c:strCache>
            </c:strRef>
          </c:cat>
          <c:val>
            <c:numRef>
              <c:f>'Oportunidad Obstetricia'!$G$8:$W$8</c:f>
              <c:numCache>
                <c:formatCode>0.00</c:formatCode>
                <c:ptCount val="4"/>
                <c:pt idx="0">
                  <c:v>3.1941012970969762</c:v>
                </c:pt>
                <c:pt idx="1">
                  <c:v>2.9287563709760631</c:v>
                </c:pt>
                <c:pt idx="2">
                  <c:v>3.6210421836228268</c:v>
                </c:pt>
                <c:pt idx="3">
                  <c:v>3.2885570706157776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FE-4BA9-994A-7AD77C6DC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206336"/>
        <c:axId val="104207872"/>
      </c:barChart>
      <c:lineChart>
        <c:grouping val="standard"/>
        <c:varyColors val="0"/>
        <c:ser>
          <c:idx val="1"/>
          <c:order val="1"/>
          <c:tx>
            <c:strRef>
              <c:f>'Oportunidad Obstetricia'!$E$10:$F$10</c:f>
              <c:strCache>
                <c:ptCount val="1"/>
                <c:pt idx="0">
                  <c:v>Meta &lt; 5 Días</c:v>
                </c:pt>
              </c:strCache>
            </c:strRef>
          </c:tx>
          <c:spPr>
            <a:ln>
              <a:solidFill>
                <a:srgbClr val="FFC000"/>
              </a:solidFill>
              <a:prstDash val="sysDot"/>
            </a:ln>
          </c:spPr>
          <c:marker>
            <c:symbol val="none"/>
          </c:marker>
          <c:cat>
            <c:strRef>
              <c:f>'Oportunidad Obstetricia'!$G$5:$V$5</c:f>
              <c:strCache>
                <c:ptCount val="4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I Trim</c:v>
                </c:pt>
              </c:strCache>
            </c:strRef>
          </c:cat>
          <c:val>
            <c:numRef>
              <c:f>'Oportunidad Obstetricia'!$G$9:$W$9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 formatCode="0.0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B8FE-4BA9-994A-7AD77C6DC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206336"/>
        <c:axId val="104207872"/>
      </c:lineChart>
      <c:catAx>
        <c:axId val="104206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4207872"/>
        <c:crosses val="autoZero"/>
        <c:auto val="1"/>
        <c:lblAlgn val="ctr"/>
        <c:lblOffset val="100"/>
        <c:noMultiLvlLbl val="0"/>
      </c:catAx>
      <c:valAx>
        <c:axId val="104207872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one"/>
        <c:spPr>
          <a:ln>
            <a:solidFill>
              <a:schemeClr val="accent1"/>
            </a:solidFill>
          </a:ln>
        </c:spPr>
        <c:crossAx val="1042063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accent1"/>
            </a:solidFill>
          </a:ln>
        </c:spPr>
      </c:dTable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5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O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CO"/>
              <a:t>Pediatria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'Oportunidad Pediatria'!$C$8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0-7AFB-ED43-BB11-EF6AF0D8479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7AFB-ED43-BB11-EF6AF0D8479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2-7AFB-ED43-BB11-EF6AF0D8479C}"/>
              </c:ext>
            </c:extLst>
          </c:dPt>
          <c:cat>
            <c:strRef>
              <c:f>'Oportunidad Pediatria'!$E$5:$T$5</c:f>
              <c:strCache>
                <c:ptCount val="4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I Trim</c:v>
                </c:pt>
              </c:strCache>
            </c:strRef>
          </c:cat>
          <c:val>
            <c:numRef>
              <c:f>'Oportunidad Pediatria'!$E$8:$T$8</c:f>
              <c:numCache>
                <c:formatCode>0.00</c:formatCode>
                <c:ptCount val="4"/>
                <c:pt idx="0">
                  <c:v>3.6591460494812447</c:v>
                </c:pt>
                <c:pt idx="1">
                  <c:v>2.9174766662817828</c:v>
                </c:pt>
                <c:pt idx="2">
                  <c:v>3.1158545454545448</c:v>
                </c:pt>
                <c:pt idx="3">
                  <c:v>3.1833406085299845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6F1-4955-9AE4-9042E92775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236928"/>
        <c:axId val="104238464"/>
      </c:barChart>
      <c:lineChart>
        <c:grouping val="standard"/>
        <c:varyColors val="0"/>
        <c:ser>
          <c:idx val="1"/>
          <c:order val="1"/>
          <c:tx>
            <c:strRef>
              <c:f>'Oportunidad Pediatria'!$C$10:$D$10</c:f>
              <c:strCache>
                <c:ptCount val="1"/>
                <c:pt idx="0">
                  <c:v>Meta &lt; 5 Días</c:v>
                </c:pt>
              </c:strCache>
            </c:strRef>
          </c:tx>
          <c:spPr>
            <a:ln>
              <a:solidFill>
                <a:srgbClr val="FFC000"/>
              </a:solidFill>
              <a:prstDash val="sysDot"/>
            </a:ln>
          </c:spPr>
          <c:marker>
            <c:symbol val="none"/>
          </c:marker>
          <c:val>
            <c:numRef>
              <c:f>'Oportunidad Pediatria'!$E$9:$T$9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 formatCode="0.0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06F1-4955-9AE4-9042E92775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236928"/>
        <c:axId val="104238464"/>
      </c:lineChart>
      <c:catAx>
        <c:axId val="104236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4238464"/>
        <c:crosses val="autoZero"/>
        <c:auto val="1"/>
        <c:lblAlgn val="ctr"/>
        <c:lblOffset val="100"/>
        <c:noMultiLvlLbl val="0"/>
      </c:catAx>
      <c:valAx>
        <c:axId val="104238464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one"/>
        <c:spPr>
          <a:solidFill>
            <a:schemeClr val="accent1"/>
          </a:solidFill>
        </c:spPr>
        <c:crossAx val="1042369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>
            <a:solidFill>
              <a:schemeClr val="accent1"/>
            </a:solidFill>
          </a:ln>
        </c:spPr>
      </c:dTable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O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pivotSource>
    <c:name>[BASE MARZO 2021.xlsx]Hoja2!Tabla dinámica3</c:name>
    <c:fmtId val="4"/>
  </c:pivotSource>
  <c:chart>
    <c:autoTitleDeleted val="1"/>
    <c:pivotFmts>
      <c:pivotFmt>
        <c:idx val="0"/>
        <c:spPr>
          <a:solidFill>
            <a:schemeClr val="bg2">
              <a:lumMod val="75000"/>
            </a:schemeClr>
          </a:solidFill>
        </c:spPr>
      </c:pivotFmt>
      <c:pivotFmt>
        <c:idx val="1"/>
      </c:pivotFmt>
      <c:pivotFmt>
        <c:idx val="2"/>
      </c:pivotFmt>
      <c:pivotFmt>
        <c:idx val="3"/>
        <c:spPr>
          <a:solidFill>
            <a:schemeClr val="bg2">
              <a:lumMod val="75000"/>
            </a:schemeClr>
          </a:solidFill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</c:pivotFmts>
    <c:view3D>
      <c:rotX val="0"/>
      <c:rotY val="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Hoja2!$B$2:$B$3</c:f>
              <c:strCache>
                <c:ptCount val="1"/>
                <c:pt idx="0">
                  <c:v>CAPITA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cat>
            <c:strRef>
              <c:f>Hoja2!$A$4:$A$13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Hoja2!$B$4:$B$13</c:f>
              <c:numCache>
                <c:formatCode>General</c:formatCode>
                <c:ptCount val="9"/>
                <c:pt idx="0">
                  <c:v>34</c:v>
                </c:pt>
                <c:pt idx="1">
                  <c:v>5</c:v>
                </c:pt>
                <c:pt idx="3">
                  <c:v>39</c:v>
                </c:pt>
                <c:pt idx="4">
                  <c:v>19</c:v>
                </c:pt>
                <c:pt idx="5">
                  <c:v>1</c:v>
                </c:pt>
                <c:pt idx="6">
                  <c:v>2</c:v>
                </c:pt>
                <c:pt idx="7">
                  <c:v>12</c:v>
                </c:pt>
                <c:pt idx="8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D7-0A4D-998D-260B872D2E80}"/>
            </c:ext>
          </c:extLst>
        </c:ser>
        <c:ser>
          <c:idx val="1"/>
          <c:order val="1"/>
          <c:tx>
            <c:strRef>
              <c:f>Hoja2!$C$2:$C$3</c:f>
              <c:strCache>
                <c:ptCount val="1"/>
                <c:pt idx="0">
                  <c:v>EVENTO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cat>
            <c:strRef>
              <c:f>Hoja2!$A$4:$A$13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Hoja2!$C$4:$C$13</c:f>
              <c:numCache>
                <c:formatCode>General</c:formatCode>
                <c:ptCount val="9"/>
                <c:pt idx="0">
                  <c:v>38</c:v>
                </c:pt>
                <c:pt idx="1">
                  <c:v>8</c:v>
                </c:pt>
                <c:pt idx="2">
                  <c:v>3</c:v>
                </c:pt>
                <c:pt idx="3">
                  <c:v>65</c:v>
                </c:pt>
                <c:pt idx="4">
                  <c:v>27</c:v>
                </c:pt>
                <c:pt idx="5">
                  <c:v>17</c:v>
                </c:pt>
                <c:pt idx="6">
                  <c:v>22</c:v>
                </c:pt>
                <c:pt idx="7">
                  <c:v>37</c:v>
                </c:pt>
                <c:pt idx="8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D7-0A4D-998D-260B872D2E80}"/>
            </c:ext>
          </c:extLst>
        </c:ser>
        <c:ser>
          <c:idx val="2"/>
          <c:order val="2"/>
          <c:tx>
            <c:strRef>
              <c:f>Hoja2!$D$2:$D$3</c:f>
              <c:strCache>
                <c:ptCount val="1"/>
                <c:pt idx="0">
                  <c:v>PGP</c:v>
                </c:pt>
              </c:strCache>
            </c:strRef>
          </c:tx>
          <c:invertIfNegative val="0"/>
          <c:cat>
            <c:strRef>
              <c:f>Hoja2!$A$4:$A$13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Hoja2!$D$4:$D$13</c:f>
              <c:numCache>
                <c:formatCode>General</c:formatCode>
                <c:ptCount val="9"/>
                <c:pt idx="6">
                  <c:v>3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D7-0A4D-998D-260B872D2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7212288"/>
        <c:axId val="129531904"/>
        <c:axId val="0"/>
      </c:bar3DChart>
      <c:catAx>
        <c:axId val="1172122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9531904"/>
        <c:crosses val="autoZero"/>
        <c:auto val="1"/>
        <c:lblAlgn val="ctr"/>
        <c:lblOffset val="100"/>
        <c:noMultiLvlLbl val="0"/>
      </c:catAx>
      <c:valAx>
        <c:axId val="129531904"/>
        <c:scaling>
          <c:orientation val="minMax"/>
        </c:scaling>
        <c:delete val="0"/>
        <c:axPos val="l"/>
        <c:majorGridlines>
          <c:spPr>
            <a:ln w="6350"/>
          </c:spPr>
        </c:majorGridlines>
        <c:numFmt formatCode="General" sourceLinked="1"/>
        <c:majorTickMark val="none"/>
        <c:minorTickMark val="none"/>
        <c:tickLblPos val="nextTo"/>
        <c:crossAx val="11721228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pivotSource>
    <c:name>[BASE MARZO 2021.xlsx]Hoja2!Tabla dinámica4</c:name>
    <c:fmtId val="2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</c:pivotFmts>
    <c:view3D>
      <c:rotX val="1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Hoja2!$B$32:$B$33</c:f>
              <c:strCache>
                <c:ptCount val="1"/>
                <c:pt idx="0">
                  <c:v>I</c:v>
                </c:pt>
              </c:strCache>
            </c:strRef>
          </c:tx>
          <c:invertIfNegative val="0"/>
          <c:cat>
            <c:strRef>
              <c:f>Hoja2!$A$34:$A$43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Hoja2!$B$34:$B$43</c:f>
              <c:numCache>
                <c:formatCode>General</c:formatCode>
                <c:ptCount val="9"/>
                <c:pt idx="0">
                  <c:v>38</c:v>
                </c:pt>
                <c:pt idx="1">
                  <c:v>6</c:v>
                </c:pt>
                <c:pt idx="2">
                  <c:v>1</c:v>
                </c:pt>
                <c:pt idx="3">
                  <c:v>42</c:v>
                </c:pt>
                <c:pt idx="4">
                  <c:v>22</c:v>
                </c:pt>
                <c:pt idx="5">
                  <c:v>7</c:v>
                </c:pt>
                <c:pt idx="7">
                  <c:v>14</c:v>
                </c:pt>
                <c:pt idx="8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CE-A848-8CB5-D3807D2069A3}"/>
            </c:ext>
          </c:extLst>
        </c:ser>
        <c:ser>
          <c:idx val="1"/>
          <c:order val="1"/>
          <c:tx>
            <c:strRef>
              <c:f>Hoja2!$C$32:$C$33</c:f>
              <c:strCache>
                <c:ptCount val="1"/>
                <c:pt idx="0">
                  <c:v>II</c:v>
                </c:pt>
              </c:strCache>
            </c:strRef>
          </c:tx>
          <c:invertIfNegative val="0"/>
          <c:cat>
            <c:strRef>
              <c:f>Hoja2!$A$34:$A$43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Hoja2!$C$34:$C$43</c:f>
              <c:numCache>
                <c:formatCode>General</c:formatCode>
                <c:ptCount val="9"/>
                <c:pt idx="0">
                  <c:v>27</c:v>
                </c:pt>
                <c:pt idx="1">
                  <c:v>7</c:v>
                </c:pt>
                <c:pt idx="2">
                  <c:v>1</c:v>
                </c:pt>
                <c:pt idx="3">
                  <c:v>47</c:v>
                </c:pt>
                <c:pt idx="4">
                  <c:v>20</c:v>
                </c:pt>
                <c:pt idx="5">
                  <c:v>8</c:v>
                </c:pt>
                <c:pt idx="6">
                  <c:v>19</c:v>
                </c:pt>
                <c:pt idx="7">
                  <c:v>28</c:v>
                </c:pt>
                <c:pt idx="8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CE-A848-8CB5-D3807D2069A3}"/>
            </c:ext>
          </c:extLst>
        </c:ser>
        <c:ser>
          <c:idx val="2"/>
          <c:order val="2"/>
          <c:tx>
            <c:strRef>
              <c:f>Hoja2!$D$32:$D$33</c:f>
              <c:strCache>
                <c:ptCount val="1"/>
                <c:pt idx="0">
                  <c:v>III</c:v>
                </c:pt>
              </c:strCache>
            </c:strRef>
          </c:tx>
          <c:invertIfNegative val="0"/>
          <c:cat>
            <c:strRef>
              <c:f>Hoja2!$A$34:$A$43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Hoja2!$D$34:$D$43</c:f>
              <c:numCache>
                <c:formatCode>General</c:formatCode>
                <c:ptCount val="9"/>
                <c:pt idx="0">
                  <c:v>7</c:v>
                </c:pt>
                <c:pt idx="2">
                  <c:v>1</c:v>
                </c:pt>
                <c:pt idx="3">
                  <c:v>15</c:v>
                </c:pt>
                <c:pt idx="4">
                  <c:v>4</c:v>
                </c:pt>
                <c:pt idx="5">
                  <c:v>3</c:v>
                </c:pt>
                <c:pt idx="6">
                  <c:v>8</c:v>
                </c:pt>
                <c:pt idx="7">
                  <c:v>8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CE-A848-8CB5-D3807D2069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6541824"/>
        <c:axId val="92093824"/>
        <c:axId val="0"/>
      </c:bar3DChart>
      <c:catAx>
        <c:axId val="865418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92093824"/>
        <c:crosses val="autoZero"/>
        <c:auto val="1"/>
        <c:lblAlgn val="ctr"/>
        <c:lblOffset val="100"/>
        <c:noMultiLvlLbl val="0"/>
      </c:catAx>
      <c:valAx>
        <c:axId val="92093824"/>
        <c:scaling>
          <c:orientation val="minMax"/>
        </c:scaling>
        <c:delete val="0"/>
        <c:axPos val="l"/>
        <c:majorGridlines>
          <c:spPr>
            <a:ln w="9525"/>
          </c:spPr>
        </c:majorGridlines>
        <c:numFmt formatCode="General" sourceLinked="1"/>
        <c:majorTickMark val="none"/>
        <c:minorTickMark val="none"/>
        <c:tickLblPos val="nextTo"/>
        <c:crossAx val="8654182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pivotSource>
    <c:name>[BASE MARZO 2021.xlsx]Hoja3!Tabla dinámica5</c:name>
    <c:fmtId val="2"/>
  </c:pivotSource>
  <c:chart>
    <c:autoTitleDeleted val="1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</c:pivotFmts>
    <c:view3D>
      <c:rotX val="0"/>
      <c:rotY val="0"/>
      <c:depthPercent val="7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Hoja3!$J$2:$J$3</c:f>
              <c:strCache>
                <c:ptCount val="1"/>
                <c:pt idx="0">
                  <c:v>PRIVADA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cat>
            <c:strRef>
              <c:f>Hoja3!$I$4:$I$13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Hoja3!$J$4:$J$13</c:f>
              <c:numCache>
                <c:formatCode>General</c:formatCode>
                <c:ptCount val="9"/>
                <c:pt idx="0">
                  <c:v>29</c:v>
                </c:pt>
                <c:pt idx="1">
                  <c:v>5</c:v>
                </c:pt>
                <c:pt idx="2">
                  <c:v>1</c:v>
                </c:pt>
                <c:pt idx="3">
                  <c:v>43</c:v>
                </c:pt>
                <c:pt idx="4">
                  <c:v>20</c:v>
                </c:pt>
                <c:pt idx="5">
                  <c:v>6</c:v>
                </c:pt>
                <c:pt idx="6">
                  <c:v>24</c:v>
                </c:pt>
                <c:pt idx="7">
                  <c:v>35</c:v>
                </c:pt>
                <c:pt idx="8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4E-C649-9187-3EB3B166C128}"/>
            </c:ext>
          </c:extLst>
        </c:ser>
        <c:ser>
          <c:idx val="1"/>
          <c:order val="1"/>
          <c:tx>
            <c:strRef>
              <c:f>Hoja3!$K$2:$K$3</c:f>
              <c:strCache>
                <c:ptCount val="1"/>
                <c:pt idx="0">
                  <c:v>PUBLICA</c:v>
                </c:pt>
              </c:strCache>
            </c:strRef>
          </c:tx>
          <c:invertIfNegative val="0"/>
          <c:cat>
            <c:strRef>
              <c:f>Hoja3!$I$4:$I$13</c:f>
              <c:strCache>
                <c:ptCount val="9"/>
                <c:pt idx="0">
                  <c:v>ANTIOQUIA</c:v>
                </c:pt>
                <c:pt idx="1">
                  <c:v>BOYACA</c:v>
                </c:pt>
                <c:pt idx="2">
                  <c:v>CORDOBA</c:v>
                </c:pt>
                <c:pt idx="3">
                  <c:v>CUNDINAMARCA</c:v>
                </c:pt>
                <c:pt idx="4">
                  <c:v>HUILA</c:v>
                </c:pt>
                <c:pt idx="5">
                  <c:v>META</c:v>
                </c:pt>
                <c:pt idx="6">
                  <c:v>NACIONAL</c:v>
                </c:pt>
                <c:pt idx="7">
                  <c:v>NORTE DE SANTANDER</c:v>
                </c:pt>
                <c:pt idx="8">
                  <c:v>TOLIMA</c:v>
                </c:pt>
              </c:strCache>
            </c:strRef>
          </c:cat>
          <c:val>
            <c:numRef>
              <c:f>Hoja3!$K$4:$K$13</c:f>
              <c:numCache>
                <c:formatCode>General</c:formatCode>
                <c:ptCount val="9"/>
                <c:pt idx="0">
                  <c:v>28</c:v>
                </c:pt>
                <c:pt idx="1">
                  <c:v>7</c:v>
                </c:pt>
                <c:pt idx="2">
                  <c:v>1</c:v>
                </c:pt>
                <c:pt idx="3">
                  <c:v>36</c:v>
                </c:pt>
                <c:pt idx="4">
                  <c:v>18</c:v>
                </c:pt>
                <c:pt idx="5">
                  <c:v>7</c:v>
                </c:pt>
                <c:pt idx="6">
                  <c:v>1</c:v>
                </c:pt>
                <c:pt idx="7">
                  <c:v>5</c:v>
                </c:pt>
                <c:pt idx="8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4E-C649-9187-3EB3B166C1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8220800"/>
        <c:axId val="48231552"/>
        <c:axId val="0"/>
      </c:bar3DChart>
      <c:catAx>
        <c:axId val="48220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8231552"/>
        <c:crosses val="autoZero"/>
        <c:auto val="1"/>
        <c:lblAlgn val="ctr"/>
        <c:lblOffset val="100"/>
        <c:noMultiLvlLbl val="0"/>
      </c:catAx>
      <c:valAx>
        <c:axId val="482315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4822080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/>
      <c:doughnutChart>
        <c:varyColors val="1"/>
        <c:ser>
          <c:idx val="0"/>
          <c:order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err="1"/>
                      <a:t>Atención</a:t>
                    </a:r>
                    <a:r>
                      <a:rPr lang="en-US" dirty="0"/>
                      <a:t> </a:t>
                    </a:r>
                    <a:r>
                      <a:rPr lang="en-US" dirty="0" err="1"/>
                      <a:t>Mujeres</a:t>
                    </a:r>
                    <a:r>
                      <a:rPr lang="en-US"/>
                      <a:t>, 60%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DE0-0B46-A57C-1D782B84499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err="1"/>
                      <a:t>Atención</a:t>
                    </a:r>
                    <a:r>
                      <a:rPr lang="en-US"/>
                      <a:t> Hombres, 40%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DE0-0B46-A57C-1D782B8449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Hoja1!$A$36:$A$37</c:f>
              <c:strCache>
                <c:ptCount val="2"/>
                <c:pt idx="0">
                  <c:v>Atención Mujeres</c:v>
                </c:pt>
                <c:pt idx="1">
                  <c:v>Atención Hombres</c:v>
                </c:pt>
              </c:strCache>
            </c:strRef>
          </c:cat>
          <c:val>
            <c:numRef>
              <c:f>Hoja1!$B$36:$B$37</c:f>
              <c:numCache>
                <c:formatCode>0%</c:formatCode>
                <c:ptCount val="2"/>
                <c:pt idx="0">
                  <c:v>0.59260734912530311</c:v>
                </c:pt>
                <c:pt idx="1">
                  <c:v>0.40739265087469673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9C-4B44-9711-6569BF0481B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8443616084001018"/>
          <c:y val="3.3363942820363729E-2"/>
          <c:w val="0.46839530749813324"/>
          <c:h val="0.89080891440608301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368960"/>
        <c:axId val="103383424"/>
      </c:barChart>
      <c:catAx>
        <c:axId val="10336896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s-CO"/>
          </a:p>
        </c:txPr>
        <c:crossAx val="103383424"/>
        <c:crosses val="autoZero"/>
        <c:auto val="1"/>
        <c:lblAlgn val="ctr"/>
        <c:lblOffset val="100"/>
        <c:noMultiLvlLbl val="0"/>
      </c:catAx>
      <c:valAx>
        <c:axId val="103383424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103368960"/>
        <c:crosses val="autoZero"/>
        <c:crossBetween val="between"/>
      </c:valAx>
      <c:spPr>
        <a:noFill/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9089807524059488"/>
                  <c:y val="-0.1601443569553806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CA9-444E-B8DE-CD0C605C0654}"/>
                </c:ext>
              </c:extLst>
            </c:dLbl>
            <c:dLbl>
              <c:idx val="1"/>
              <c:layout>
                <c:manualLayout>
                  <c:x val="0.17414282589676294"/>
                  <c:y val="6.59627442403033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CA9-444E-B8DE-CD0C605C06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Hoja1!$K$50:$K$51</c:f>
              <c:strCache>
                <c:ptCount val="2"/>
                <c:pt idx="0">
                  <c:v>Atención Mujeres</c:v>
                </c:pt>
                <c:pt idx="1">
                  <c:v>Atención Hombres</c:v>
                </c:pt>
              </c:strCache>
            </c:strRef>
          </c:cat>
          <c:val>
            <c:numRef>
              <c:f>Hoja1!$L$50:$L$51</c:f>
              <c:numCache>
                <c:formatCode>0%</c:formatCode>
                <c:ptCount val="2"/>
                <c:pt idx="0">
                  <c:v>0.62036348874246605</c:v>
                </c:pt>
                <c:pt idx="1">
                  <c:v>0.37963651125753389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A9-444E-B8DE-CD0C605C06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7782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'[Colsulta_Morbilidad_20210101-20210331 (1).xlsx]Hoja2'!$E$13:$E$17</c:f>
              <c:strCache>
                <c:ptCount val="5"/>
                <c:pt idx="0">
                  <c:v>Enfermedades Musculo-Esqueléticas</c:v>
                </c:pt>
                <c:pt idx="1">
                  <c:v>Condiciones Neuropsiquiatricas </c:v>
                </c:pt>
                <c:pt idx="2">
                  <c:v>Enfermedades De Los Órganos De Los Sentidos </c:v>
                </c:pt>
                <c:pt idx="3">
                  <c:v>Enfermedades Genitourinarias </c:v>
                </c:pt>
                <c:pt idx="4">
                  <c:v>Enfermedades Cardiovasculares </c:v>
                </c:pt>
              </c:strCache>
            </c:strRef>
          </c:cat>
          <c:val>
            <c:numRef>
              <c:f>'[Colsulta_Morbilidad_20210101-20210331 (1).xlsx]Hoja2'!$F$13:$F$17</c:f>
              <c:numCache>
                <c:formatCode>0.00%</c:formatCode>
                <c:ptCount val="5"/>
                <c:pt idx="0">
                  <c:v>7.6762823707661368E-2</c:v>
                </c:pt>
                <c:pt idx="1">
                  <c:v>8.0351268914096691E-2</c:v>
                </c:pt>
                <c:pt idx="2">
                  <c:v>8.2544207651362625E-2</c:v>
                </c:pt>
                <c:pt idx="3">
                  <c:v>0.10873985765834014</c:v>
                </c:pt>
                <c:pt idx="4">
                  <c:v>0.17498654333047595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B3-294D-A8FB-249432563C4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25864192"/>
        <c:axId val="126047744"/>
      </c:barChart>
      <c:catAx>
        <c:axId val="1258641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26047744"/>
        <c:crosses val="autoZero"/>
        <c:auto val="1"/>
        <c:lblAlgn val="ctr"/>
        <c:lblOffset val="100"/>
        <c:noMultiLvlLbl val="0"/>
      </c:catAx>
      <c:valAx>
        <c:axId val="126047744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one"/>
        <c:crossAx val="1258641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88397312"/>
        <c:axId val="88399232"/>
      </c:barChart>
      <c:catAx>
        <c:axId val="8839731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100"/>
            </a:pPr>
            <a:endParaRPr lang="es-CO"/>
          </a:p>
        </c:txPr>
        <c:crossAx val="88399232"/>
        <c:crosses val="autoZero"/>
        <c:auto val="1"/>
        <c:lblAlgn val="ctr"/>
        <c:lblOffset val="100"/>
        <c:noMultiLvlLbl val="0"/>
      </c:catAx>
      <c:valAx>
        <c:axId val="8839923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883973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0.18238517060367446"/>
                  <c:y val="-0.1037263050452027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AB0-4766-97E3-4BDB2AF5F30F}"/>
                </c:ext>
              </c:extLst>
            </c:dLbl>
            <c:dLbl>
              <c:idx val="1"/>
              <c:layout>
                <c:manualLayout>
                  <c:x val="0.2332939632545932"/>
                  <c:y val="3.569918343540393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AB0-4766-97E3-4BDB2AF5F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Hoja1!$E$50:$E$51</c:f>
              <c:strCache>
                <c:ptCount val="2"/>
                <c:pt idx="0">
                  <c:v>Atención Mujeres</c:v>
                </c:pt>
                <c:pt idx="1">
                  <c:v>Atención Hombres</c:v>
                </c:pt>
              </c:strCache>
            </c:strRef>
          </c:cat>
          <c:val>
            <c:numRef>
              <c:f>Hoja1!$F$50:$F$51</c:f>
              <c:numCache>
                <c:formatCode>0.0%</c:formatCode>
                <c:ptCount val="2"/>
                <c:pt idx="0">
                  <c:v>0.55687501886944402</c:v>
                </c:pt>
                <c:pt idx="1">
                  <c:v>0.44312498113055676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AB0-4766-97E3-4BDB2AF5F3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overlay val="0"/>
      <c:txPr>
        <a:bodyPr/>
        <a:lstStyle/>
        <a:p>
          <a:pPr>
            <a:defRPr sz="1400"/>
          </a:pPr>
          <a:endParaRPr lang="es-CO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E77825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'[Colsulta_Morbilidad_20210101-20210331 (1).xlsx]Hoja2'!$E$13:$E$17</c:f>
              <c:strCache>
                <c:ptCount val="5"/>
                <c:pt idx="0">
                  <c:v>Enfermedades Infecciosas Y Parasitarias</c:v>
                </c:pt>
                <c:pt idx="1">
                  <c:v>Infecciones Respiratorias </c:v>
                </c:pt>
                <c:pt idx="2">
                  <c:v>Enfermedades Genitourinarias </c:v>
                </c:pt>
                <c:pt idx="3">
                  <c:v>Condiciones Maternas</c:v>
                </c:pt>
                <c:pt idx="4">
                  <c:v>Traumatismos, Envenenamientos Consecuencias De Causas Externas </c:v>
                </c:pt>
              </c:strCache>
            </c:strRef>
          </c:cat>
          <c:val>
            <c:numRef>
              <c:f>'[Colsulta_Morbilidad_20210101-20210331 (1).xlsx]Hoja2'!$F$13:$F$17</c:f>
              <c:numCache>
                <c:formatCode>0.00%</c:formatCode>
                <c:ptCount val="5"/>
                <c:pt idx="0">
                  <c:v>6.7830226100753704E-2</c:v>
                </c:pt>
                <c:pt idx="1">
                  <c:v>6.9020230067433602E-2</c:v>
                </c:pt>
                <c:pt idx="2">
                  <c:v>8.6473621578738544E-2</c:v>
                </c:pt>
                <c:pt idx="3">
                  <c:v>0.12045484596059766</c:v>
                </c:pt>
                <c:pt idx="4">
                  <c:v>0.2407774692582309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ED-AF47-BD0A-6425D11513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91982080"/>
        <c:axId val="91996928"/>
      </c:barChart>
      <c:catAx>
        <c:axId val="919820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91996928"/>
        <c:crosses val="autoZero"/>
        <c:auto val="1"/>
        <c:lblAlgn val="ctr"/>
        <c:lblOffset val="100"/>
        <c:noMultiLvlLbl val="0"/>
      </c:catAx>
      <c:valAx>
        <c:axId val="91996928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one"/>
        <c:crossAx val="919820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946F5-808F-43B8-8FC0-5910E862A391}" type="doc">
      <dgm:prSet loTypeId="urn:microsoft.com/office/officeart/2005/8/layout/cycle6" loCatId="relationship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707DBBDD-88A8-483B-BBB7-C7D1160BD39A}">
      <dgm:prSet phldrT="[Texto]"/>
      <dgm:spPr/>
      <dgm:t>
        <a:bodyPr/>
        <a:lstStyle/>
        <a:p>
          <a:r>
            <a:rPr lang="es-CO" b="1" i="0" u="none" strike="noStrik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Accesibilidad</a:t>
          </a:r>
          <a:endParaRPr lang="es-E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F169C4-95E3-4B6C-9D27-761AE4AAAA5C}" type="parTrans" cxnId="{3318A147-7E42-43DB-A7B2-0BFB41B83D16}">
      <dgm:prSet/>
      <dgm:spPr/>
      <dgm:t>
        <a:bodyPr/>
        <a:lstStyle/>
        <a:p>
          <a:endParaRPr lang="es-ES"/>
        </a:p>
      </dgm:t>
    </dgm:pt>
    <dgm:pt modelId="{18DF37FA-84DE-478A-9CE3-ADA53A439706}" type="sibTrans" cxnId="{3318A147-7E42-43DB-A7B2-0BFB41B83D16}">
      <dgm:prSet/>
      <dgm:spPr/>
      <dgm:t>
        <a:bodyPr/>
        <a:lstStyle/>
        <a:p>
          <a:endParaRPr lang="es-ES"/>
        </a:p>
      </dgm:t>
    </dgm:pt>
    <dgm:pt modelId="{92F8135F-A719-4F72-8802-94F529A3F075}">
      <dgm:prSet phldrT="[Texto]"/>
      <dgm:spPr/>
      <dgm:t>
        <a:bodyPr/>
        <a:lstStyle/>
        <a:p>
          <a:r>
            <a:rPr lang="es-CO" b="1" i="0" u="none" strike="noStrik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Oportunidad</a:t>
          </a:r>
          <a:endParaRPr lang="es-E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CDFAF0-D025-4B3A-8EF7-6A78FF934C63}" type="parTrans" cxnId="{35C7845C-4D40-4DC3-946D-BCA8C84B39A3}">
      <dgm:prSet/>
      <dgm:spPr/>
      <dgm:t>
        <a:bodyPr/>
        <a:lstStyle/>
        <a:p>
          <a:endParaRPr lang="es-ES"/>
        </a:p>
      </dgm:t>
    </dgm:pt>
    <dgm:pt modelId="{C2CC4F16-8791-4333-BCCE-CCCC4B947B72}" type="sibTrans" cxnId="{35C7845C-4D40-4DC3-946D-BCA8C84B39A3}">
      <dgm:prSet/>
      <dgm:spPr/>
      <dgm:t>
        <a:bodyPr/>
        <a:lstStyle/>
        <a:p>
          <a:endParaRPr lang="es-ES"/>
        </a:p>
      </dgm:t>
    </dgm:pt>
    <dgm:pt modelId="{97E74C35-276E-4828-968A-1F1E3F3E4D18}">
      <dgm:prSet phldrT="[Texto]"/>
      <dgm:spPr/>
      <dgm:t>
        <a:bodyPr/>
        <a:lstStyle/>
        <a:p>
          <a:r>
            <a:rPr lang="es-CO" b="1" i="0" u="none" strike="noStrik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Continuidad</a:t>
          </a:r>
          <a:endParaRPr lang="es-E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B81DA8-0FF5-465F-AA83-4B4B0006FEA2}" type="parTrans" cxnId="{5E19DCBD-C802-48DA-B3D5-3585D137EEC5}">
      <dgm:prSet/>
      <dgm:spPr/>
      <dgm:t>
        <a:bodyPr/>
        <a:lstStyle/>
        <a:p>
          <a:endParaRPr lang="es-ES"/>
        </a:p>
      </dgm:t>
    </dgm:pt>
    <dgm:pt modelId="{0DFB2411-4ABB-4102-AAB9-7310C35A01FA}" type="sibTrans" cxnId="{5E19DCBD-C802-48DA-B3D5-3585D137EEC5}">
      <dgm:prSet/>
      <dgm:spPr/>
      <dgm:t>
        <a:bodyPr/>
        <a:lstStyle/>
        <a:p>
          <a:endParaRPr lang="es-ES"/>
        </a:p>
      </dgm:t>
    </dgm:pt>
    <dgm:pt modelId="{53D3A52D-A308-4B1B-B859-ED0A336A629E}">
      <dgm:prSet phldrT="[Texto]"/>
      <dgm:spPr/>
      <dgm:t>
        <a:bodyPr/>
        <a:lstStyle/>
        <a:p>
          <a:r>
            <a:rPr lang="es-CO" b="1" i="0" u="none" strike="noStrik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Seguridad</a:t>
          </a:r>
          <a:endParaRPr lang="es-E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C10F4-73F2-477F-9E8C-40EA6495D4AB}" type="parTrans" cxnId="{81959414-031B-464C-BD79-83D403E46994}">
      <dgm:prSet/>
      <dgm:spPr/>
      <dgm:t>
        <a:bodyPr/>
        <a:lstStyle/>
        <a:p>
          <a:endParaRPr lang="es-ES"/>
        </a:p>
      </dgm:t>
    </dgm:pt>
    <dgm:pt modelId="{74F35649-E481-4568-9B68-6306F294BA6F}" type="sibTrans" cxnId="{81959414-031B-464C-BD79-83D403E46994}">
      <dgm:prSet/>
      <dgm:spPr/>
      <dgm:t>
        <a:bodyPr/>
        <a:lstStyle/>
        <a:p>
          <a:endParaRPr lang="es-ES"/>
        </a:p>
      </dgm:t>
    </dgm:pt>
    <dgm:pt modelId="{6784F4D0-4186-4BD3-8272-CDEF37F4C7EF}">
      <dgm:prSet phldrT="[Texto]"/>
      <dgm:spPr/>
      <dgm:t>
        <a:bodyPr/>
        <a:lstStyle/>
        <a:p>
          <a:r>
            <a:rPr lang="es-CO" b="1" i="0" u="none" strike="noStrik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Pertinencia</a:t>
          </a:r>
          <a:endParaRPr lang="es-E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E7C444-4875-4036-9415-12F8863DDDAD}" type="parTrans" cxnId="{230F68E6-76ED-4AFE-9DEE-66E10DAD92EE}">
      <dgm:prSet/>
      <dgm:spPr/>
      <dgm:t>
        <a:bodyPr/>
        <a:lstStyle/>
        <a:p>
          <a:endParaRPr lang="es-ES"/>
        </a:p>
      </dgm:t>
    </dgm:pt>
    <dgm:pt modelId="{F04C8A99-3560-4E73-87A6-33588B97131D}" type="sibTrans" cxnId="{230F68E6-76ED-4AFE-9DEE-66E10DAD92EE}">
      <dgm:prSet/>
      <dgm:spPr/>
      <dgm:t>
        <a:bodyPr/>
        <a:lstStyle/>
        <a:p>
          <a:endParaRPr lang="es-ES"/>
        </a:p>
      </dgm:t>
    </dgm:pt>
    <dgm:pt modelId="{2F89B12C-0135-47D1-B7DC-3B9C18A356B0}" type="pres">
      <dgm:prSet presAssocID="{2C2946F5-808F-43B8-8FC0-5910E862A391}" presName="cycle" presStyleCnt="0">
        <dgm:presLayoutVars>
          <dgm:dir/>
          <dgm:resizeHandles val="exact"/>
        </dgm:presLayoutVars>
      </dgm:prSet>
      <dgm:spPr/>
    </dgm:pt>
    <dgm:pt modelId="{F84D9348-CEB1-409D-97A0-FC2BC352C382}" type="pres">
      <dgm:prSet presAssocID="{707DBBDD-88A8-483B-BBB7-C7D1160BD39A}" presName="node" presStyleLbl="node1" presStyleIdx="0" presStyleCnt="5">
        <dgm:presLayoutVars>
          <dgm:bulletEnabled val="1"/>
        </dgm:presLayoutVars>
      </dgm:prSet>
      <dgm:spPr/>
    </dgm:pt>
    <dgm:pt modelId="{661299BB-DE2B-4369-B430-02DD0226F086}" type="pres">
      <dgm:prSet presAssocID="{707DBBDD-88A8-483B-BBB7-C7D1160BD39A}" presName="spNode" presStyleCnt="0"/>
      <dgm:spPr/>
    </dgm:pt>
    <dgm:pt modelId="{EDEDAE56-D34A-466B-90C1-8C0761B67252}" type="pres">
      <dgm:prSet presAssocID="{18DF37FA-84DE-478A-9CE3-ADA53A439706}" presName="sibTrans" presStyleLbl="sibTrans1D1" presStyleIdx="0" presStyleCnt="5"/>
      <dgm:spPr/>
    </dgm:pt>
    <dgm:pt modelId="{83749DAE-40E6-47F8-9755-D20D45169DFB}" type="pres">
      <dgm:prSet presAssocID="{92F8135F-A719-4F72-8802-94F529A3F075}" presName="node" presStyleLbl="node1" presStyleIdx="1" presStyleCnt="5">
        <dgm:presLayoutVars>
          <dgm:bulletEnabled val="1"/>
        </dgm:presLayoutVars>
      </dgm:prSet>
      <dgm:spPr/>
    </dgm:pt>
    <dgm:pt modelId="{1A95B4A8-3447-4CB2-86A7-184EE979F5F6}" type="pres">
      <dgm:prSet presAssocID="{92F8135F-A719-4F72-8802-94F529A3F075}" presName="spNode" presStyleCnt="0"/>
      <dgm:spPr/>
    </dgm:pt>
    <dgm:pt modelId="{4BB51225-0173-4401-97C9-E5E086B6014C}" type="pres">
      <dgm:prSet presAssocID="{C2CC4F16-8791-4333-BCCE-CCCC4B947B72}" presName="sibTrans" presStyleLbl="sibTrans1D1" presStyleIdx="1" presStyleCnt="5"/>
      <dgm:spPr/>
    </dgm:pt>
    <dgm:pt modelId="{D70CBE83-F118-4D12-A7BC-27295D4DA054}" type="pres">
      <dgm:prSet presAssocID="{97E74C35-276E-4828-968A-1F1E3F3E4D18}" presName="node" presStyleLbl="node1" presStyleIdx="2" presStyleCnt="5">
        <dgm:presLayoutVars>
          <dgm:bulletEnabled val="1"/>
        </dgm:presLayoutVars>
      </dgm:prSet>
      <dgm:spPr/>
    </dgm:pt>
    <dgm:pt modelId="{818C0EED-0F3A-4450-91D9-E5F900492838}" type="pres">
      <dgm:prSet presAssocID="{97E74C35-276E-4828-968A-1F1E3F3E4D18}" presName="spNode" presStyleCnt="0"/>
      <dgm:spPr/>
    </dgm:pt>
    <dgm:pt modelId="{74595E16-B7FD-4647-A158-44326BD3A2A5}" type="pres">
      <dgm:prSet presAssocID="{0DFB2411-4ABB-4102-AAB9-7310C35A01FA}" presName="sibTrans" presStyleLbl="sibTrans1D1" presStyleIdx="2" presStyleCnt="5"/>
      <dgm:spPr/>
    </dgm:pt>
    <dgm:pt modelId="{FA605768-476E-420E-A3E9-EA6EA1A55FBE}" type="pres">
      <dgm:prSet presAssocID="{53D3A52D-A308-4B1B-B859-ED0A336A629E}" presName="node" presStyleLbl="node1" presStyleIdx="3" presStyleCnt="5">
        <dgm:presLayoutVars>
          <dgm:bulletEnabled val="1"/>
        </dgm:presLayoutVars>
      </dgm:prSet>
      <dgm:spPr/>
    </dgm:pt>
    <dgm:pt modelId="{484DE532-2C4D-4C74-92ED-B0C709448A00}" type="pres">
      <dgm:prSet presAssocID="{53D3A52D-A308-4B1B-B859-ED0A336A629E}" presName="spNode" presStyleCnt="0"/>
      <dgm:spPr/>
    </dgm:pt>
    <dgm:pt modelId="{A2155619-5B9A-4B17-B1E5-4618DBD6096F}" type="pres">
      <dgm:prSet presAssocID="{74F35649-E481-4568-9B68-6306F294BA6F}" presName="sibTrans" presStyleLbl="sibTrans1D1" presStyleIdx="3" presStyleCnt="5"/>
      <dgm:spPr/>
    </dgm:pt>
    <dgm:pt modelId="{49C8C292-B979-4A57-A034-4D40F9ABD0C8}" type="pres">
      <dgm:prSet presAssocID="{6784F4D0-4186-4BD3-8272-CDEF37F4C7EF}" presName="node" presStyleLbl="node1" presStyleIdx="4" presStyleCnt="5">
        <dgm:presLayoutVars>
          <dgm:bulletEnabled val="1"/>
        </dgm:presLayoutVars>
      </dgm:prSet>
      <dgm:spPr/>
    </dgm:pt>
    <dgm:pt modelId="{1248D43C-F151-486B-ACE9-043B1228938E}" type="pres">
      <dgm:prSet presAssocID="{6784F4D0-4186-4BD3-8272-CDEF37F4C7EF}" presName="spNode" presStyleCnt="0"/>
      <dgm:spPr/>
    </dgm:pt>
    <dgm:pt modelId="{B6936B55-8B83-4023-8463-E3C5931484F1}" type="pres">
      <dgm:prSet presAssocID="{F04C8A99-3560-4E73-87A6-33588B97131D}" presName="sibTrans" presStyleLbl="sibTrans1D1" presStyleIdx="4" presStyleCnt="5"/>
      <dgm:spPr/>
    </dgm:pt>
  </dgm:ptLst>
  <dgm:cxnLst>
    <dgm:cxn modelId="{81959414-031B-464C-BD79-83D403E46994}" srcId="{2C2946F5-808F-43B8-8FC0-5910E862A391}" destId="{53D3A52D-A308-4B1B-B859-ED0A336A629E}" srcOrd="3" destOrd="0" parTransId="{FD5C10F4-73F2-477F-9E8C-40EA6495D4AB}" sibTransId="{74F35649-E481-4568-9B68-6306F294BA6F}"/>
    <dgm:cxn modelId="{A9449733-3D83-427F-A102-8009F9B891DF}" type="presOf" srcId="{C2CC4F16-8791-4333-BCCE-CCCC4B947B72}" destId="{4BB51225-0173-4401-97C9-E5E086B6014C}" srcOrd="0" destOrd="0" presId="urn:microsoft.com/office/officeart/2005/8/layout/cycle6"/>
    <dgm:cxn modelId="{3318A147-7E42-43DB-A7B2-0BFB41B83D16}" srcId="{2C2946F5-808F-43B8-8FC0-5910E862A391}" destId="{707DBBDD-88A8-483B-BBB7-C7D1160BD39A}" srcOrd="0" destOrd="0" parTransId="{ABF169C4-95E3-4B6C-9D27-761AE4AAAA5C}" sibTransId="{18DF37FA-84DE-478A-9CE3-ADA53A439706}"/>
    <dgm:cxn modelId="{7EE61B4C-9B1E-4A58-A6AC-EE2DD2C09799}" type="presOf" srcId="{53D3A52D-A308-4B1B-B859-ED0A336A629E}" destId="{FA605768-476E-420E-A3E9-EA6EA1A55FBE}" srcOrd="0" destOrd="0" presId="urn:microsoft.com/office/officeart/2005/8/layout/cycle6"/>
    <dgm:cxn modelId="{35C7845C-4D40-4DC3-946D-BCA8C84B39A3}" srcId="{2C2946F5-808F-43B8-8FC0-5910E862A391}" destId="{92F8135F-A719-4F72-8802-94F529A3F075}" srcOrd="1" destOrd="0" parTransId="{6FCDFAF0-D025-4B3A-8EF7-6A78FF934C63}" sibTransId="{C2CC4F16-8791-4333-BCCE-CCCC4B947B72}"/>
    <dgm:cxn modelId="{FDB3C95F-042D-4360-BCDD-187B0568301A}" type="presOf" srcId="{6784F4D0-4186-4BD3-8272-CDEF37F4C7EF}" destId="{49C8C292-B979-4A57-A034-4D40F9ABD0C8}" srcOrd="0" destOrd="0" presId="urn:microsoft.com/office/officeart/2005/8/layout/cycle6"/>
    <dgm:cxn modelId="{8B304667-C323-42A2-A212-F0A8CC7D72B2}" type="presOf" srcId="{18DF37FA-84DE-478A-9CE3-ADA53A439706}" destId="{EDEDAE56-D34A-466B-90C1-8C0761B67252}" srcOrd="0" destOrd="0" presId="urn:microsoft.com/office/officeart/2005/8/layout/cycle6"/>
    <dgm:cxn modelId="{1C332669-8817-4442-83D9-C722C1C59135}" type="presOf" srcId="{707DBBDD-88A8-483B-BBB7-C7D1160BD39A}" destId="{F84D9348-CEB1-409D-97A0-FC2BC352C382}" srcOrd="0" destOrd="0" presId="urn:microsoft.com/office/officeart/2005/8/layout/cycle6"/>
    <dgm:cxn modelId="{1B3E81A4-AF3E-46FE-9CA0-FA2C2A42553F}" type="presOf" srcId="{97E74C35-276E-4828-968A-1F1E3F3E4D18}" destId="{D70CBE83-F118-4D12-A7BC-27295D4DA054}" srcOrd="0" destOrd="0" presId="urn:microsoft.com/office/officeart/2005/8/layout/cycle6"/>
    <dgm:cxn modelId="{9E60FBA8-DCF9-4938-88BE-DDB09EFF3DE5}" type="presOf" srcId="{74F35649-E481-4568-9B68-6306F294BA6F}" destId="{A2155619-5B9A-4B17-B1E5-4618DBD6096F}" srcOrd="0" destOrd="0" presId="urn:microsoft.com/office/officeart/2005/8/layout/cycle6"/>
    <dgm:cxn modelId="{B18159B8-8B21-4762-8B86-E971D3C2FD04}" type="presOf" srcId="{92F8135F-A719-4F72-8802-94F529A3F075}" destId="{83749DAE-40E6-47F8-9755-D20D45169DFB}" srcOrd="0" destOrd="0" presId="urn:microsoft.com/office/officeart/2005/8/layout/cycle6"/>
    <dgm:cxn modelId="{5E19DCBD-C802-48DA-B3D5-3585D137EEC5}" srcId="{2C2946F5-808F-43B8-8FC0-5910E862A391}" destId="{97E74C35-276E-4828-968A-1F1E3F3E4D18}" srcOrd="2" destOrd="0" parTransId="{E1B81DA8-0FF5-465F-AA83-4B4B0006FEA2}" sibTransId="{0DFB2411-4ABB-4102-AAB9-7310C35A01FA}"/>
    <dgm:cxn modelId="{682A3AC9-1A45-419E-A0F9-8C0A045F552F}" type="presOf" srcId="{0DFB2411-4ABB-4102-AAB9-7310C35A01FA}" destId="{74595E16-B7FD-4647-A158-44326BD3A2A5}" srcOrd="0" destOrd="0" presId="urn:microsoft.com/office/officeart/2005/8/layout/cycle6"/>
    <dgm:cxn modelId="{230F68E6-76ED-4AFE-9DEE-66E10DAD92EE}" srcId="{2C2946F5-808F-43B8-8FC0-5910E862A391}" destId="{6784F4D0-4186-4BD3-8272-CDEF37F4C7EF}" srcOrd="4" destOrd="0" parTransId="{03E7C444-4875-4036-9415-12F8863DDDAD}" sibTransId="{F04C8A99-3560-4E73-87A6-33588B97131D}"/>
    <dgm:cxn modelId="{3E437AEC-AC44-4A20-9EB5-468028C51A44}" type="presOf" srcId="{F04C8A99-3560-4E73-87A6-33588B97131D}" destId="{B6936B55-8B83-4023-8463-E3C5931484F1}" srcOrd="0" destOrd="0" presId="urn:microsoft.com/office/officeart/2005/8/layout/cycle6"/>
    <dgm:cxn modelId="{97A088EC-3B8B-40C7-BC5A-DFC58C4C00C9}" type="presOf" srcId="{2C2946F5-808F-43B8-8FC0-5910E862A391}" destId="{2F89B12C-0135-47D1-B7DC-3B9C18A356B0}" srcOrd="0" destOrd="0" presId="urn:microsoft.com/office/officeart/2005/8/layout/cycle6"/>
    <dgm:cxn modelId="{F58E8ACA-92B8-42AD-B73C-160CFBC33A89}" type="presParOf" srcId="{2F89B12C-0135-47D1-B7DC-3B9C18A356B0}" destId="{F84D9348-CEB1-409D-97A0-FC2BC352C382}" srcOrd="0" destOrd="0" presId="urn:microsoft.com/office/officeart/2005/8/layout/cycle6"/>
    <dgm:cxn modelId="{DB891C9D-3A8A-4AED-8910-E7561A6BDF8D}" type="presParOf" srcId="{2F89B12C-0135-47D1-B7DC-3B9C18A356B0}" destId="{661299BB-DE2B-4369-B430-02DD0226F086}" srcOrd="1" destOrd="0" presId="urn:microsoft.com/office/officeart/2005/8/layout/cycle6"/>
    <dgm:cxn modelId="{611B7821-43C7-45A6-9D85-D2BD21033E2B}" type="presParOf" srcId="{2F89B12C-0135-47D1-B7DC-3B9C18A356B0}" destId="{EDEDAE56-D34A-466B-90C1-8C0761B67252}" srcOrd="2" destOrd="0" presId="urn:microsoft.com/office/officeart/2005/8/layout/cycle6"/>
    <dgm:cxn modelId="{0024C92A-8206-4C36-A52D-A2AAF88B917A}" type="presParOf" srcId="{2F89B12C-0135-47D1-B7DC-3B9C18A356B0}" destId="{83749DAE-40E6-47F8-9755-D20D45169DFB}" srcOrd="3" destOrd="0" presId="urn:microsoft.com/office/officeart/2005/8/layout/cycle6"/>
    <dgm:cxn modelId="{754774DE-523C-4660-AB68-6CEBEE260820}" type="presParOf" srcId="{2F89B12C-0135-47D1-B7DC-3B9C18A356B0}" destId="{1A95B4A8-3447-4CB2-86A7-184EE979F5F6}" srcOrd="4" destOrd="0" presId="urn:microsoft.com/office/officeart/2005/8/layout/cycle6"/>
    <dgm:cxn modelId="{CF643CC9-1693-46A1-917B-77265E4F2D6C}" type="presParOf" srcId="{2F89B12C-0135-47D1-B7DC-3B9C18A356B0}" destId="{4BB51225-0173-4401-97C9-E5E086B6014C}" srcOrd="5" destOrd="0" presId="urn:microsoft.com/office/officeart/2005/8/layout/cycle6"/>
    <dgm:cxn modelId="{1EDF0890-D79F-4FFF-AAF9-5764ACEA3AA5}" type="presParOf" srcId="{2F89B12C-0135-47D1-B7DC-3B9C18A356B0}" destId="{D70CBE83-F118-4D12-A7BC-27295D4DA054}" srcOrd="6" destOrd="0" presId="urn:microsoft.com/office/officeart/2005/8/layout/cycle6"/>
    <dgm:cxn modelId="{99018557-31FE-4C3F-BF3D-B432CB3D11F4}" type="presParOf" srcId="{2F89B12C-0135-47D1-B7DC-3B9C18A356B0}" destId="{818C0EED-0F3A-4450-91D9-E5F900492838}" srcOrd="7" destOrd="0" presId="urn:microsoft.com/office/officeart/2005/8/layout/cycle6"/>
    <dgm:cxn modelId="{DF215402-E420-4B68-B4DC-47E245C0C175}" type="presParOf" srcId="{2F89B12C-0135-47D1-B7DC-3B9C18A356B0}" destId="{74595E16-B7FD-4647-A158-44326BD3A2A5}" srcOrd="8" destOrd="0" presId="urn:microsoft.com/office/officeart/2005/8/layout/cycle6"/>
    <dgm:cxn modelId="{B5CC6AF9-5E7E-4789-9004-E71350901A18}" type="presParOf" srcId="{2F89B12C-0135-47D1-B7DC-3B9C18A356B0}" destId="{FA605768-476E-420E-A3E9-EA6EA1A55FBE}" srcOrd="9" destOrd="0" presId="urn:microsoft.com/office/officeart/2005/8/layout/cycle6"/>
    <dgm:cxn modelId="{6648BD59-F9BB-4657-B778-AA3AD4AC871C}" type="presParOf" srcId="{2F89B12C-0135-47D1-B7DC-3B9C18A356B0}" destId="{484DE532-2C4D-4C74-92ED-B0C709448A00}" srcOrd="10" destOrd="0" presId="urn:microsoft.com/office/officeart/2005/8/layout/cycle6"/>
    <dgm:cxn modelId="{F5D28760-8C6C-4F7E-A041-3733E06C0E7F}" type="presParOf" srcId="{2F89B12C-0135-47D1-B7DC-3B9C18A356B0}" destId="{A2155619-5B9A-4B17-B1E5-4618DBD6096F}" srcOrd="11" destOrd="0" presId="urn:microsoft.com/office/officeart/2005/8/layout/cycle6"/>
    <dgm:cxn modelId="{277FC1B7-9FC5-4494-8002-139A922D3F76}" type="presParOf" srcId="{2F89B12C-0135-47D1-B7DC-3B9C18A356B0}" destId="{49C8C292-B979-4A57-A034-4D40F9ABD0C8}" srcOrd="12" destOrd="0" presId="urn:microsoft.com/office/officeart/2005/8/layout/cycle6"/>
    <dgm:cxn modelId="{0494190A-8481-42F8-953C-F4E900EC221D}" type="presParOf" srcId="{2F89B12C-0135-47D1-B7DC-3B9C18A356B0}" destId="{1248D43C-F151-486B-ACE9-043B1228938E}" srcOrd="13" destOrd="0" presId="urn:microsoft.com/office/officeart/2005/8/layout/cycle6"/>
    <dgm:cxn modelId="{90F9A2EE-DAF0-4D29-91C6-4E3C6572515F}" type="presParOf" srcId="{2F89B12C-0135-47D1-B7DC-3B9C18A356B0}" destId="{B6936B55-8B83-4023-8463-E3C5931484F1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4D9348-CEB1-409D-97A0-FC2BC352C382}">
      <dsp:nvSpPr>
        <dsp:cNvPr id="0" name=""/>
        <dsp:cNvSpPr/>
      </dsp:nvSpPr>
      <dsp:spPr>
        <a:xfrm>
          <a:off x="2419196" y="1968"/>
          <a:ext cx="1441092" cy="9367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i="0" u="none" strike="noStrike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Accesibilidad</a:t>
          </a:r>
          <a:endParaRPr lang="es-ES" sz="1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64922" y="47694"/>
        <a:ext cx="1349640" cy="845258"/>
      </dsp:txXfrm>
    </dsp:sp>
    <dsp:sp modelId="{EDEDAE56-D34A-466B-90C1-8C0761B67252}">
      <dsp:nvSpPr>
        <dsp:cNvPr id="0" name=""/>
        <dsp:cNvSpPr/>
      </dsp:nvSpPr>
      <dsp:spPr>
        <a:xfrm>
          <a:off x="1266644" y="470323"/>
          <a:ext cx="3746196" cy="3746196"/>
        </a:xfrm>
        <a:custGeom>
          <a:avLst/>
          <a:gdLst/>
          <a:ahLst/>
          <a:cxnLst/>
          <a:rect l="0" t="0" r="0" b="0"/>
          <a:pathLst>
            <a:path>
              <a:moveTo>
                <a:pt x="2603564" y="148304"/>
              </a:moveTo>
              <a:arcTo wR="1873098" hR="1873098" stAng="17577188" swAng="1963614"/>
            </a:path>
          </a:pathLst>
        </a:custGeom>
        <a:noFill/>
        <a:ln w="6350" cap="flat" cmpd="sng" algn="ctr">
          <a:solidFill>
            <a:schemeClr val="accent1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749DAE-40E6-47F8-9755-D20D45169DFB}">
      <dsp:nvSpPr>
        <dsp:cNvPr id="0" name=""/>
        <dsp:cNvSpPr/>
      </dsp:nvSpPr>
      <dsp:spPr>
        <a:xfrm>
          <a:off x="4200618" y="1296247"/>
          <a:ext cx="1441092" cy="9367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i="0" u="none" strike="noStrike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Oportunidad</a:t>
          </a:r>
          <a:endParaRPr lang="es-ES" sz="1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46344" y="1341973"/>
        <a:ext cx="1349640" cy="845258"/>
      </dsp:txXfrm>
    </dsp:sp>
    <dsp:sp modelId="{4BB51225-0173-4401-97C9-E5E086B6014C}">
      <dsp:nvSpPr>
        <dsp:cNvPr id="0" name=""/>
        <dsp:cNvSpPr/>
      </dsp:nvSpPr>
      <dsp:spPr>
        <a:xfrm>
          <a:off x="1266644" y="470323"/>
          <a:ext cx="3746196" cy="3746196"/>
        </a:xfrm>
        <a:custGeom>
          <a:avLst/>
          <a:gdLst/>
          <a:ahLst/>
          <a:cxnLst/>
          <a:rect l="0" t="0" r="0" b="0"/>
          <a:pathLst>
            <a:path>
              <a:moveTo>
                <a:pt x="3743605" y="1774615"/>
              </a:moveTo>
              <a:arcTo wR="1873098" hR="1873098" stAng="21419169" swAng="2197898"/>
            </a:path>
          </a:pathLst>
        </a:custGeom>
        <a:noFill/>
        <a:ln w="6350" cap="flat" cmpd="sng" algn="ctr">
          <a:solidFill>
            <a:schemeClr val="accent1">
              <a:shade val="90000"/>
              <a:hueOff val="103857"/>
              <a:satOff val="-2218"/>
              <a:lumOff val="827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0CBE83-F118-4D12-A7BC-27295D4DA054}">
      <dsp:nvSpPr>
        <dsp:cNvPr id="0" name=""/>
        <dsp:cNvSpPr/>
      </dsp:nvSpPr>
      <dsp:spPr>
        <a:xfrm>
          <a:off x="3520175" y="3390434"/>
          <a:ext cx="1441092" cy="9367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i="0" u="none" strike="noStrike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Continuidad</a:t>
          </a:r>
          <a:endParaRPr lang="es-ES" sz="1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65901" y="3436160"/>
        <a:ext cx="1349640" cy="845258"/>
      </dsp:txXfrm>
    </dsp:sp>
    <dsp:sp modelId="{74595E16-B7FD-4647-A158-44326BD3A2A5}">
      <dsp:nvSpPr>
        <dsp:cNvPr id="0" name=""/>
        <dsp:cNvSpPr/>
      </dsp:nvSpPr>
      <dsp:spPr>
        <a:xfrm>
          <a:off x="1266644" y="470323"/>
          <a:ext cx="3746196" cy="3746196"/>
        </a:xfrm>
        <a:custGeom>
          <a:avLst/>
          <a:gdLst/>
          <a:ahLst/>
          <a:cxnLst/>
          <a:rect l="0" t="0" r="0" b="0"/>
          <a:pathLst>
            <a:path>
              <a:moveTo>
                <a:pt x="2246077" y="3708685"/>
              </a:moveTo>
              <a:arcTo wR="1873098" hR="1873098" stAng="4710854" swAng="1378292"/>
            </a:path>
          </a:pathLst>
        </a:custGeom>
        <a:noFill/>
        <a:ln w="6350" cap="flat" cmpd="sng" algn="ctr">
          <a:solidFill>
            <a:schemeClr val="accent1">
              <a:shade val="90000"/>
              <a:hueOff val="207713"/>
              <a:satOff val="-4436"/>
              <a:lumOff val="1655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605768-476E-420E-A3E9-EA6EA1A55FBE}">
      <dsp:nvSpPr>
        <dsp:cNvPr id="0" name=""/>
        <dsp:cNvSpPr/>
      </dsp:nvSpPr>
      <dsp:spPr>
        <a:xfrm>
          <a:off x="1318217" y="3390434"/>
          <a:ext cx="1441092" cy="9367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i="0" u="none" strike="noStrike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Seguridad</a:t>
          </a:r>
          <a:endParaRPr lang="es-ES" sz="1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63943" y="3436160"/>
        <a:ext cx="1349640" cy="845258"/>
      </dsp:txXfrm>
    </dsp:sp>
    <dsp:sp modelId="{A2155619-5B9A-4B17-B1E5-4618DBD6096F}">
      <dsp:nvSpPr>
        <dsp:cNvPr id="0" name=""/>
        <dsp:cNvSpPr/>
      </dsp:nvSpPr>
      <dsp:spPr>
        <a:xfrm>
          <a:off x="1266644" y="470323"/>
          <a:ext cx="3746196" cy="3746196"/>
        </a:xfrm>
        <a:custGeom>
          <a:avLst/>
          <a:gdLst/>
          <a:ahLst/>
          <a:cxnLst/>
          <a:rect l="0" t="0" r="0" b="0"/>
          <a:pathLst>
            <a:path>
              <a:moveTo>
                <a:pt x="313276" y="2910139"/>
              </a:moveTo>
              <a:arcTo wR="1873098" hR="1873098" stAng="8782932" swAng="2197898"/>
            </a:path>
          </a:pathLst>
        </a:custGeom>
        <a:noFill/>
        <a:ln w="6350" cap="flat" cmpd="sng" algn="ctr">
          <a:solidFill>
            <a:schemeClr val="accent1">
              <a:shade val="90000"/>
              <a:hueOff val="311570"/>
              <a:satOff val="-6653"/>
              <a:lumOff val="2483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C8C292-B979-4A57-A034-4D40F9ABD0C8}">
      <dsp:nvSpPr>
        <dsp:cNvPr id="0" name=""/>
        <dsp:cNvSpPr/>
      </dsp:nvSpPr>
      <dsp:spPr>
        <a:xfrm>
          <a:off x="637774" y="1296247"/>
          <a:ext cx="1441092" cy="93671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b="1" i="0" u="none" strike="noStrike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Pertinencia</a:t>
          </a:r>
          <a:endParaRPr lang="es-ES" sz="17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3500" y="1341973"/>
        <a:ext cx="1349640" cy="845258"/>
      </dsp:txXfrm>
    </dsp:sp>
    <dsp:sp modelId="{B6936B55-8B83-4023-8463-E3C5931484F1}">
      <dsp:nvSpPr>
        <dsp:cNvPr id="0" name=""/>
        <dsp:cNvSpPr/>
      </dsp:nvSpPr>
      <dsp:spPr>
        <a:xfrm>
          <a:off x="1266644" y="470323"/>
          <a:ext cx="3746196" cy="3746196"/>
        </a:xfrm>
        <a:custGeom>
          <a:avLst/>
          <a:gdLst/>
          <a:ahLst/>
          <a:cxnLst/>
          <a:rect l="0" t="0" r="0" b="0"/>
          <a:pathLst>
            <a:path>
              <a:moveTo>
                <a:pt x="326102" y="817019"/>
              </a:moveTo>
              <a:arcTo wR="1873098" hR="1873098" stAng="12859198" swAng="1963614"/>
            </a:path>
          </a:pathLst>
        </a:custGeom>
        <a:noFill/>
        <a:ln w="6350" cap="flat" cmpd="sng" algn="ctr">
          <a:solidFill>
            <a:schemeClr val="accent1">
              <a:shade val="90000"/>
              <a:hueOff val="415426"/>
              <a:satOff val="-8871"/>
              <a:lumOff val="331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5E89B-8DCA-4D37-A087-B7E9C3107F91}" type="datetimeFigureOut">
              <a:rPr lang="es-CO" smtClean="0"/>
              <a:t>20/04/21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9437C-8BC8-4538-BBF1-2D14A6315A9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1050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No reporte públicos Huila Antioquia y Tolima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425BA3-EFD3-4D6D-ABE6-533E526C748D}" type="slidenum">
              <a:rPr lang="es-CO" altLang="es-CO" smtClean="0"/>
              <a:pPr>
                <a:defRPr/>
              </a:pPr>
              <a:t>14</a:t>
            </a:fld>
            <a:endParaRPr lang="es-CO" altLang="es-C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DCE7D-31FE-4C96-8A8C-F1178E847C7C}" type="slidenum">
              <a:rPr lang="es-CO" altLang="es-CO" smtClean="0"/>
              <a:pPr/>
              <a:t>15</a:t>
            </a:fld>
            <a:endParaRPr lang="es-CO" altLang="es-CO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DCE7D-31FE-4C96-8A8C-F1178E847C7C}" type="slidenum">
              <a:rPr lang="es-CO" altLang="es-CO" smtClean="0"/>
              <a:pPr/>
              <a:t>16</a:t>
            </a:fld>
            <a:endParaRPr lang="es-CO" alt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28F32-9ABA-484D-8C76-E415690EF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47CC46C-D117-40B3-A3D6-328E512E2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70C7A5-3AE9-4FF0-B87C-E5B50D3BF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20/04/21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3A8A4C-A1B1-497B-9A2C-338ECD25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9B20F8-49D1-418B-B165-5DF2F55CB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5F0760A-CC8D-4C74-A3E8-C942836C7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01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3F9852-1FF7-4488-8916-5A1533166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6DCC250-6648-46DF-AB81-DCD442CD1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70C2AC-56F9-46EF-A2A0-47E4EB69E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20/04/21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8212B6-4BCE-41C1-B13C-DC15EFAB6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0B772B-9665-467A-AC14-2676D675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814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CFACB5-50E8-4DE1-AD97-839B8A7980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12DA55C-2AD7-45CC-8E38-335502FBFC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0E1557-7659-469F-8FF3-7E1429778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20/04/21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DA4CB2-0226-4FD1-9C33-B16750AF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472A52-6404-4135-B2BB-A01424BC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6320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1FCA703-EC33-4FFE-B986-00F403337B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81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8422AEC-820D-4ABA-A15E-27AB4D4EC6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73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9944FA0-7455-4572-9FF4-AF7B925C50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76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2E35B4D-D647-4560-914F-8BDF9E2EA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50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9274E06-2DDB-445D-BD3B-E3815C6C8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0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DCE409ED-45E8-49A4-9049-5B75113214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60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9EB4DA3-4274-4213-B8D8-402F5CD388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954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4921217-EBDE-479F-8E5F-F23E29382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2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74E9E7-82BB-4835-ADB7-2332543F3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09571A-9E95-4B1B-B6F5-22350D424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3A9DCD-2874-4C5C-9671-E19C25B36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20/04/21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8813B1-8DB0-4EED-8A00-2DCFB255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7CF505-1106-494A-81B8-B77F07327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77DB4C2-018A-4FDF-86FF-C692B6D8E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64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757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97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10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079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02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5"/>
          <p:cNvSpPr/>
          <p:nvPr userDrawn="1"/>
        </p:nvSpPr>
        <p:spPr>
          <a:xfrm>
            <a:off x="0" y="1203327"/>
            <a:ext cx="12192000" cy="56546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b="1" i="1" dirty="0">
              <a:solidFill>
                <a:srgbClr val="026D3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863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21D51-3268-A140-BF24-3351A5DCD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3B0F7F2-74DF-7644-9328-2B196236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06982-58DA-1F40-BDE2-2A4F102BE93A}" type="datetimeFigureOut">
              <a:rPr lang="es-CO" smtClean="0"/>
              <a:pPr/>
              <a:t>20/04/21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B8B200-FEB6-504C-B02D-169E30168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5246B0-DE4D-A34C-B47E-530EA540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A258F-424B-554E-AF05-CDB6C990C8F8}" type="slidenum">
              <a:rPr lang="es-CO" smtClean="0"/>
              <a:pPr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0C9FC21-D76B-0347-95C5-CC843D246D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20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7">
            <a:extLst>
              <a:ext uri="{FF2B5EF4-FFF2-40B4-BE49-F238E27FC236}">
                <a16:creationId xmlns:a16="http://schemas.microsoft.com/office/drawing/2014/main" id="{C3D3B29F-FD7A-4BEF-8057-6904AF0F1B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211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421C65-B4C7-4EEE-8014-AEB539819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F4CAE9-E8BB-47C4-A422-143D34EF9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546BF9-FCD5-4B43-880E-A2FDB74D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20/04/21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CDA18D-FD47-41A8-A193-99A521E46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3B1981-B4F0-4E75-8A84-F47C61DA7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D0CB0A0-4B36-4129-A714-A03A8222D8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34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47336B-1ABD-4EE7-9384-1A4883844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F4BDF-B67B-42FF-9EAF-16F7B3E5A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9C7B50-A4AD-4E55-9DBB-64A55670C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261F91-7390-4EDE-95F1-613F671B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20/04/21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AEBC4BF-A18A-4948-A1EE-69D9F0E3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2F2745-5CDD-4B25-B6B9-1CDB5F3F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EF44D83-8930-44DC-B973-F79DB906EF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73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4C2D67-CC96-4090-BE03-625F4D19D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B30F8E-B693-49C7-9E9A-B57A80A64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DB9B0C-EC84-4A09-AFC6-83DD5A6B9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081C9D1-929A-4459-94DB-38B21FCA6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BE4DB6C-FA11-4139-BDDA-6A5D775E8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E6E3E6A-D34D-4E21-B780-EDC86D4A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20/04/21</a:t>
            </a:fld>
            <a:endParaRPr lang="es-C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79087D3-FF00-419B-B4E4-1984800A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E15B452-C7D8-454B-BBAA-B0C6E419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B81F050-2C57-4D5D-AC30-03638EFEC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"/>
            <a:ext cx="12192000" cy="685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1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F3DC2-9E47-41A7-841D-337B669E6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B7AF3E8-8A8C-474F-9C7F-7223433ED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20/04/21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B313C9-7B83-4296-8C88-BC4F9E319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F6169E-3B9A-48B1-B28C-9A95054E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B3BBDE-99F2-44FF-8094-F1159BAA1B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91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3692DA-C41B-4347-9942-B517459EF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20/04/21</a:t>
            </a:fld>
            <a:endParaRPr lang="es-C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2B3109E-57FC-4967-ABAE-107609A14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B8E6FA-BDE0-4E51-8F32-291D713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1242EBD-ACD0-4561-8D4B-D9409FEC00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7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A5F8E5-6A8C-413F-9F92-B99897682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F91705-9C64-4152-850C-7BD50276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0A440B-D017-404F-A908-BF924BB1A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2A3E1A-372F-4256-9D68-F437D786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20/04/21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18E9AF-ECEB-4D13-8904-E142BAE5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AB680D-2DA9-43C8-BAF1-671980F2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B713E66-643F-4F2E-A2B1-7A528C7D7A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192000" cy="685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27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6A3736-D3FC-412D-B455-F5337E8A5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D94018C-0CB2-427D-B892-68C0879794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524D90-E76E-4529-8D29-95B6D7617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7AF34DA-E0F7-4A4D-B983-70EC9F680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38627-8A2D-49A2-B09D-235392B73D88}" type="datetimeFigureOut">
              <a:rPr lang="es-CO" smtClean="0"/>
              <a:pPr/>
              <a:t>20/04/21</a:t>
            </a:fld>
            <a:endParaRPr lang="es-C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F625DF-7A00-4695-8BCD-9C6C3C98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3FC016-542E-4A98-BE4C-0F8D3E57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6287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5AC6B8B-0EBC-4357-87A9-88B95CBD0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929FEE-DB09-494A-9D2B-EBB5F208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E9146B-781E-4A29-98A3-B66666826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38627-8A2D-49A2-B09D-235392B73D88}" type="datetimeFigureOut">
              <a:rPr lang="es-CO" smtClean="0"/>
              <a:pPr/>
              <a:t>20/04/21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F4B4FE-63BC-46C8-98C5-25F041768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EF0A1F-2D4E-44C8-87D3-E59EEBAD82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034AE-A309-4052-95E6-7EF061C86A4C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4584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53" r:id="rId14"/>
    <p:sldLayoutId id="2147483654" r:id="rId15"/>
    <p:sldLayoutId id="2147483656" r:id="rId16"/>
    <p:sldLayoutId id="2147483657" r:id="rId17"/>
    <p:sldLayoutId id="2147483658" r:id="rId18"/>
    <p:sldLayoutId id="2147483659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7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5.png"/><Relationship Id="rId4" Type="http://schemas.openxmlformats.org/officeDocument/2006/relationships/chart" Target="../charts/char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chart" Target="../charts/char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003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/>
          <p:cNvSpPr/>
          <p:nvPr/>
        </p:nvSpPr>
        <p:spPr>
          <a:xfrm>
            <a:off x="1703512" y="764704"/>
            <a:ext cx="77768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Caracterización de la morbilidad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17" y="1588673"/>
            <a:ext cx="569734" cy="557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2063552" y="1592414"/>
            <a:ext cx="1800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s-CO" altLang="es-CO" b="1" dirty="0">
                <a:latin typeface="+mj-lt"/>
              </a:rPr>
              <a:t>Consulta Externa</a:t>
            </a:r>
          </a:p>
          <a:p>
            <a:pPr algn="just" eaLnBrk="1" hangingPunct="1"/>
            <a:r>
              <a:rPr lang="es-CO" altLang="es-CO" sz="1400" b="1" dirty="0">
                <a:latin typeface="+mj-lt"/>
              </a:rPr>
              <a:t>(5 primeras causas</a:t>
            </a:r>
            <a:r>
              <a:rPr lang="es-CO" altLang="es-CO" sz="1600" b="1" dirty="0">
                <a:latin typeface="+mn-lt"/>
              </a:rPr>
              <a:t>)</a:t>
            </a:r>
          </a:p>
        </p:txBody>
      </p:sp>
      <p:graphicFrame>
        <p:nvGraphicFramePr>
          <p:cNvPr id="6" name="9 Gráfico"/>
          <p:cNvGraphicFramePr>
            <a:graphicFrameLocks/>
          </p:cNvGraphicFramePr>
          <p:nvPr/>
        </p:nvGraphicFramePr>
        <p:xfrm>
          <a:off x="4727848" y="1340768"/>
          <a:ext cx="6192688" cy="4187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4 Gráfico"/>
          <p:cNvGraphicFramePr>
            <a:graphicFrameLocks/>
          </p:cNvGraphicFramePr>
          <p:nvPr/>
        </p:nvGraphicFramePr>
        <p:xfrm>
          <a:off x="479376" y="24208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7 Gráfico"/>
          <p:cNvGraphicFramePr>
            <a:graphicFrameLocks/>
          </p:cNvGraphicFramePr>
          <p:nvPr/>
        </p:nvGraphicFramePr>
        <p:xfrm>
          <a:off x="911424" y="26369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1 Gráfico"/>
          <p:cNvGraphicFramePr>
            <a:graphicFrameLocks/>
          </p:cNvGraphicFramePr>
          <p:nvPr/>
        </p:nvGraphicFramePr>
        <p:xfrm>
          <a:off x="5124401" y="1484784"/>
          <a:ext cx="56166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/>
          <p:cNvSpPr/>
          <p:nvPr/>
        </p:nvSpPr>
        <p:spPr>
          <a:xfrm>
            <a:off x="2135560" y="908720"/>
            <a:ext cx="77768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Caracterización de la morbilidad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813561"/>
            <a:ext cx="6477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2567608" y="1818494"/>
            <a:ext cx="2019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CO" altLang="es-CO" dirty="0">
                <a:latin typeface="+mn-lt"/>
              </a:rPr>
              <a:t> </a:t>
            </a:r>
            <a:r>
              <a:rPr lang="es-CO" altLang="es-CO" b="1" dirty="0">
                <a:latin typeface="+mn-lt"/>
              </a:rPr>
              <a:t>Urgencias</a:t>
            </a:r>
          </a:p>
          <a:p>
            <a:pPr algn="just" eaLnBrk="1" hangingPunct="1"/>
            <a:r>
              <a:rPr lang="es-CO" altLang="es-CO" b="1" dirty="0">
                <a:latin typeface="+mn-lt"/>
              </a:rPr>
              <a:t>(5 primeras causas)</a:t>
            </a:r>
          </a:p>
        </p:txBody>
      </p:sp>
      <p:graphicFrame>
        <p:nvGraphicFramePr>
          <p:cNvPr id="12" name="2 Gráfico"/>
          <p:cNvGraphicFramePr>
            <a:graphicFrameLocks/>
          </p:cNvGraphicFramePr>
          <p:nvPr/>
        </p:nvGraphicFramePr>
        <p:xfrm>
          <a:off x="5231904" y="1340768"/>
          <a:ext cx="5976664" cy="4141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7 Gráfico"/>
          <p:cNvGraphicFramePr>
            <a:graphicFrameLocks/>
          </p:cNvGraphicFramePr>
          <p:nvPr/>
        </p:nvGraphicFramePr>
        <p:xfrm>
          <a:off x="1055440" y="27809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1 Gráfico"/>
          <p:cNvGraphicFramePr>
            <a:graphicFrameLocks/>
          </p:cNvGraphicFramePr>
          <p:nvPr/>
        </p:nvGraphicFramePr>
        <p:xfrm>
          <a:off x="5663952" y="1628800"/>
          <a:ext cx="5651053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/>
          <p:cNvSpPr/>
          <p:nvPr/>
        </p:nvSpPr>
        <p:spPr>
          <a:xfrm>
            <a:off x="2135560" y="908720"/>
            <a:ext cx="77768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Caracterización de la morbilidad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423592" y="1882065"/>
            <a:ext cx="2055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es-CO" altLang="es-CO" dirty="0">
                <a:latin typeface="+mn-lt"/>
              </a:rPr>
              <a:t> </a:t>
            </a:r>
            <a:r>
              <a:rPr lang="es-CO" altLang="es-CO" b="1" dirty="0">
                <a:latin typeface="+mn-lt"/>
              </a:rPr>
              <a:t>Hospitalización</a:t>
            </a:r>
          </a:p>
          <a:p>
            <a:pPr algn="just" eaLnBrk="1" hangingPunct="1"/>
            <a:r>
              <a:rPr lang="es-CO" altLang="es-CO" b="1" dirty="0">
                <a:latin typeface="+mn-lt"/>
              </a:rPr>
              <a:t>(5 primeras causas)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62" y="1713364"/>
            <a:ext cx="788741" cy="81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5 Gráfico"/>
          <p:cNvGraphicFramePr>
            <a:graphicFrameLocks/>
          </p:cNvGraphicFramePr>
          <p:nvPr/>
        </p:nvGraphicFramePr>
        <p:xfrm>
          <a:off x="767408" y="278092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1 Gráfico"/>
          <p:cNvGraphicFramePr>
            <a:graphicFrameLocks/>
          </p:cNvGraphicFramePr>
          <p:nvPr/>
        </p:nvGraphicFramePr>
        <p:xfrm>
          <a:off x="5447928" y="1695919"/>
          <a:ext cx="6048672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7"/>
          <p:cNvCxnSpPr>
            <a:cxnSpLocks/>
          </p:cNvCxnSpPr>
          <p:nvPr/>
        </p:nvCxnSpPr>
        <p:spPr>
          <a:xfrm>
            <a:off x="485775" y="5445224"/>
            <a:ext cx="1170622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Rectángulo 9"/>
          <p:cNvSpPr/>
          <p:nvPr/>
        </p:nvSpPr>
        <p:spPr>
          <a:xfrm>
            <a:off x="0" y="2204864"/>
            <a:ext cx="121920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Sistema Obligatorio Garant</a:t>
            </a: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ía de la Calidad</a:t>
            </a:r>
          </a:p>
          <a:p>
            <a:pPr lvl="3" indent="-28575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endParaRPr lang="es-CO" sz="15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sym typeface="Gill Sans" charset="0"/>
            </a:endParaRPr>
          </a:p>
          <a:p>
            <a:pPr marL="9207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Oportunidad en la atención</a:t>
            </a:r>
          </a:p>
        </p:txBody>
      </p:sp>
      <p:pic>
        <p:nvPicPr>
          <p:cNvPr id="10" name="Picture 6" descr="Cita medica - Iconos gratis de asistencia sanitaria y médica">
            <a:extLst>
              <a:ext uri="{FF2B5EF4-FFF2-40B4-BE49-F238E27FC236}">
                <a16:creationId xmlns:a16="http://schemas.microsoft.com/office/drawing/2014/main" id="{B89C9DC9-2C53-4F2B-857F-2911B8305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3717032"/>
            <a:ext cx="1784332" cy="1783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3" name="Freeform 15"/>
          <p:cNvSpPr>
            <a:spLocks noChangeArrowheads="1"/>
          </p:cNvSpPr>
          <p:nvPr/>
        </p:nvSpPr>
        <p:spPr bwMode="auto">
          <a:xfrm>
            <a:off x="4492625" y="1810540"/>
            <a:ext cx="781050" cy="782638"/>
          </a:xfrm>
          <a:custGeom>
            <a:avLst/>
            <a:gdLst>
              <a:gd name="T0" fmla="*/ 120636097 w 2530"/>
              <a:gd name="T1" fmla="*/ 12907340 h 2530"/>
              <a:gd name="T2" fmla="*/ 12884238 w 2530"/>
              <a:gd name="T3" fmla="*/ 120945713 h 2530"/>
              <a:gd name="T4" fmla="*/ 120636097 w 2530"/>
              <a:gd name="T5" fmla="*/ 228888195 h 2530"/>
              <a:gd name="T6" fmla="*/ 228387653 w 2530"/>
              <a:gd name="T7" fmla="*/ 120945713 h 2530"/>
              <a:gd name="T8" fmla="*/ 120636097 w 2530"/>
              <a:gd name="T9" fmla="*/ 12907340 h 2530"/>
              <a:gd name="T10" fmla="*/ 120636097 w 2530"/>
              <a:gd name="T11" fmla="*/ 241795530 h 2530"/>
              <a:gd name="T12" fmla="*/ 0 w 2530"/>
              <a:gd name="T13" fmla="*/ 120945713 h 2530"/>
              <a:gd name="T14" fmla="*/ 120636097 w 2530"/>
              <a:gd name="T15" fmla="*/ 0 h 2530"/>
              <a:gd name="T16" fmla="*/ 241367588 w 2530"/>
              <a:gd name="T17" fmla="*/ 120945713 h 2530"/>
              <a:gd name="T18" fmla="*/ 120636097 w 2530"/>
              <a:gd name="T19" fmla="*/ 241795530 h 25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30"/>
              <a:gd name="T31" fmla="*/ 0 h 2530"/>
              <a:gd name="T32" fmla="*/ 2530 w 2530"/>
              <a:gd name="T33" fmla="*/ 2530 h 253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30" h="2530">
                <a:moveTo>
                  <a:pt x="1264" y="135"/>
                </a:moveTo>
                <a:cubicBezTo>
                  <a:pt x="642" y="135"/>
                  <a:pt x="135" y="642"/>
                  <a:pt x="135" y="1265"/>
                </a:cubicBezTo>
                <a:cubicBezTo>
                  <a:pt x="135" y="1887"/>
                  <a:pt x="642" y="2394"/>
                  <a:pt x="1264" y="2394"/>
                </a:cubicBezTo>
                <a:cubicBezTo>
                  <a:pt x="1887" y="2394"/>
                  <a:pt x="2393" y="1887"/>
                  <a:pt x="2393" y="1265"/>
                </a:cubicBezTo>
                <a:cubicBezTo>
                  <a:pt x="2393" y="642"/>
                  <a:pt x="1887" y="135"/>
                  <a:pt x="1264" y="135"/>
                </a:cubicBezTo>
                <a:close/>
                <a:moveTo>
                  <a:pt x="1264" y="2529"/>
                </a:moveTo>
                <a:cubicBezTo>
                  <a:pt x="567" y="2529"/>
                  <a:pt x="0" y="1962"/>
                  <a:pt x="0" y="1265"/>
                </a:cubicBezTo>
                <a:cubicBezTo>
                  <a:pt x="0" y="567"/>
                  <a:pt x="567" y="0"/>
                  <a:pt x="1264" y="0"/>
                </a:cubicBezTo>
                <a:cubicBezTo>
                  <a:pt x="1961" y="0"/>
                  <a:pt x="2529" y="567"/>
                  <a:pt x="2529" y="1265"/>
                </a:cubicBezTo>
                <a:cubicBezTo>
                  <a:pt x="2529" y="1962"/>
                  <a:pt x="1961" y="2529"/>
                  <a:pt x="1264" y="2529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45720" tIns="22860" rIns="45720" bIns="22860" anchor="ctr"/>
          <a:lstStyle/>
          <a:p>
            <a:endParaRPr lang="en-US"/>
          </a:p>
        </p:txBody>
      </p:sp>
      <p:sp>
        <p:nvSpPr>
          <p:cNvPr id="61" name="CuadroTexto 4"/>
          <p:cNvSpPr txBox="1">
            <a:spLocks noChangeArrowheads="1"/>
          </p:cNvSpPr>
          <p:nvPr/>
        </p:nvSpPr>
        <p:spPr bwMode="auto">
          <a:xfrm>
            <a:off x="3359696" y="692696"/>
            <a:ext cx="485720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CO" alt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¿Qué es el SOGCS?</a:t>
            </a:r>
            <a:endParaRPr lang="es-CO" altLang="en-US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sym typeface="Gill Sans" charset="0"/>
            </a:endParaRPr>
          </a:p>
        </p:txBody>
      </p:sp>
      <p:grpSp>
        <p:nvGrpSpPr>
          <p:cNvPr id="2" name="61 Grupo"/>
          <p:cNvGrpSpPr/>
          <p:nvPr/>
        </p:nvGrpSpPr>
        <p:grpSpPr>
          <a:xfrm>
            <a:off x="1637733" y="3765455"/>
            <a:ext cx="8993871" cy="2183736"/>
            <a:chOff x="1733268" y="2564452"/>
            <a:chExt cx="8993871" cy="2183736"/>
          </a:xfrm>
        </p:grpSpPr>
        <p:sp>
          <p:nvSpPr>
            <p:cNvPr id="36867" name="Freeform 1"/>
            <p:cNvSpPr>
              <a:spLocks noChangeArrowheads="1"/>
            </p:cNvSpPr>
            <p:nvPr/>
          </p:nvSpPr>
          <p:spPr bwMode="auto">
            <a:xfrm>
              <a:off x="7740649" y="2637191"/>
              <a:ext cx="2972843" cy="651918"/>
            </a:xfrm>
            <a:custGeom>
              <a:avLst/>
              <a:gdLst>
                <a:gd name="T0" fmla="*/ 462635817 w 4081"/>
                <a:gd name="T1" fmla="*/ 102130112 h 1432"/>
                <a:gd name="T2" fmla="*/ 421361628 w 4081"/>
                <a:gd name="T3" fmla="*/ 136843098 h 1432"/>
                <a:gd name="T4" fmla="*/ 41161124 w 4081"/>
                <a:gd name="T5" fmla="*/ 136843098 h 1432"/>
                <a:gd name="T6" fmla="*/ 0 w 4081"/>
                <a:gd name="T7" fmla="*/ 102130112 h 1432"/>
                <a:gd name="T8" fmla="*/ 0 w 4081"/>
                <a:gd name="T9" fmla="*/ 34712686 h 1432"/>
                <a:gd name="T10" fmla="*/ 41161124 w 4081"/>
                <a:gd name="T11" fmla="*/ 0 h 1432"/>
                <a:gd name="T12" fmla="*/ 421361628 w 4081"/>
                <a:gd name="T13" fmla="*/ 0 h 1432"/>
                <a:gd name="T14" fmla="*/ 462635817 w 4081"/>
                <a:gd name="T15" fmla="*/ 34712686 h 1432"/>
                <a:gd name="T16" fmla="*/ 462635817 w 4081"/>
                <a:gd name="T17" fmla="*/ 102130112 h 14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1"/>
                <a:gd name="T28" fmla="*/ 0 h 1432"/>
                <a:gd name="T29" fmla="*/ 4081 w 4081"/>
                <a:gd name="T30" fmla="*/ 1432 h 14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1" h="1432">
                  <a:moveTo>
                    <a:pt x="4080" y="1068"/>
                  </a:moveTo>
                  <a:cubicBezTo>
                    <a:pt x="4080" y="1269"/>
                    <a:pt x="3917" y="1431"/>
                    <a:pt x="3716" y="1431"/>
                  </a:cubicBezTo>
                  <a:lnTo>
                    <a:pt x="363" y="1431"/>
                  </a:lnTo>
                  <a:cubicBezTo>
                    <a:pt x="163" y="1431"/>
                    <a:pt x="0" y="1269"/>
                    <a:pt x="0" y="1068"/>
                  </a:cubicBezTo>
                  <a:lnTo>
                    <a:pt x="0" y="363"/>
                  </a:lnTo>
                  <a:cubicBezTo>
                    <a:pt x="0" y="163"/>
                    <a:pt x="163" y="0"/>
                    <a:pt x="363" y="0"/>
                  </a:cubicBezTo>
                  <a:lnTo>
                    <a:pt x="3716" y="0"/>
                  </a:lnTo>
                  <a:cubicBezTo>
                    <a:pt x="3917" y="0"/>
                    <a:pt x="4080" y="163"/>
                    <a:pt x="4080" y="363"/>
                  </a:cubicBezTo>
                  <a:lnTo>
                    <a:pt x="4080" y="1068"/>
                  </a:lnTo>
                </a:path>
              </a:pathLst>
            </a:custGeom>
            <a:solidFill>
              <a:srgbClr val="8D103D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 sz="2800"/>
            </a:p>
          </p:txBody>
        </p:sp>
        <p:sp>
          <p:nvSpPr>
            <p:cNvPr id="36908" name="TextBox 98"/>
            <p:cNvSpPr txBox="1">
              <a:spLocks noChangeArrowheads="1"/>
            </p:cNvSpPr>
            <p:nvPr/>
          </p:nvSpPr>
          <p:spPr bwMode="auto">
            <a:xfrm>
              <a:off x="7842250" y="4130675"/>
              <a:ext cx="1541463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tIns="22860" rIns="45720" bIns="22860" anchor="b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Poppins SemiBold"/>
                  <a:ea typeface="League Spartan"/>
                  <a:cs typeface="Poppins SemiBold"/>
                </a:rPr>
                <a:t>IPS/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Poppins SemiBold"/>
                  <a:ea typeface="League Spartan"/>
                  <a:cs typeface="Poppins SemiBold"/>
                </a:rPr>
                <a:t>PROVEEDORES</a:t>
              </a:r>
            </a:p>
          </p:txBody>
        </p:sp>
        <p:grpSp>
          <p:nvGrpSpPr>
            <p:cNvPr id="3" name="Grupo 9"/>
            <p:cNvGrpSpPr/>
            <p:nvPr/>
          </p:nvGrpSpPr>
          <p:grpSpPr>
            <a:xfrm>
              <a:off x="5400189" y="3089809"/>
              <a:ext cx="1939247" cy="1103449"/>
              <a:chOff x="10251458" y="6482524"/>
              <a:chExt cx="3877483" cy="2206898"/>
            </a:xfrm>
            <a:solidFill>
              <a:schemeClr val="tx1">
                <a:lumMod val="40000"/>
                <a:lumOff val="60000"/>
              </a:schemeClr>
            </a:solidFill>
          </p:grpSpPr>
          <p:sp>
            <p:nvSpPr>
              <p:cNvPr id="4" name="Rectángulo 126"/>
              <p:cNvSpPr/>
              <p:nvPr/>
            </p:nvSpPr>
            <p:spPr>
              <a:xfrm rot="4199331" flipH="1">
                <a:off x="13400278" y="5937800"/>
                <a:ext cx="87950" cy="12618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" name="Rectángulo 127"/>
              <p:cNvSpPr/>
              <p:nvPr/>
            </p:nvSpPr>
            <p:spPr>
              <a:xfrm rot="17400669" flipH="1" flipV="1">
                <a:off x="13454036" y="7943117"/>
                <a:ext cx="87950" cy="12618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8" name="Rectángulo 123"/>
              <p:cNvSpPr/>
              <p:nvPr/>
            </p:nvSpPr>
            <p:spPr>
              <a:xfrm rot="4199331" flipV="1">
                <a:off x="10892171" y="7975958"/>
                <a:ext cx="87950" cy="12618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" name="Rectángulo 122"/>
              <p:cNvSpPr/>
              <p:nvPr/>
            </p:nvSpPr>
            <p:spPr>
              <a:xfrm rot="17400669">
                <a:off x="10838413" y="5970641"/>
                <a:ext cx="87950" cy="12618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2" name="Freeform 55"/>
              <p:cNvSpPr>
                <a:spLocks noChangeArrowheads="1"/>
              </p:cNvSpPr>
              <p:nvPr/>
            </p:nvSpPr>
            <p:spPr bwMode="auto">
              <a:xfrm>
                <a:off x="11128969" y="6482524"/>
                <a:ext cx="2206898" cy="2206898"/>
              </a:xfrm>
              <a:custGeom>
                <a:avLst/>
                <a:gdLst>
                  <a:gd name="T0" fmla="*/ 1786 w 3573"/>
                  <a:gd name="T1" fmla="*/ 169 h 3573"/>
                  <a:gd name="T2" fmla="*/ 170 w 3573"/>
                  <a:gd name="T3" fmla="*/ 1786 h 3573"/>
                  <a:gd name="T4" fmla="*/ 1786 w 3573"/>
                  <a:gd name="T5" fmla="*/ 3404 h 3573"/>
                  <a:gd name="T6" fmla="*/ 3404 w 3573"/>
                  <a:gd name="T7" fmla="*/ 1786 h 3573"/>
                  <a:gd name="T8" fmla="*/ 1786 w 3573"/>
                  <a:gd name="T9" fmla="*/ 169 h 3573"/>
                  <a:gd name="T10" fmla="*/ 1786 w 3573"/>
                  <a:gd name="T11" fmla="*/ 3572 h 3573"/>
                  <a:gd name="T12" fmla="*/ 0 w 3573"/>
                  <a:gd name="T13" fmla="*/ 1786 h 3573"/>
                  <a:gd name="T14" fmla="*/ 1786 w 3573"/>
                  <a:gd name="T15" fmla="*/ 0 h 3573"/>
                  <a:gd name="T16" fmla="*/ 3572 w 3573"/>
                  <a:gd name="T17" fmla="*/ 1786 h 3573"/>
                  <a:gd name="T18" fmla="*/ 1786 w 3573"/>
                  <a:gd name="T19" fmla="*/ 3572 h 3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73" h="3573">
                    <a:moveTo>
                      <a:pt x="1786" y="169"/>
                    </a:moveTo>
                    <a:cubicBezTo>
                      <a:pt x="895" y="169"/>
                      <a:pt x="170" y="895"/>
                      <a:pt x="170" y="1786"/>
                    </a:cubicBezTo>
                    <a:cubicBezTo>
                      <a:pt x="170" y="2678"/>
                      <a:pt x="895" y="3404"/>
                      <a:pt x="1786" y="3404"/>
                    </a:cubicBezTo>
                    <a:cubicBezTo>
                      <a:pt x="2679" y="3404"/>
                      <a:pt x="3404" y="2678"/>
                      <a:pt x="3404" y="1786"/>
                    </a:cubicBezTo>
                    <a:cubicBezTo>
                      <a:pt x="3404" y="895"/>
                      <a:pt x="2679" y="169"/>
                      <a:pt x="1786" y="169"/>
                    </a:cubicBezTo>
                    <a:close/>
                    <a:moveTo>
                      <a:pt x="1786" y="3572"/>
                    </a:moveTo>
                    <a:cubicBezTo>
                      <a:pt x="801" y="3572"/>
                      <a:pt x="0" y="2771"/>
                      <a:pt x="0" y="1786"/>
                    </a:cubicBezTo>
                    <a:cubicBezTo>
                      <a:pt x="0" y="801"/>
                      <a:pt x="801" y="0"/>
                      <a:pt x="1786" y="0"/>
                    </a:cubicBezTo>
                    <a:cubicBezTo>
                      <a:pt x="2771" y="0"/>
                      <a:pt x="3572" y="801"/>
                      <a:pt x="3572" y="1786"/>
                    </a:cubicBezTo>
                    <a:cubicBezTo>
                      <a:pt x="3572" y="2771"/>
                      <a:pt x="2771" y="3572"/>
                      <a:pt x="1786" y="3572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36868" name="Freeform 2"/>
            <p:cNvSpPr>
              <a:spLocks noChangeArrowheads="1"/>
            </p:cNvSpPr>
            <p:nvPr/>
          </p:nvSpPr>
          <p:spPr bwMode="auto">
            <a:xfrm>
              <a:off x="1787856" y="2655460"/>
              <a:ext cx="3346070" cy="592708"/>
            </a:xfrm>
            <a:custGeom>
              <a:avLst/>
              <a:gdLst>
                <a:gd name="T0" fmla="*/ 470205911 w 4080"/>
                <a:gd name="T1" fmla="*/ 101764248 h 1432"/>
                <a:gd name="T2" fmla="*/ 428361206 w 4080"/>
                <a:gd name="T3" fmla="*/ 136352775 h 1432"/>
                <a:gd name="T4" fmla="*/ 41844717 w 4080"/>
                <a:gd name="T5" fmla="*/ 136352775 h 1432"/>
                <a:gd name="T6" fmla="*/ 0 w 4080"/>
                <a:gd name="T7" fmla="*/ 101764248 h 1432"/>
                <a:gd name="T8" fmla="*/ 0 w 4080"/>
                <a:gd name="T9" fmla="*/ 34588537 h 1432"/>
                <a:gd name="T10" fmla="*/ 41844717 w 4080"/>
                <a:gd name="T11" fmla="*/ 0 h 1432"/>
                <a:gd name="T12" fmla="*/ 428361206 w 4080"/>
                <a:gd name="T13" fmla="*/ 0 h 1432"/>
                <a:gd name="T14" fmla="*/ 470205911 w 4080"/>
                <a:gd name="T15" fmla="*/ 34588537 h 1432"/>
                <a:gd name="T16" fmla="*/ 470205911 w 4080"/>
                <a:gd name="T17" fmla="*/ 101764248 h 14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0"/>
                <a:gd name="T28" fmla="*/ 0 h 1432"/>
                <a:gd name="T29" fmla="*/ 4080 w 4080"/>
                <a:gd name="T30" fmla="*/ 1432 h 14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0" h="1432">
                  <a:moveTo>
                    <a:pt x="4079" y="1068"/>
                  </a:moveTo>
                  <a:cubicBezTo>
                    <a:pt x="4079" y="1268"/>
                    <a:pt x="3916" y="1431"/>
                    <a:pt x="3716" y="1431"/>
                  </a:cubicBezTo>
                  <a:lnTo>
                    <a:pt x="363" y="1431"/>
                  </a:lnTo>
                  <a:cubicBezTo>
                    <a:pt x="162" y="1431"/>
                    <a:pt x="0" y="1268"/>
                    <a:pt x="0" y="1068"/>
                  </a:cubicBezTo>
                  <a:lnTo>
                    <a:pt x="0" y="363"/>
                  </a:lnTo>
                  <a:cubicBezTo>
                    <a:pt x="0" y="163"/>
                    <a:pt x="162" y="0"/>
                    <a:pt x="363" y="0"/>
                  </a:cubicBezTo>
                  <a:lnTo>
                    <a:pt x="3716" y="0"/>
                  </a:lnTo>
                  <a:cubicBezTo>
                    <a:pt x="3916" y="0"/>
                    <a:pt x="4079" y="163"/>
                    <a:pt x="4079" y="363"/>
                  </a:cubicBezTo>
                  <a:lnTo>
                    <a:pt x="4079" y="1068"/>
                  </a:lnTo>
                </a:path>
              </a:pathLst>
            </a:custGeom>
            <a:solidFill>
              <a:srgbClr val="0A4366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69" name="Freeform 3"/>
            <p:cNvSpPr>
              <a:spLocks noChangeArrowheads="1"/>
            </p:cNvSpPr>
            <p:nvPr/>
          </p:nvSpPr>
          <p:spPr bwMode="auto">
            <a:xfrm>
              <a:off x="7713354" y="3971642"/>
              <a:ext cx="2986491" cy="654949"/>
            </a:xfrm>
            <a:custGeom>
              <a:avLst/>
              <a:gdLst>
                <a:gd name="T0" fmla="*/ 462635817 w 4081"/>
                <a:gd name="T1" fmla="*/ 131109524 h 1431"/>
                <a:gd name="T2" fmla="*/ 421361628 w 4081"/>
                <a:gd name="T3" fmla="*/ 175713689 h 1431"/>
                <a:gd name="T4" fmla="*/ 41161124 w 4081"/>
                <a:gd name="T5" fmla="*/ 175713689 h 1431"/>
                <a:gd name="T6" fmla="*/ 0 w 4081"/>
                <a:gd name="T7" fmla="*/ 131109524 h 1431"/>
                <a:gd name="T8" fmla="*/ 0 w 4081"/>
                <a:gd name="T9" fmla="*/ 44604177 h 1431"/>
                <a:gd name="T10" fmla="*/ 41161124 w 4081"/>
                <a:gd name="T11" fmla="*/ 0 h 1431"/>
                <a:gd name="T12" fmla="*/ 421361628 w 4081"/>
                <a:gd name="T13" fmla="*/ 0 h 1431"/>
                <a:gd name="T14" fmla="*/ 462635817 w 4081"/>
                <a:gd name="T15" fmla="*/ 44604177 h 1431"/>
                <a:gd name="T16" fmla="*/ 462635817 w 4081"/>
                <a:gd name="T17" fmla="*/ 131109524 h 14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1"/>
                <a:gd name="T28" fmla="*/ 0 h 1431"/>
                <a:gd name="T29" fmla="*/ 4081 w 4081"/>
                <a:gd name="T30" fmla="*/ 1431 h 14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1" h="1431">
                  <a:moveTo>
                    <a:pt x="4080" y="1067"/>
                  </a:moveTo>
                  <a:cubicBezTo>
                    <a:pt x="4080" y="1267"/>
                    <a:pt x="3917" y="1430"/>
                    <a:pt x="3716" y="1430"/>
                  </a:cubicBezTo>
                  <a:lnTo>
                    <a:pt x="363" y="1430"/>
                  </a:lnTo>
                  <a:cubicBezTo>
                    <a:pt x="163" y="1430"/>
                    <a:pt x="0" y="1267"/>
                    <a:pt x="0" y="1067"/>
                  </a:cubicBezTo>
                  <a:lnTo>
                    <a:pt x="0" y="363"/>
                  </a:lnTo>
                  <a:cubicBezTo>
                    <a:pt x="0" y="162"/>
                    <a:pt x="163" y="0"/>
                    <a:pt x="363" y="0"/>
                  </a:cubicBezTo>
                  <a:lnTo>
                    <a:pt x="3716" y="0"/>
                  </a:lnTo>
                  <a:cubicBezTo>
                    <a:pt x="3917" y="0"/>
                    <a:pt x="4080" y="162"/>
                    <a:pt x="4080" y="363"/>
                  </a:cubicBezTo>
                  <a:lnTo>
                    <a:pt x="4080" y="1067"/>
                  </a:lnTo>
                </a:path>
              </a:pathLst>
            </a:custGeom>
            <a:solidFill>
              <a:srgbClr val="E24956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70" name="Freeform 4"/>
            <p:cNvSpPr>
              <a:spLocks noChangeArrowheads="1"/>
            </p:cNvSpPr>
            <p:nvPr/>
          </p:nvSpPr>
          <p:spPr bwMode="auto">
            <a:xfrm>
              <a:off x="1746913" y="4053384"/>
              <a:ext cx="3264186" cy="641446"/>
            </a:xfrm>
            <a:custGeom>
              <a:avLst/>
              <a:gdLst>
                <a:gd name="T0" fmla="*/ 474083903 w 4080"/>
                <a:gd name="T1" fmla="*/ 115646909 h 1432"/>
                <a:gd name="T2" fmla="*/ 431894087 w 4080"/>
                <a:gd name="T3" fmla="*/ 154954116 h 1432"/>
                <a:gd name="T4" fmla="*/ 42189829 w 4080"/>
                <a:gd name="T5" fmla="*/ 154954116 h 1432"/>
                <a:gd name="T6" fmla="*/ 0 w 4080"/>
                <a:gd name="T7" fmla="*/ 115646909 h 1432"/>
                <a:gd name="T8" fmla="*/ 0 w 4080"/>
                <a:gd name="T9" fmla="*/ 39306868 h 1432"/>
                <a:gd name="T10" fmla="*/ 42189829 w 4080"/>
                <a:gd name="T11" fmla="*/ 0 h 1432"/>
                <a:gd name="T12" fmla="*/ 431894087 w 4080"/>
                <a:gd name="T13" fmla="*/ 0 h 1432"/>
                <a:gd name="T14" fmla="*/ 474083903 w 4080"/>
                <a:gd name="T15" fmla="*/ 39306868 h 1432"/>
                <a:gd name="T16" fmla="*/ 474083903 w 4080"/>
                <a:gd name="T17" fmla="*/ 115646909 h 14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80"/>
                <a:gd name="T28" fmla="*/ 0 h 1432"/>
                <a:gd name="T29" fmla="*/ 4080 w 4080"/>
                <a:gd name="T30" fmla="*/ 1432 h 14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80" h="1432">
                  <a:moveTo>
                    <a:pt x="4079" y="1068"/>
                  </a:moveTo>
                  <a:cubicBezTo>
                    <a:pt x="4079" y="1269"/>
                    <a:pt x="3916" y="1431"/>
                    <a:pt x="3716" y="1431"/>
                  </a:cubicBezTo>
                  <a:lnTo>
                    <a:pt x="363" y="1431"/>
                  </a:lnTo>
                  <a:cubicBezTo>
                    <a:pt x="162" y="1431"/>
                    <a:pt x="0" y="1269"/>
                    <a:pt x="0" y="1068"/>
                  </a:cubicBezTo>
                  <a:lnTo>
                    <a:pt x="0" y="363"/>
                  </a:lnTo>
                  <a:cubicBezTo>
                    <a:pt x="0" y="163"/>
                    <a:pt x="162" y="0"/>
                    <a:pt x="363" y="0"/>
                  </a:cubicBezTo>
                  <a:lnTo>
                    <a:pt x="3716" y="0"/>
                  </a:lnTo>
                  <a:cubicBezTo>
                    <a:pt x="3916" y="0"/>
                    <a:pt x="4079" y="163"/>
                    <a:pt x="4079" y="363"/>
                  </a:cubicBezTo>
                  <a:lnTo>
                    <a:pt x="4079" y="1068"/>
                  </a:lnTo>
                </a:path>
              </a:pathLst>
            </a:custGeom>
            <a:solidFill>
              <a:srgbClr val="0A98CF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72" name="Freeform 14"/>
            <p:cNvSpPr>
              <a:spLocks noChangeArrowheads="1"/>
            </p:cNvSpPr>
            <p:nvPr/>
          </p:nvSpPr>
          <p:spPr bwMode="auto">
            <a:xfrm>
              <a:off x="4799866" y="2574474"/>
              <a:ext cx="739775" cy="739775"/>
            </a:xfrm>
            <a:custGeom>
              <a:avLst/>
              <a:gdLst>
                <a:gd name="T0" fmla="*/ 114225576 w 2395"/>
                <a:gd name="T1" fmla="*/ 0 h 2395"/>
                <a:gd name="T2" fmla="*/ 228451153 w 2395"/>
                <a:gd name="T3" fmla="*/ 114195615 h 2395"/>
                <a:gd name="T4" fmla="*/ 114225576 w 2395"/>
                <a:gd name="T5" fmla="*/ 228391230 h 2395"/>
                <a:gd name="T6" fmla="*/ 0 w 2395"/>
                <a:gd name="T7" fmla="*/ 114195615 h 2395"/>
                <a:gd name="T8" fmla="*/ 114225576 w 2395"/>
                <a:gd name="T9" fmla="*/ 0 h 2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5"/>
                <a:gd name="T16" fmla="*/ 0 h 2395"/>
                <a:gd name="T17" fmla="*/ 2395 w 2395"/>
                <a:gd name="T18" fmla="*/ 2395 h 2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5" h="2395">
                  <a:moveTo>
                    <a:pt x="1197" y="0"/>
                  </a:moveTo>
                  <a:cubicBezTo>
                    <a:pt x="1857" y="0"/>
                    <a:pt x="2394" y="537"/>
                    <a:pt x="2394" y="1197"/>
                  </a:cubicBezTo>
                  <a:cubicBezTo>
                    <a:pt x="2394" y="1857"/>
                    <a:pt x="1857" y="2394"/>
                    <a:pt x="1197" y="2394"/>
                  </a:cubicBezTo>
                  <a:cubicBezTo>
                    <a:pt x="537" y="2394"/>
                    <a:pt x="0" y="1857"/>
                    <a:pt x="0" y="1197"/>
                  </a:cubicBezTo>
                  <a:cubicBezTo>
                    <a:pt x="0" y="537"/>
                    <a:pt x="537" y="0"/>
                    <a:pt x="1197" y="0"/>
                  </a:cubicBezTo>
                </a:path>
              </a:pathLst>
            </a:custGeom>
            <a:solidFill>
              <a:srgbClr val="0A4366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74" name="Freeform 16"/>
            <p:cNvSpPr>
              <a:spLocks noChangeArrowheads="1"/>
            </p:cNvSpPr>
            <p:nvPr/>
          </p:nvSpPr>
          <p:spPr bwMode="auto">
            <a:xfrm>
              <a:off x="4799962" y="3990808"/>
              <a:ext cx="739775" cy="739775"/>
            </a:xfrm>
            <a:custGeom>
              <a:avLst/>
              <a:gdLst>
                <a:gd name="T0" fmla="*/ 114225576 w 2395"/>
                <a:gd name="T1" fmla="*/ 0 h 2395"/>
                <a:gd name="T2" fmla="*/ 228451153 w 2395"/>
                <a:gd name="T3" fmla="*/ 114195924 h 2395"/>
                <a:gd name="T4" fmla="*/ 114225576 w 2395"/>
                <a:gd name="T5" fmla="*/ 228391538 h 2395"/>
                <a:gd name="T6" fmla="*/ 0 w 2395"/>
                <a:gd name="T7" fmla="*/ 114195924 h 2395"/>
                <a:gd name="T8" fmla="*/ 114225576 w 2395"/>
                <a:gd name="T9" fmla="*/ 0 h 2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5"/>
                <a:gd name="T16" fmla="*/ 0 h 2395"/>
                <a:gd name="T17" fmla="*/ 2395 w 2395"/>
                <a:gd name="T18" fmla="*/ 2395 h 2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5" h="2395">
                  <a:moveTo>
                    <a:pt x="1197" y="0"/>
                  </a:moveTo>
                  <a:cubicBezTo>
                    <a:pt x="1857" y="0"/>
                    <a:pt x="2394" y="537"/>
                    <a:pt x="2394" y="1197"/>
                  </a:cubicBezTo>
                  <a:cubicBezTo>
                    <a:pt x="2394" y="1857"/>
                    <a:pt x="1857" y="2394"/>
                    <a:pt x="1197" y="2394"/>
                  </a:cubicBezTo>
                  <a:cubicBezTo>
                    <a:pt x="537" y="2394"/>
                    <a:pt x="0" y="1857"/>
                    <a:pt x="0" y="1197"/>
                  </a:cubicBezTo>
                  <a:cubicBezTo>
                    <a:pt x="0" y="537"/>
                    <a:pt x="537" y="0"/>
                    <a:pt x="1197" y="0"/>
                  </a:cubicBezTo>
                </a:path>
              </a:pathLst>
            </a:custGeom>
            <a:solidFill>
              <a:srgbClr val="0A98CF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75" name="Freeform 17"/>
            <p:cNvSpPr>
              <a:spLocks noChangeArrowheads="1"/>
            </p:cNvSpPr>
            <p:nvPr/>
          </p:nvSpPr>
          <p:spPr bwMode="auto">
            <a:xfrm>
              <a:off x="4779323" y="2564452"/>
              <a:ext cx="781050" cy="781050"/>
            </a:xfrm>
            <a:custGeom>
              <a:avLst/>
              <a:gdLst>
                <a:gd name="T0" fmla="*/ 120636097 w 2530"/>
                <a:gd name="T1" fmla="*/ 12795755 h 2529"/>
                <a:gd name="T2" fmla="*/ 12884238 w 2530"/>
                <a:gd name="T3" fmla="*/ 120700167 h 2529"/>
                <a:gd name="T4" fmla="*/ 120636097 w 2530"/>
                <a:gd name="T5" fmla="*/ 228509153 h 2529"/>
                <a:gd name="T6" fmla="*/ 228387653 w 2530"/>
                <a:gd name="T7" fmla="*/ 120700167 h 2529"/>
                <a:gd name="T8" fmla="*/ 120636097 w 2530"/>
                <a:gd name="T9" fmla="*/ 12795755 h 2529"/>
                <a:gd name="T10" fmla="*/ 120636097 w 2530"/>
                <a:gd name="T11" fmla="*/ 241400334 h 2529"/>
                <a:gd name="T12" fmla="*/ 0 w 2530"/>
                <a:gd name="T13" fmla="*/ 120700167 h 2529"/>
                <a:gd name="T14" fmla="*/ 120636097 w 2530"/>
                <a:gd name="T15" fmla="*/ 0 h 2529"/>
                <a:gd name="T16" fmla="*/ 241367588 w 2530"/>
                <a:gd name="T17" fmla="*/ 120700167 h 2529"/>
                <a:gd name="T18" fmla="*/ 120636097 w 2530"/>
                <a:gd name="T19" fmla="*/ 241400334 h 25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0"/>
                <a:gd name="T31" fmla="*/ 0 h 2529"/>
                <a:gd name="T32" fmla="*/ 2530 w 2530"/>
                <a:gd name="T33" fmla="*/ 2529 h 25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0" h="2529">
                  <a:moveTo>
                    <a:pt x="1264" y="134"/>
                  </a:moveTo>
                  <a:cubicBezTo>
                    <a:pt x="642" y="134"/>
                    <a:pt x="135" y="641"/>
                    <a:pt x="135" y="1264"/>
                  </a:cubicBezTo>
                  <a:cubicBezTo>
                    <a:pt x="135" y="1887"/>
                    <a:pt x="642" y="2393"/>
                    <a:pt x="1264" y="2393"/>
                  </a:cubicBezTo>
                  <a:cubicBezTo>
                    <a:pt x="1887" y="2393"/>
                    <a:pt x="2393" y="1887"/>
                    <a:pt x="2393" y="1264"/>
                  </a:cubicBezTo>
                  <a:cubicBezTo>
                    <a:pt x="2393" y="641"/>
                    <a:pt x="1887" y="134"/>
                    <a:pt x="1264" y="134"/>
                  </a:cubicBezTo>
                  <a:close/>
                  <a:moveTo>
                    <a:pt x="1264" y="2528"/>
                  </a:moveTo>
                  <a:cubicBezTo>
                    <a:pt x="567" y="2528"/>
                    <a:pt x="0" y="1961"/>
                    <a:pt x="0" y="1264"/>
                  </a:cubicBezTo>
                  <a:cubicBezTo>
                    <a:pt x="0" y="566"/>
                    <a:pt x="567" y="0"/>
                    <a:pt x="1264" y="0"/>
                  </a:cubicBezTo>
                  <a:cubicBezTo>
                    <a:pt x="1961" y="0"/>
                    <a:pt x="2529" y="566"/>
                    <a:pt x="2529" y="1264"/>
                  </a:cubicBezTo>
                  <a:cubicBezTo>
                    <a:pt x="2529" y="1961"/>
                    <a:pt x="1961" y="2528"/>
                    <a:pt x="1264" y="252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77" name="Freeform 19"/>
            <p:cNvSpPr>
              <a:spLocks noChangeArrowheads="1"/>
            </p:cNvSpPr>
            <p:nvPr/>
          </p:nvSpPr>
          <p:spPr bwMode="auto">
            <a:xfrm>
              <a:off x="4779325" y="3965551"/>
              <a:ext cx="781050" cy="782637"/>
            </a:xfrm>
            <a:custGeom>
              <a:avLst/>
              <a:gdLst>
                <a:gd name="T0" fmla="*/ 120636097 w 2530"/>
                <a:gd name="T1" fmla="*/ 12907323 h 2530"/>
                <a:gd name="T2" fmla="*/ 12884238 w 2530"/>
                <a:gd name="T3" fmla="*/ 120945559 h 2530"/>
                <a:gd name="T4" fmla="*/ 120636097 w 2530"/>
                <a:gd name="T5" fmla="*/ 228887902 h 2530"/>
                <a:gd name="T6" fmla="*/ 228387653 w 2530"/>
                <a:gd name="T7" fmla="*/ 120945559 h 2530"/>
                <a:gd name="T8" fmla="*/ 120636097 w 2530"/>
                <a:gd name="T9" fmla="*/ 12907323 h 2530"/>
                <a:gd name="T10" fmla="*/ 120636097 w 2530"/>
                <a:gd name="T11" fmla="*/ 241795221 h 2530"/>
                <a:gd name="T12" fmla="*/ 0 w 2530"/>
                <a:gd name="T13" fmla="*/ 120945559 h 2530"/>
                <a:gd name="T14" fmla="*/ 120636097 w 2530"/>
                <a:gd name="T15" fmla="*/ 0 h 2530"/>
                <a:gd name="T16" fmla="*/ 241367588 w 2530"/>
                <a:gd name="T17" fmla="*/ 120945559 h 2530"/>
                <a:gd name="T18" fmla="*/ 120636097 w 2530"/>
                <a:gd name="T19" fmla="*/ 241795221 h 25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0"/>
                <a:gd name="T31" fmla="*/ 0 h 2530"/>
                <a:gd name="T32" fmla="*/ 2530 w 2530"/>
                <a:gd name="T33" fmla="*/ 2530 h 25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0" h="2530">
                  <a:moveTo>
                    <a:pt x="1264" y="135"/>
                  </a:moveTo>
                  <a:cubicBezTo>
                    <a:pt x="642" y="135"/>
                    <a:pt x="135" y="642"/>
                    <a:pt x="135" y="1265"/>
                  </a:cubicBezTo>
                  <a:cubicBezTo>
                    <a:pt x="135" y="1887"/>
                    <a:pt x="642" y="2394"/>
                    <a:pt x="1264" y="2394"/>
                  </a:cubicBezTo>
                  <a:cubicBezTo>
                    <a:pt x="1887" y="2394"/>
                    <a:pt x="2393" y="1887"/>
                    <a:pt x="2393" y="1265"/>
                  </a:cubicBezTo>
                  <a:cubicBezTo>
                    <a:pt x="2393" y="642"/>
                    <a:pt x="1887" y="135"/>
                    <a:pt x="1264" y="135"/>
                  </a:cubicBezTo>
                  <a:close/>
                  <a:moveTo>
                    <a:pt x="1264" y="2529"/>
                  </a:moveTo>
                  <a:cubicBezTo>
                    <a:pt x="567" y="2529"/>
                    <a:pt x="0" y="1962"/>
                    <a:pt x="0" y="1265"/>
                  </a:cubicBezTo>
                  <a:cubicBezTo>
                    <a:pt x="0" y="568"/>
                    <a:pt x="567" y="0"/>
                    <a:pt x="1264" y="0"/>
                  </a:cubicBezTo>
                  <a:cubicBezTo>
                    <a:pt x="1961" y="0"/>
                    <a:pt x="2529" y="568"/>
                    <a:pt x="2529" y="1265"/>
                  </a:cubicBezTo>
                  <a:cubicBezTo>
                    <a:pt x="2529" y="1962"/>
                    <a:pt x="1961" y="2529"/>
                    <a:pt x="1264" y="252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79" name="Freeform 22"/>
            <p:cNvSpPr>
              <a:spLocks noChangeArrowheads="1"/>
            </p:cNvSpPr>
            <p:nvPr/>
          </p:nvSpPr>
          <p:spPr bwMode="auto">
            <a:xfrm>
              <a:off x="7219950" y="2588573"/>
              <a:ext cx="739775" cy="738188"/>
            </a:xfrm>
            <a:custGeom>
              <a:avLst/>
              <a:gdLst>
                <a:gd name="T0" fmla="*/ 114225576 w 2395"/>
                <a:gd name="T1" fmla="*/ 0 h 2395"/>
                <a:gd name="T2" fmla="*/ 228450844 w 2395"/>
                <a:gd name="T3" fmla="*/ 113950945 h 2395"/>
                <a:gd name="T4" fmla="*/ 114225576 w 2395"/>
                <a:gd name="T5" fmla="*/ 227901582 h 2395"/>
                <a:gd name="T6" fmla="*/ 0 w 2395"/>
                <a:gd name="T7" fmla="*/ 113950945 h 2395"/>
                <a:gd name="T8" fmla="*/ 114225576 w 2395"/>
                <a:gd name="T9" fmla="*/ 0 h 2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5"/>
                <a:gd name="T16" fmla="*/ 0 h 2395"/>
                <a:gd name="T17" fmla="*/ 2395 w 2395"/>
                <a:gd name="T18" fmla="*/ 2395 h 23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5" h="2395">
                  <a:moveTo>
                    <a:pt x="1197" y="0"/>
                  </a:moveTo>
                  <a:cubicBezTo>
                    <a:pt x="1857" y="0"/>
                    <a:pt x="2394" y="537"/>
                    <a:pt x="2394" y="1197"/>
                  </a:cubicBezTo>
                  <a:cubicBezTo>
                    <a:pt x="2394" y="1857"/>
                    <a:pt x="1857" y="2394"/>
                    <a:pt x="1197" y="2394"/>
                  </a:cubicBezTo>
                  <a:cubicBezTo>
                    <a:pt x="537" y="2394"/>
                    <a:pt x="0" y="1857"/>
                    <a:pt x="0" y="1197"/>
                  </a:cubicBezTo>
                  <a:cubicBezTo>
                    <a:pt x="0" y="537"/>
                    <a:pt x="537" y="0"/>
                    <a:pt x="1197" y="0"/>
                  </a:cubicBezTo>
                </a:path>
              </a:pathLst>
            </a:custGeom>
            <a:solidFill>
              <a:srgbClr val="8D103D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80" name="Freeform 24"/>
            <p:cNvSpPr>
              <a:spLocks noChangeArrowheads="1"/>
            </p:cNvSpPr>
            <p:nvPr/>
          </p:nvSpPr>
          <p:spPr bwMode="auto">
            <a:xfrm>
              <a:off x="7221538" y="3909373"/>
              <a:ext cx="739775" cy="739775"/>
            </a:xfrm>
            <a:custGeom>
              <a:avLst/>
              <a:gdLst>
                <a:gd name="T0" fmla="*/ 114225576 w 2395"/>
                <a:gd name="T1" fmla="*/ 0 h 2394"/>
                <a:gd name="T2" fmla="*/ 228450844 w 2395"/>
                <a:gd name="T3" fmla="*/ 114291212 h 2394"/>
                <a:gd name="T4" fmla="*/ 114225576 w 2395"/>
                <a:gd name="T5" fmla="*/ 228486631 h 2394"/>
                <a:gd name="T6" fmla="*/ 0 w 2395"/>
                <a:gd name="T7" fmla="*/ 114291212 h 2394"/>
                <a:gd name="T8" fmla="*/ 114225576 w 2395"/>
                <a:gd name="T9" fmla="*/ 0 h 23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5"/>
                <a:gd name="T16" fmla="*/ 0 h 2394"/>
                <a:gd name="T17" fmla="*/ 2395 w 2395"/>
                <a:gd name="T18" fmla="*/ 2394 h 239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5" h="2394">
                  <a:moveTo>
                    <a:pt x="1197" y="0"/>
                  </a:moveTo>
                  <a:cubicBezTo>
                    <a:pt x="1857" y="0"/>
                    <a:pt x="2394" y="537"/>
                    <a:pt x="2394" y="1197"/>
                  </a:cubicBezTo>
                  <a:cubicBezTo>
                    <a:pt x="2394" y="1857"/>
                    <a:pt x="1857" y="2393"/>
                    <a:pt x="1197" y="2393"/>
                  </a:cubicBezTo>
                  <a:cubicBezTo>
                    <a:pt x="537" y="2393"/>
                    <a:pt x="0" y="1857"/>
                    <a:pt x="0" y="1197"/>
                  </a:cubicBezTo>
                  <a:cubicBezTo>
                    <a:pt x="0" y="537"/>
                    <a:pt x="537" y="0"/>
                    <a:pt x="1197" y="0"/>
                  </a:cubicBezTo>
                </a:path>
              </a:pathLst>
            </a:custGeom>
            <a:solidFill>
              <a:srgbClr val="E24956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82" name="Freeform 15"/>
            <p:cNvSpPr>
              <a:spLocks noChangeArrowheads="1"/>
            </p:cNvSpPr>
            <p:nvPr/>
          </p:nvSpPr>
          <p:spPr bwMode="auto">
            <a:xfrm>
              <a:off x="7197725" y="2566348"/>
              <a:ext cx="782638" cy="782638"/>
            </a:xfrm>
            <a:custGeom>
              <a:avLst/>
              <a:gdLst>
                <a:gd name="T0" fmla="*/ 120881370 w 2530"/>
                <a:gd name="T1" fmla="*/ 12907340 h 2530"/>
                <a:gd name="T2" fmla="*/ 12910433 w 2530"/>
                <a:gd name="T3" fmla="*/ 120945713 h 2530"/>
                <a:gd name="T4" fmla="*/ 120881370 w 2530"/>
                <a:gd name="T5" fmla="*/ 228888195 h 2530"/>
                <a:gd name="T6" fmla="*/ 228852002 w 2530"/>
                <a:gd name="T7" fmla="*/ 120945713 h 2530"/>
                <a:gd name="T8" fmla="*/ 120881370 w 2530"/>
                <a:gd name="T9" fmla="*/ 12907340 h 2530"/>
                <a:gd name="T10" fmla="*/ 120881370 w 2530"/>
                <a:gd name="T11" fmla="*/ 241795530 h 2530"/>
                <a:gd name="T12" fmla="*/ 0 w 2530"/>
                <a:gd name="T13" fmla="*/ 120945713 h 2530"/>
                <a:gd name="T14" fmla="*/ 120881370 w 2530"/>
                <a:gd name="T15" fmla="*/ 0 h 2530"/>
                <a:gd name="T16" fmla="*/ 241858327 w 2530"/>
                <a:gd name="T17" fmla="*/ 120945713 h 2530"/>
                <a:gd name="T18" fmla="*/ 120881370 w 2530"/>
                <a:gd name="T19" fmla="*/ 241795530 h 25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0"/>
                <a:gd name="T31" fmla="*/ 0 h 2530"/>
                <a:gd name="T32" fmla="*/ 2530 w 2530"/>
                <a:gd name="T33" fmla="*/ 2530 h 25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0" h="2530">
                  <a:moveTo>
                    <a:pt x="1264" y="135"/>
                  </a:moveTo>
                  <a:cubicBezTo>
                    <a:pt x="642" y="135"/>
                    <a:pt x="135" y="642"/>
                    <a:pt x="135" y="1265"/>
                  </a:cubicBezTo>
                  <a:cubicBezTo>
                    <a:pt x="135" y="1887"/>
                    <a:pt x="642" y="2394"/>
                    <a:pt x="1264" y="2394"/>
                  </a:cubicBezTo>
                  <a:cubicBezTo>
                    <a:pt x="1887" y="2394"/>
                    <a:pt x="2393" y="1887"/>
                    <a:pt x="2393" y="1265"/>
                  </a:cubicBezTo>
                  <a:cubicBezTo>
                    <a:pt x="2393" y="642"/>
                    <a:pt x="1887" y="135"/>
                    <a:pt x="1264" y="135"/>
                  </a:cubicBezTo>
                  <a:close/>
                  <a:moveTo>
                    <a:pt x="1264" y="2529"/>
                  </a:moveTo>
                  <a:cubicBezTo>
                    <a:pt x="567" y="2529"/>
                    <a:pt x="0" y="1962"/>
                    <a:pt x="0" y="1265"/>
                  </a:cubicBezTo>
                  <a:cubicBezTo>
                    <a:pt x="0" y="567"/>
                    <a:pt x="567" y="0"/>
                    <a:pt x="1264" y="0"/>
                  </a:cubicBezTo>
                  <a:cubicBezTo>
                    <a:pt x="1961" y="0"/>
                    <a:pt x="2529" y="567"/>
                    <a:pt x="2529" y="1265"/>
                  </a:cubicBezTo>
                  <a:cubicBezTo>
                    <a:pt x="2529" y="1962"/>
                    <a:pt x="1961" y="2529"/>
                    <a:pt x="1264" y="252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83" name="Freeform 15"/>
            <p:cNvSpPr>
              <a:spLocks noChangeArrowheads="1"/>
            </p:cNvSpPr>
            <p:nvPr/>
          </p:nvSpPr>
          <p:spPr bwMode="auto">
            <a:xfrm>
              <a:off x="7200900" y="3888736"/>
              <a:ext cx="782638" cy="781050"/>
            </a:xfrm>
            <a:custGeom>
              <a:avLst/>
              <a:gdLst>
                <a:gd name="T0" fmla="*/ 120881370 w 2530"/>
                <a:gd name="T1" fmla="*/ 12881151 h 2530"/>
                <a:gd name="T2" fmla="*/ 12910433 w 2530"/>
                <a:gd name="T3" fmla="*/ 120700310 h 2530"/>
                <a:gd name="T4" fmla="*/ 120881370 w 2530"/>
                <a:gd name="T5" fmla="*/ 228423773 h 2530"/>
                <a:gd name="T6" fmla="*/ 228852002 w 2530"/>
                <a:gd name="T7" fmla="*/ 120700310 h 2530"/>
                <a:gd name="T8" fmla="*/ 120881370 w 2530"/>
                <a:gd name="T9" fmla="*/ 12881151 h 2530"/>
                <a:gd name="T10" fmla="*/ 120881370 w 2530"/>
                <a:gd name="T11" fmla="*/ 241304918 h 2530"/>
                <a:gd name="T12" fmla="*/ 0 w 2530"/>
                <a:gd name="T13" fmla="*/ 120700310 h 2530"/>
                <a:gd name="T14" fmla="*/ 120881370 w 2530"/>
                <a:gd name="T15" fmla="*/ 0 h 2530"/>
                <a:gd name="T16" fmla="*/ 241858327 w 2530"/>
                <a:gd name="T17" fmla="*/ 120700310 h 2530"/>
                <a:gd name="T18" fmla="*/ 120881370 w 2530"/>
                <a:gd name="T19" fmla="*/ 241304918 h 25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0"/>
                <a:gd name="T31" fmla="*/ 0 h 2530"/>
                <a:gd name="T32" fmla="*/ 2530 w 2530"/>
                <a:gd name="T33" fmla="*/ 2530 h 25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0" h="2530">
                  <a:moveTo>
                    <a:pt x="1264" y="135"/>
                  </a:moveTo>
                  <a:cubicBezTo>
                    <a:pt x="642" y="135"/>
                    <a:pt x="135" y="642"/>
                    <a:pt x="135" y="1265"/>
                  </a:cubicBezTo>
                  <a:cubicBezTo>
                    <a:pt x="135" y="1887"/>
                    <a:pt x="642" y="2394"/>
                    <a:pt x="1264" y="2394"/>
                  </a:cubicBezTo>
                  <a:cubicBezTo>
                    <a:pt x="1887" y="2394"/>
                    <a:pt x="2393" y="1887"/>
                    <a:pt x="2393" y="1265"/>
                  </a:cubicBezTo>
                  <a:cubicBezTo>
                    <a:pt x="2393" y="642"/>
                    <a:pt x="1887" y="135"/>
                    <a:pt x="1264" y="135"/>
                  </a:cubicBezTo>
                  <a:close/>
                  <a:moveTo>
                    <a:pt x="1264" y="2529"/>
                  </a:moveTo>
                  <a:cubicBezTo>
                    <a:pt x="567" y="2529"/>
                    <a:pt x="0" y="1962"/>
                    <a:pt x="0" y="1265"/>
                  </a:cubicBezTo>
                  <a:cubicBezTo>
                    <a:pt x="0" y="567"/>
                    <a:pt x="567" y="0"/>
                    <a:pt x="1264" y="0"/>
                  </a:cubicBezTo>
                  <a:cubicBezTo>
                    <a:pt x="1961" y="0"/>
                    <a:pt x="2529" y="567"/>
                    <a:pt x="2529" y="1265"/>
                  </a:cubicBezTo>
                  <a:cubicBezTo>
                    <a:pt x="2529" y="1962"/>
                    <a:pt x="1961" y="2529"/>
                    <a:pt x="1264" y="252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ctr"/>
            <a:lstStyle/>
            <a:p>
              <a:endParaRPr lang="en-US"/>
            </a:p>
          </p:txBody>
        </p:sp>
        <p:sp>
          <p:nvSpPr>
            <p:cNvPr id="36885" name="TextBox 98"/>
            <p:cNvSpPr txBox="1">
              <a:spLocks noChangeArrowheads="1"/>
            </p:cNvSpPr>
            <p:nvPr/>
          </p:nvSpPr>
          <p:spPr bwMode="auto">
            <a:xfrm>
              <a:off x="2240312" y="2831668"/>
              <a:ext cx="230569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b">
              <a:spAutoFit/>
            </a:bodyPr>
            <a:lstStyle/>
            <a:p>
              <a:pPr algn="ctr" fontAlgn="b"/>
              <a:r>
                <a:rPr lang="es-CO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Sistema Único de Habilitación</a:t>
              </a:r>
            </a:p>
          </p:txBody>
        </p:sp>
        <p:sp>
          <p:nvSpPr>
            <p:cNvPr id="36886" name="TextBox 98"/>
            <p:cNvSpPr txBox="1">
              <a:spLocks noChangeArrowheads="1"/>
            </p:cNvSpPr>
            <p:nvPr/>
          </p:nvSpPr>
          <p:spPr bwMode="auto">
            <a:xfrm>
              <a:off x="1733268" y="4270643"/>
              <a:ext cx="318893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 anchor="b">
              <a:spAutoFit/>
            </a:bodyPr>
            <a:lstStyle/>
            <a:p>
              <a:pPr algn="ctr" fontAlgn="b"/>
              <a:r>
                <a:rPr lang="es-CO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Sistema de Información para la Calidad </a:t>
              </a:r>
            </a:p>
          </p:txBody>
        </p:sp>
        <p:sp>
          <p:nvSpPr>
            <p:cNvPr id="52" name="Elipse 60"/>
            <p:cNvSpPr/>
            <p:nvPr/>
          </p:nvSpPr>
          <p:spPr>
            <a:xfrm>
              <a:off x="5514975" y="3026723"/>
              <a:ext cx="127000" cy="12700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Elipse 61"/>
            <p:cNvSpPr/>
            <p:nvPr/>
          </p:nvSpPr>
          <p:spPr>
            <a:xfrm>
              <a:off x="5508625" y="4157023"/>
              <a:ext cx="127000" cy="128588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Elipse 62"/>
            <p:cNvSpPr/>
            <p:nvPr/>
          </p:nvSpPr>
          <p:spPr>
            <a:xfrm>
              <a:off x="7113588" y="2993386"/>
              <a:ext cx="127000" cy="12700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Elipse 63"/>
            <p:cNvSpPr/>
            <p:nvPr/>
          </p:nvSpPr>
          <p:spPr>
            <a:xfrm>
              <a:off x="7105650" y="4128448"/>
              <a:ext cx="127000" cy="127000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22860" rIns="45720" bIns="2286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907" name="TextBox 98"/>
            <p:cNvSpPr txBox="1">
              <a:spLocks noChangeArrowheads="1"/>
            </p:cNvSpPr>
            <p:nvPr/>
          </p:nvSpPr>
          <p:spPr bwMode="auto">
            <a:xfrm>
              <a:off x="8123116" y="2832690"/>
              <a:ext cx="239027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45720" tIns="22860" rIns="45720" bIns="22860" anchor="b">
              <a:spAutoFit/>
            </a:bodyPr>
            <a:lstStyle/>
            <a:p>
              <a:pPr algn="ctr" fontAlgn="b"/>
              <a:r>
                <a:rPr lang="es-CO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Sistema Único de Acreditación </a:t>
              </a:r>
            </a:p>
          </p:txBody>
        </p:sp>
        <p:sp>
          <p:nvSpPr>
            <p:cNvPr id="59" name="58 Rectángulo"/>
            <p:cNvSpPr/>
            <p:nvPr/>
          </p:nvSpPr>
          <p:spPr>
            <a:xfrm>
              <a:off x="7938715" y="4063199"/>
              <a:ext cx="27884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"/>
              <a:r>
                <a:rPr lang="es-CO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Auditoria para el Mejoramiento de la Calidad (PAMEC)</a:t>
              </a:r>
            </a:p>
          </p:txBody>
        </p:sp>
      </p:grpSp>
      <p:sp>
        <p:nvSpPr>
          <p:cNvPr id="60" name="59 CuadroTexto"/>
          <p:cNvSpPr txBox="1"/>
          <p:nvPr/>
        </p:nvSpPr>
        <p:spPr>
          <a:xfrm>
            <a:off x="627796" y="1509752"/>
            <a:ext cx="10878404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endParaRPr lang="es-MX" sz="20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algn="just">
              <a:defRPr/>
            </a:pPr>
            <a:r>
              <a:rPr lang="es-MX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Es el conjunto de </a:t>
            </a:r>
            <a:r>
              <a:rPr lang="es-MX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instituciones, normas, requisitos, mecanismos, y procesos deliberados y sistemáticos </a:t>
            </a:r>
            <a:r>
              <a:rPr lang="es-MX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que desarrolla el sector salud para generar, mantener y mejorar la calidad de los servicios de salud en el país</a:t>
            </a:r>
            <a:r>
              <a:rPr lang="es-CO" sz="2000" dirty="0">
                <a:latin typeface="+mn-lt"/>
              </a:rPr>
              <a:t>.  </a:t>
            </a:r>
            <a:r>
              <a:rPr lang="es-CO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El cual se encuentra normado por el Decreto 1011 de 2006  y consta de  cuatro componentes.</a:t>
            </a:r>
          </a:p>
          <a:p>
            <a:pPr algn="just">
              <a:defRPr/>
            </a:pPr>
            <a:endParaRPr lang="es-MX" sz="20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07368" y="2060848"/>
            <a:ext cx="4408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endParaRPr lang="es-MX" sz="16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algn="just">
              <a:defRPr/>
            </a:pPr>
            <a:r>
              <a:rPr lang="es-MX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Este componente </a:t>
            </a:r>
            <a:r>
              <a:rPr lang="es-CO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Arial" pitchFamily="34" charset="0"/>
              </a:rPr>
              <a:t>tiene por objeto estimular la competencia por calidad entre los agentes del sector que al mismo tiempo, y que permita orientar a los usuarios en el conocimiento de las características del sistema, en el ejercicio de sus derechos y deberes y en los niveles de calidad de los Prestadores de Servicios de Salud y de las EAPB, de manera que puedan tomar decisiones informadas en el momento de ejercer los derechos que para ellos contempla el Sistema General de Seguridad Social en Salud. </a:t>
            </a:r>
          </a:p>
          <a:p>
            <a:pPr algn="just">
              <a:defRPr/>
            </a:pPr>
            <a:endParaRPr lang="es-CO" sz="16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  <a:p>
            <a:pPr algn="just">
              <a:defRPr/>
            </a:pPr>
            <a:endParaRPr lang="es-MX" sz="16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3" name="CuadroTexto 4"/>
          <p:cNvSpPr txBox="1">
            <a:spLocks noChangeArrowheads="1"/>
          </p:cNvSpPr>
          <p:nvPr/>
        </p:nvSpPr>
        <p:spPr bwMode="auto">
          <a:xfrm>
            <a:off x="1343472" y="692696"/>
            <a:ext cx="810309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Sistema de Información para la Calidad</a:t>
            </a:r>
          </a:p>
          <a:p>
            <a:pPr algn="ctr">
              <a:defRPr/>
            </a:pPr>
            <a:endParaRPr lang="es-CO" alt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5362055" y="1323833"/>
          <a:ext cx="6279486" cy="439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2 Gráfico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/>
          <p:nvPr/>
        </p:nvGraphicFramePr>
        <p:xfrm>
          <a:off x="6373504" y="1861907"/>
          <a:ext cx="5363570" cy="1904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reeform 49">
            <a:extLst>
              <a:ext uri="{FF2B5EF4-FFF2-40B4-BE49-F238E27FC236}">
                <a16:creationId xmlns:a16="http://schemas.microsoft.com/office/drawing/2014/main" id="{82B999DC-CE2F-4982-9E13-768D1E8BF91A}"/>
              </a:ext>
            </a:extLst>
          </p:cNvPr>
          <p:cNvSpPr>
            <a:spLocks noChangeAspect="1"/>
          </p:cNvSpPr>
          <p:nvPr/>
        </p:nvSpPr>
        <p:spPr bwMode="auto">
          <a:xfrm>
            <a:off x="9858895" y="1946347"/>
            <a:ext cx="427038" cy="368300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" fmla="*/ 1054645 w 3259303"/>
              <a:gd name="connsiteY0" fmla="*/ 0 h 3225645"/>
              <a:gd name="connsiteX1" fmla="*/ 1469772 w 3259303"/>
              <a:gd name="connsiteY1" fmla="*/ 5610 h 3225645"/>
              <a:gd name="connsiteX2" fmla="*/ 1682945 w 3259303"/>
              <a:gd name="connsiteY2" fmla="*/ 718057 h 3225645"/>
              <a:gd name="connsiteX3" fmla="*/ 2417830 w 3259303"/>
              <a:gd name="connsiteY3" fmla="*/ 544153 h 3225645"/>
              <a:gd name="connsiteX4" fmla="*/ 3259303 w 3259303"/>
              <a:gd name="connsiteY4" fmla="*/ 1811971 h 3225645"/>
              <a:gd name="connsiteX5" fmla="*/ 2311244 w 3259303"/>
              <a:gd name="connsiteY5" fmla="*/ 3091009 h 3225645"/>
              <a:gd name="connsiteX6" fmla="*/ 622689 w 3259303"/>
              <a:gd name="connsiteY6" fmla="*/ 2647834 h 3225645"/>
              <a:gd name="connsiteX7" fmla="*/ 398297 w 3259303"/>
              <a:gd name="connsiteY7" fmla="*/ 3225645 h 3225645"/>
              <a:gd name="connsiteX8" fmla="*/ 0 w 3259303"/>
              <a:gd name="connsiteY8" fmla="*/ 3220035 h 3225645"/>
              <a:gd name="connsiteX9" fmla="*/ 218783 w 3259303"/>
              <a:gd name="connsiteY9" fmla="*/ 2311245 h 3225645"/>
              <a:gd name="connsiteX10" fmla="*/ 1593187 w 3259303"/>
              <a:gd name="connsiteY10" fmla="*/ 1974656 h 3225645"/>
              <a:gd name="connsiteX11" fmla="*/ 1250989 w 3259303"/>
              <a:gd name="connsiteY11" fmla="*/ 942450 h 3225645"/>
              <a:gd name="connsiteX12" fmla="*/ 1054645 w 3259303"/>
              <a:gd name="connsiteY12" fmla="*/ 0 h 3225645"/>
              <a:gd name="connsiteX0" fmla="*/ 1054645 w 3259303"/>
              <a:gd name="connsiteY0" fmla="*/ 0 h 3242475"/>
              <a:gd name="connsiteX1" fmla="*/ 1469772 w 3259303"/>
              <a:gd name="connsiteY1" fmla="*/ 22440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54645 w 3259303"/>
              <a:gd name="connsiteY0" fmla="*/ 0 h 3242475"/>
              <a:gd name="connsiteX1" fmla="*/ 1464162 w 3259303"/>
              <a:gd name="connsiteY1" fmla="*/ 1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65864 w 3259303"/>
              <a:gd name="connsiteY0" fmla="*/ 5609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5609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04156 w 3197595"/>
              <a:gd name="connsiteY0" fmla="*/ 16828 h 3242474"/>
              <a:gd name="connsiteX1" fmla="*/ 1402454 w 3197595"/>
              <a:gd name="connsiteY1" fmla="*/ 0 h 3242474"/>
              <a:gd name="connsiteX2" fmla="*/ 1621237 w 3197595"/>
              <a:gd name="connsiteY2" fmla="*/ 734886 h 3242474"/>
              <a:gd name="connsiteX3" fmla="*/ 2356122 w 3197595"/>
              <a:gd name="connsiteY3" fmla="*/ 560982 h 3242474"/>
              <a:gd name="connsiteX4" fmla="*/ 3197595 w 3197595"/>
              <a:gd name="connsiteY4" fmla="*/ 1828800 h 3242474"/>
              <a:gd name="connsiteX5" fmla="*/ 2249536 w 3197595"/>
              <a:gd name="connsiteY5" fmla="*/ 3107838 h 3242474"/>
              <a:gd name="connsiteX6" fmla="*/ 560981 w 3197595"/>
              <a:gd name="connsiteY6" fmla="*/ 2664663 h 3242474"/>
              <a:gd name="connsiteX7" fmla="*/ 336589 w 3197595"/>
              <a:gd name="connsiteY7" fmla="*/ 3242474 h 3242474"/>
              <a:gd name="connsiteX8" fmla="*/ 0 w 3197595"/>
              <a:gd name="connsiteY8" fmla="*/ 3236864 h 3242474"/>
              <a:gd name="connsiteX9" fmla="*/ 387077 w 3197595"/>
              <a:gd name="connsiteY9" fmla="*/ 2232708 h 3242474"/>
              <a:gd name="connsiteX10" fmla="*/ 1514650 w 3197595"/>
              <a:gd name="connsiteY10" fmla="*/ 1991485 h 3242474"/>
              <a:gd name="connsiteX11" fmla="*/ 1189281 w 3197595"/>
              <a:gd name="connsiteY11" fmla="*/ 959279 h 3242474"/>
              <a:gd name="connsiteX12" fmla="*/ 1004156 w 3197595"/>
              <a:gd name="connsiteY12" fmla="*/ 16828 h 3242474"/>
              <a:gd name="connsiteX0" fmla="*/ 1011476 w 3204915"/>
              <a:gd name="connsiteY0" fmla="*/ 16828 h 3242474"/>
              <a:gd name="connsiteX1" fmla="*/ 1409774 w 3204915"/>
              <a:gd name="connsiteY1" fmla="*/ 0 h 3242474"/>
              <a:gd name="connsiteX2" fmla="*/ 1628557 w 3204915"/>
              <a:gd name="connsiteY2" fmla="*/ 734886 h 3242474"/>
              <a:gd name="connsiteX3" fmla="*/ 2363442 w 3204915"/>
              <a:gd name="connsiteY3" fmla="*/ 560982 h 3242474"/>
              <a:gd name="connsiteX4" fmla="*/ 3204915 w 3204915"/>
              <a:gd name="connsiteY4" fmla="*/ 1828800 h 3242474"/>
              <a:gd name="connsiteX5" fmla="*/ 2256856 w 3204915"/>
              <a:gd name="connsiteY5" fmla="*/ 3107838 h 3242474"/>
              <a:gd name="connsiteX6" fmla="*/ 568301 w 3204915"/>
              <a:gd name="connsiteY6" fmla="*/ 2664663 h 3242474"/>
              <a:gd name="connsiteX7" fmla="*/ 343909 w 3204915"/>
              <a:gd name="connsiteY7" fmla="*/ 3242474 h 3242474"/>
              <a:gd name="connsiteX8" fmla="*/ 7320 w 3204915"/>
              <a:gd name="connsiteY8" fmla="*/ 3236864 h 3242474"/>
              <a:gd name="connsiteX9" fmla="*/ 394397 w 3204915"/>
              <a:gd name="connsiteY9" fmla="*/ 2232708 h 3242474"/>
              <a:gd name="connsiteX10" fmla="*/ 1521970 w 3204915"/>
              <a:gd name="connsiteY10" fmla="*/ 1991485 h 3242474"/>
              <a:gd name="connsiteX11" fmla="*/ 1196601 w 3204915"/>
              <a:gd name="connsiteY11" fmla="*/ 959279 h 3242474"/>
              <a:gd name="connsiteX12" fmla="*/ 1011476 w 3204915"/>
              <a:gd name="connsiteY12" fmla="*/ 16828 h 3242474"/>
              <a:gd name="connsiteX0" fmla="*/ 1007292 w 3200731"/>
              <a:gd name="connsiteY0" fmla="*/ 16828 h 3242474"/>
              <a:gd name="connsiteX1" fmla="*/ 1405590 w 3200731"/>
              <a:gd name="connsiteY1" fmla="*/ 0 h 3242474"/>
              <a:gd name="connsiteX2" fmla="*/ 1624373 w 3200731"/>
              <a:gd name="connsiteY2" fmla="*/ 734886 h 3242474"/>
              <a:gd name="connsiteX3" fmla="*/ 2359258 w 3200731"/>
              <a:gd name="connsiteY3" fmla="*/ 560982 h 3242474"/>
              <a:gd name="connsiteX4" fmla="*/ 3200731 w 3200731"/>
              <a:gd name="connsiteY4" fmla="*/ 1828800 h 3242474"/>
              <a:gd name="connsiteX5" fmla="*/ 2252672 w 3200731"/>
              <a:gd name="connsiteY5" fmla="*/ 3107838 h 3242474"/>
              <a:gd name="connsiteX6" fmla="*/ 564117 w 3200731"/>
              <a:gd name="connsiteY6" fmla="*/ 2664663 h 3242474"/>
              <a:gd name="connsiteX7" fmla="*/ 339725 w 3200731"/>
              <a:gd name="connsiteY7" fmla="*/ 3242474 h 3242474"/>
              <a:gd name="connsiteX8" fmla="*/ 3136 w 3200731"/>
              <a:gd name="connsiteY8" fmla="*/ 3236864 h 3242474"/>
              <a:gd name="connsiteX9" fmla="*/ 390213 w 3200731"/>
              <a:gd name="connsiteY9" fmla="*/ 2232708 h 3242474"/>
              <a:gd name="connsiteX10" fmla="*/ 1517786 w 3200731"/>
              <a:gd name="connsiteY10" fmla="*/ 1991485 h 3242474"/>
              <a:gd name="connsiteX11" fmla="*/ 1192417 w 3200731"/>
              <a:gd name="connsiteY11" fmla="*/ 959279 h 3242474"/>
              <a:gd name="connsiteX12" fmla="*/ 1007292 w 3200731"/>
              <a:gd name="connsiteY12" fmla="*/ 16828 h 3242474"/>
              <a:gd name="connsiteX0" fmla="*/ 1051443 w 3244882"/>
              <a:gd name="connsiteY0" fmla="*/ 16828 h 3242474"/>
              <a:gd name="connsiteX1" fmla="*/ 1449741 w 3244882"/>
              <a:gd name="connsiteY1" fmla="*/ 0 h 3242474"/>
              <a:gd name="connsiteX2" fmla="*/ 1668524 w 3244882"/>
              <a:gd name="connsiteY2" fmla="*/ 734886 h 3242474"/>
              <a:gd name="connsiteX3" fmla="*/ 2403409 w 3244882"/>
              <a:gd name="connsiteY3" fmla="*/ 560982 h 3242474"/>
              <a:gd name="connsiteX4" fmla="*/ 3244882 w 3244882"/>
              <a:gd name="connsiteY4" fmla="*/ 1828800 h 3242474"/>
              <a:gd name="connsiteX5" fmla="*/ 2296823 w 3244882"/>
              <a:gd name="connsiteY5" fmla="*/ 3107838 h 3242474"/>
              <a:gd name="connsiteX6" fmla="*/ 608268 w 3244882"/>
              <a:gd name="connsiteY6" fmla="*/ 2664663 h 3242474"/>
              <a:gd name="connsiteX7" fmla="*/ 383876 w 3244882"/>
              <a:gd name="connsiteY7" fmla="*/ 3242474 h 3242474"/>
              <a:gd name="connsiteX8" fmla="*/ 2408 w 3244882"/>
              <a:gd name="connsiteY8" fmla="*/ 3236864 h 3242474"/>
              <a:gd name="connsiteX9" fmla="*/ 434364 w 3244882"/>
              <a:gd name="connsiteY9" fmla="*/ 2232708 h 3242474"/>
              <a:gd name="connsiteX10" fmla="*/ 1561937 w 3244882"/>
              <a:gd name="connsiteY10" fmla="*/ 1991485 h 3242474"/>
              <a:gd name="connsiteX11" fmla="*/ 1236568 w 3244882"/>
              <a:gd name="connsiteY11" fmla="*/ 959279 h 3242474"/>
              <a:gd name="connsiteX12" fmla="*/ 1051443 w 3244882"/>
              <a:gd name="connsiteY12" fmla="*/ 16828 h 3242474"/>
              <a:gd name="connsiteX0" fmla="*/ 1049313 w 3242752"/>
              <a:gd name="connsiteY0" fmla="*/ 16828 h 3242474"/>
              <a:gd name="connsiteX1" fmla="*/ 1447611 w 3242752"/>
              <a:gd name="connsiteY1" fmla="*/ 0 h 3242474"/>
              <a:gd name="connsiteX2" fmla="*/ 1666394 w 3242752"/>
              <a:gd name="connsiteY2" fmla="*/ 734886 h 3242474"/>
              <a:gd name="connsiteX3" fmla="*/ 2401279 w 3242752"/>
              <a:gd name="connsiteY3" fmla="*/ 560982 h 3242474"/>
              <a:gd name="connsiteX4" fmla="*/ 3242752 w 3242752"/>
              <a:gd name="connsiteY4" fmla="*/ 1828800 h 3242474"/>
              <a:gd name="connsiteX5" fmla="*/ 2294693 w 3242752"/>
              <a:gd name="connsiteY5" fmla="*/ 3107838 h 3242474"/>
              <a:gd name="connsiteX6" fmla="*/ 606138 w 3242752"/>
              <a:gd name="connsiteY6" fmla="*/ 2664663 h 3242474"/>
              <a:gd name="connsiteX7" fmla="*/ 381746 w 3242752"/>
              <a:gd name="connsiteY7" fmla="*/ 3242474 h 3242474"/>
              <a:gd name="connsiteX8" fmla="*/ 278 w 3242752"/>
              <a:gd name="connsiteY8" fmla="*/ 3236864 h 3242474"/>
              <a:gd name="connsiteX9" fmla="*/ 432234 w 3242752"/>
              <a:gd name="connsiteY9" fmla="*/ 2232708 h 3242474"/>
              <a:gd name="connsiteX10" fmla="*/ 1559807 w 3242752"/>
              <a:gd name="connsiteY10" fmla="*/ 1991485 h 3242474"/>
              <a:gd name="connsiteX11" fmla="*/ 1234438 w 3242752"/>
              <a:gd name="connsiteY11" fmla="*/ 959279 h 3242474"/>
              <a:gd name="connsiteX12" fmla="*/ 1049313 w 3242752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34409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516103 w 3203206"/>
              <a:gd name="connsiteY9" fmla="*/ 224953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700"/>
          </a:p>
        </p:txBody>
      </p:sp>
      <p:graphicFrame>
        <p:nvGraphicFramePr>
          <p:cNvPr id="11" name="2 Gráfico">
            <a:extLst>
              <a:ext uri="{FF2B5EF4-FFF2-40B4-BE49-F238E27FC236}">
                <a16:creationId xmlns:a16="http://schemas.microsoft.com/office/drawing/2014/main" id="{00000000-0008-0000-0000-0000D12B5F00}"/>
              </a:ext>
            </a:extLst>
          </p:cNvPr>
          <p:cNvGraphicFramePr>
            <a:graphicFrameLocks/>
          </p:cNvGraphicFramePr>
          <p:nvPr/>
        </p:nvGraphicFramePr>
        <p:xfrm>
          <a:off x="641445" y="1858227"/>
          <a:ext cx="5171116" cy="1885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4 Gráfico">
            <a:extLst>
              <a:ext uri="{FF2B5EF4-FFF2-40B4-BE49-F238E27FC236}">
                <a16:creationId xmlns:a16="http://schemas.microsoft.com/office/drawing/2014/main" id="{D8BBA9E9-497B-4FBC-8B0C-D00BD640D5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8178720"/>
              </p:ext>
            </p:extLst>
          </p:nvPr>
        </p:nvGraphicFramePr>
        <p:xfrm>
          <a:off x="3366437" y="4053582"/>
          <a:ext cx="5357812" cy="1967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Gráfico 2" descr="Doctora con relleno sólido">
            <a:extLst>
              <a:ext uri="{FF2B5EF4-FFF2-40B4-BE49-F238E27FC236}">
                <a16:creationId xmlns:a16="http://schemas.microsoft.com/office/drawing/2014/main" id="{9FA16921-39FB-48C5-93EE-1E98D912E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3813" y="1836890"/>
            <a:ext cx="583721" cy="583721"/>
          </a:xfrm>
          <a:prstGeom prst="rect">
            <a:avLst/>
          </a:prstGeom>
        </p:spPr>
      </p:pic>
      <p:sp>
        <p:nvSpPr>
          <p:cNvPr id="17" name="Heart 17">
            <a:extLst>
              <a:ext uri="{FF2B5EF4-FFF2-40B4-BE49-F238E27FC236}">
                <a16:creationId xmlns:a16="http://schemas.microsoft.com/office/drawing/2014/main" id="{B903F82E-BEC8-42B4-A72B-C56F5DE1750A}"/>
              </a:ext>
            </a:extLst>
          </p:cNvPr>
          <p:cNvSpPr/>
          <p:nvPr/>
        </p:nvSpPr>
        <p:spPr bwMode="auto">
          <a:xfrm>
            <a:off x="6998838" y="4076188"/>
            <a:ext cx="546100" cy="439736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700"/>
          </a:p>
        </p:txBody>
      </p:sp>
      <p:sp>
        <p:nvSpPr>
          <p:cNvPr id="18" name="CuadroTexto 4">
            <a:extLst>
              <a:ext uri="{FF2B5EF4-FFF2-40B4-BE49-F238E27FC236}">
                <a16:creationId xmlns:a16="http://schemas.microsoft.com/office/drawing/2014/main" id="{EBB2E2B2-14F6-47A1-BAE5-991310F6A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32" y="836712"/>
            <a:ext cx="1012382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Oportunidad de la Asignación de Cita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3 Gráfico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96873"/>
              </p:ext>
            </p:extLst>
          </p:nvPr>
        </p:nvGraphicFramePr>
        <p:xfrm>
          <a:off x="714842" y="2674822"/>
          <a:ext cx="5186586" cy="2415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2" name="Gráfico 2" descr="Mujer embarazada con relleno sólido">
            <a:extLst>
              <a:ext uri="{FF2B5EF4-FFF2-40B4-BE49-F238E27FC236}">
                <a16:creationId xmlns:a16="http://schemas.microsoft.com/office/drawing/2014/main" id="{D99B187D-286E-4A75-8E1C-4BA737D55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610" y="2804641"/>
            <a:ext cx="395049" cy="39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3 Gráfico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0604983"/>
              </p:ext>
            </p:extLst>
          </p:nvPr>
        </p:nvGraphicFramePr>
        <p:xfrm>
          <a:off x="6290574" y="2592936"/>
          <a:ext cx="5080001" cy="2497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4" name="Gráfico 5" descr="Mujer cambiando a bebé con relleno sólido">
            <a:extLst>
              <a:ext uri="{FF2B5EF4-FFF2-40B4-BE49-F238E27FC236}">
                <a16:creationId xmlns:a16="http://schemas.microsoft.com/office/drawing/2014/main" id="{C0959B4B-8C3C-46B4-B5D0-2D82DD82D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723" y="3882650"/>
            <a:ext cx="429621" cy="42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uadroTexto 4">
            <a:extLst>
              <a:ext uri="{FF2B5EF4-FFF2-40B4-BE49-F238E27FC236}">
                <a16:creationId xmlns:a16="http://schemas.microsoft.com/office/drawing/2014/main" id="{EBB2E2B2-14F6-47A1-BAE5-991310F6A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516" y="1151353"/>
            <a:ext cx="1012382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Oportunidad de la Asignación de Cita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99656" y="2276872"/>
            <a:ext cx="5824462" cy="2280776"/>
          </a:xfrm>
          <a:prstGeom prst="rect">
            <a:avLst/>
          </a:prstGeom>
          <a:noFill/>
        </p:spPr>
      </p:pic>
      <p:sp>
        <p:nvSpPr>
          <p:cNvPr id="4" name="CuadroTexto 4">
            <a:extLst>
              <a:ext uri="{FF2B5EF4-FFF2-40B4-BE49-F238E27FC236}">
                <a16:creationId xmlns:a16="http://schemas.microsoft.com/office/drawing/2014/main" id="{EBB2E2B2-14F6-47A1-BAE5-991310F6A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980728"/>
            <a:ext cx="1012382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CO" altLang="en-U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Consolidado I Trimestre 2021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Rectángulo"/>
          <p:cNvSpPr/>
          <p:nvPr/>
        </p:nvSpPr>
        <p:spPr>
          <a:xfrm>
            <a:off x="1661523" y="596900"/>
            <a:ext cx="9144000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NUEVOS AFILIADOS</a:t>
            </a:r>
          </a:p>
          <a:p>
            <a:pPr algn="ct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PERIODO ENERO - MARZO 2021</a:t>
            </a:r>
          </a:p>
          <a:p>
            <a:pPr algn="ctr"/>
            <a:endParaRPr lang="es-CO" sz="2500" b="1" i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anose="02040502050405020303" pitchFamily="18" charset="0"/>
              <a:ea typeface="ヒラギノ角ゴ ProN W3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75" y="1997283"/>
            <a:ext cx="11612849" cy="33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9117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927100" y="2506260"/>
            <a:ext cx="10144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b="1" dirty="0">
                <a:solidFill>
                  <a:schemeClr val="bg1"/>
                </a:solidFill>
                <a:latin typeface="Segoe UI" panose="020B0702040204020203" pitchFamily="34" charset="0"/>
                <a:cs typeface="Segoe UI" panose="020B0702040204020203" pitchFamily="34" charset="0"/>
              </a:rPr>
              <a:t>INFORME RENDICIÓN DE CUENTAS</a:t>
            </a:r>
          </a:p>
          <a:p>
            <a:pPr algn="ctr"/>
            <a:r>
              <a:rPr lang="es-MX" sz="4800" b="1" dirty="0">
                <a:solidFill>
                  <a:schemeClr val="bg1"/>
                </a:solidFill>
                <a:latin typeface="Segoe UI" panose="020B0702040204020203" pitchFamily="34" charset="0"/>
                <a:cs typeface="Segoe UI" panose="020B0702040204020203" pitchFamily="34" charset="0"/>
              </a:rPr>
              <a:t>I TRIMESTRE 2021</a:t>
            </a:r>
            <a:endParaRPr lang="es-CO" sz="4800" b="1" dirty="0">
              <a:solidFill>
                <a:schemeClr val="bg1"/>
              </a:solidFill>
              <a:latin typeface="Segoe UI" panose="020B0702040204020203" pitchFamily="34" charset="0"/>
              <a:cs typeface="Segoe UI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07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8567" y="1934664"/>
            <a:ext cx="9510396" cy="423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ángulo 2"/>
          <p:cNvSpPr/>
          <p:nvPr/>
        </p:nvSpPr>
        <p:spPr>
          <a:xfrm>
            <a:off x="3567546" y="688940"/>
            <a:ext cx="60841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CANTIDAD AFILIADOS</a:t>
            </a:r>
          </a:p>
          <a:p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   I TRIMESTRE 2021 </a:t>
            </a:r>
            <a:endParaRPr lang="es-ES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7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260963" y="838200"/>
            <a:ext cx="66489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TRASLADO DESDE OTRAS EPS</a:t>
            </a:r>
          </a:p>
          <a:p>
            <a:pPr algn="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PERIODO ENERO - MARZO 2021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4192" y="1983242"/>
            <a:ext cx="7158698" cy="416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-3685232" y="2936557"/>
            <a:ext cx="7965132" cy="984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s-ES" sz="16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anose="02040502050405020303" pitchFamily="18" charset="0"/>
                <a:ea typeface="ヒラギノ角ゴ ProN W3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TRASLADOS A OTRAS EPS</a:t>
            </a:r>
          </a:p>
          <a:p>
            <a:pPr algn="r"/>
            <a:r>
              <a:rPr lang="es-E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PERIODO ENERO -  MARZO 2021</a:t>
            </a:r>
          </a:p>
          <a:p>
            <a:pPr algn="r"/>
            <a:endParaRPr lang="es-CO" sz="1600" b="1" i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anose="02040502050405020303" pitchFamily="18" charset="0"/>
              <a:ea typeface="ヒラギノ角ゴ ProN W3" charset="0"/>
              <a:cs typeface="Arial" panose="020B0604020202020204" pitchFamily="34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7362" y="775357"/>
            <a:ext cx="7100249" cy="265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7363" y="3625478"/>
            <a:ext cx="7100248" cy="258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Rectángulo"/>
          <p:cNvSpPr/>
          <p:nvPr/>
        </p:nvSpPr>
        <p:spPr>
          <a:xfrm>
            <a:off x="802103" y="925650"/>
            <a:ext cx="10297144" cy="140038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MOVILIDAD</a:t>
            </a:r>
          </a:p>
          <a:p>
            <a:pPr algn="ct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PERIODO ENERO – MARZO 2021</a:t>
            </a:r>
          </a:p>
          <a:p>
            <a:pPr algn="r"/>
            <a:endParaRPr lang="es-CO" sz="2500" b="1" i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anose="02040502050405020303" pitchFamily="18" charset="0"/>
              <a:ea typeface="ヒラギノ角ゴ ProN W3" charset="0"/>
              <a:cs typeface="Arial" panose="020B0604020202020204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9059" y="2146118"/>
            <a:ext cx="6623233" cy="37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937792" y="668020"/>
            <a:ext cx="83164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s-ES" sz="2400" b="1" i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anose="02040502050405020303" pitchFamily="18" charset="0"/>
              <a:ea typeface="ヒラギノ角ゴ ProN W3" charset="0"/>
              <a:cs typeface="Arial" panose="020B0604020202020204" pitchFamily="34" charset="0"/>
            </a:endParaRPr>
          </a:p>
          <a:p>
            <a:pPr algn="ctr"/>
            <a:r>
              <a:rPr lang="es-ES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PORTABILIDAD</a:t>
            </a:r>
          </a:p>
          <a:p>
            <a:pPr algn="ctr"/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I TRIMESTRE 2021 </a:t>
            </a:r>
            <a:endParaRPr lang="es-ES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93D559-13E3-4D20-9CB4-2FC2FBC85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848" y="2226120"/>
            <a:ext cx="6118304" cy="38027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bro El paradigma del Gobierno Abierto: retos y oportunidades Libro El  paradigma del Gobierno Abierto: retos y oportunidades Politica Comunic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318" y="968830"/>
            <a:ext cx="5514975" cy="5248275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5715000" y="1796142"/>
            <a:ext cx="5660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RED DE PRESTADORES</a:t>
            </a:r>
          </a:p>
        </p:txBody>
      </p:sp>
    </p:spTree>
    <p:extLst>
      <p:ext uri="{BB962C8B-B14F-4D97-AF65-F5344CB8AC3E}">
        <p14:creationId xmlns:p14="http://schemas.microsoft.com/office/powerpoint/2010/main" val="177793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B077130-7626-4272-BE73-7C6239DA6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73785"/>
          </a:xfrm>
          <a:prstGeom prst="flowChartProcess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0A3E8D6-C1F0-4C6D-AD9D-2CCD016A0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278912"/>
            <a:ext cx="12192000" cy="578453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816926" y="914400"/>
            <a:ext cx="8003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/>
              <a:t>CONTRATACION POR TIPO DE CONTRATO</a:t>
            </a:r>
          </a:p>
        </p:txBody>
      </p:sp>
      <p:graphicFrame>
        <p:nvGraphicFramePr>
          <p:cNvPr id="10" name="1 Gráfico"/>
          <p:cNvGraphicFramePr/>
          <p:nvPr/>
        </p:nvGraphicFramePr>
        <p:xfrm>
          <a:off x="3673367" y="1529255"/>
          <a:ext cx="8078350" cy="4240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4" name="13 Imagen" descr="istockphoto-478223675-1024x10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469" y="2213162"/>
            <a:ext cx="2815665" cy="286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41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816926" y="914400"/>
            <a:ext cx="8003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/>
              <a:t>CONTRATACION POR NIVEL DE ATENCION</a:t>
            </a:r>
          </a:p>
        </p:txBody>
      </p:sp>
      <p:sp>
        <p:nvSpPr>
          <p:cNvPr id="1028" name="AutoShape 4" descr="Niveles de atención de salud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30" name="AutoShape 6" descr="Niveles de atención de salud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32" name="AutoShape 8" descr="Niveles de atención de salud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1034" name="AutoShape 10" descr="Niveles de atención de salud - YouTub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aphicFrame>
        <p:nvGraphicFramePr>
          <p:cNvPr id="9" name="2 Gráfico"/>
          <p:cNvGraphicFramePr/>
          <p:nvPr/>
        </p:nvGraphicFramePr>
        <p:xfrm>
          <a:off x="4445875" y="1481959"/>
          <a:ext cx="7126015" cy="4303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9 Imagen" descr="ashda.png"/>
          <p:cNvPicPr>
            <a:picLocks noChangeAspect="1"/>
          </p:cNvPicPr>
          <p:nvPr/>
        </p:nvPicPr>
        <p:blipFill>
          <a:blip r:embed="rId3"/>
          <a:srcRect t="4380"/>
          <a:stretch>
            <a:fillRect/>
          </a:stretch>
        </p:blipFill>
        <p:spPr>
          <a:xfrm>
            <a:off x="500555" y="1765738"/>
            <a:ext cx="3803431" cy="379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632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1816926" y="914400"/>
            <a:ext cx="80039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/>
              <a:t>CONTRATACION POR TIPO DE ENTIDAD</a:t>
            </a:r>
          </a:p>
        </p:txBody>
      </p:sp>
      <p:graphicFrame>
        <p:nvGraphicFramePr>
          <p:cNvPr id="5" name="1 Gráfico"/>
          <p:cNvGraphicFramePr/>
          <p:nvPr/>
        </p:nvGraphicFramePr>
        <p:xfrm>
          <a:off x="4540468" y="1513490"/>
          <a:ext cx="6999891" cy="4430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6 Imagen" descr="sector-pblico-y-privado-de-la-salud-3-6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42" y="1718441"/>
            <a:ext cx="3784710" cy="389910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>
          <a:blip r:embed="rId2"/>
          <a:srcRect l="32077" t="9063" r="30565" b="24426"/>
          <a:stretch>
            <a:fillRect/>
          </a:stretch>
        </p:blipFill>
        <p:spPr bwMode="auto">
          <a:xfrm>
            <a:off x="4939393" y="4339962"/>
            <a:ext cx="2095500" cy="209693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/>
          <a:srcRect l="32077" t="9970" r="30735" b="24728"/>
          <a:stretch>
            <a:fillRect/>
          </a:stretch>
        </p:blipFill>
        <p:spPr bwMode="auto">
          <a:xfrm>
            <a:off x="4922385" y="1534887"/>
            <a:ext cx="2085975" cy="210094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5458882" y="3859963"/>
            <a:ext cx="91717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Antioquia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578626" y="1073218"/>
            <a:ext cx="71372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Boyacá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8 Imagen"/>
          <p:cNvPicPr/>
          <p:nvPr/>
        </p:nvPicPr>
        <p:blipFill>
          <a:blip r:embed="rId4"/>
          <a:srcRect l="32247" t="9970" r="30754" b="24773"/>
          <a:stretch>
            <a:fillRect/>
          </a:stretch>
        </p:blipFill>
        <p:spPr bwMode="auto">
          <a:xfrm>
            <a:off x="7463518" y="4359727"/>
            <a:ext cx="2076450" cy="212815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7766654" y="3903506"/>
            <a:ext cx="125508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Cundinamarca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10 Imagen"/>
          <p:cNvPicPr/>
          <p:nvPr/>
        </p:nvPicPr>
        <p:blipFill>
          <a:blip r:embed="rId5"/>
          <a:srcRect l="32247" t="9366" r="30754" b="23565"/>
          <a:stretch>
            <a:fillRect/>
          </a:stretch>
        </p:blipFill>
        <p:spPr bwMode="auto">
          <a:xfrm>
            <a:off x="7441747" y="1544409"/>
            <a:ext cx="2076450" cy="215673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8017023" y="1214735"/>
            <a:ext cx="57259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Huila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" name="12 Imagen"/>
          <p:cNvPicPr/>
          <p:nvPr/>
        </p:nvPicPr>
        <p:blipFill>
          <a:blip r:embed="rId6"/>
          <a:srcRect l="32417" t="10272" r="31051" b="22312"/>
          <a:stretch>
            <a:fillRect/>
          </a:stretch>
        </p:blipFill>
        <p:spPr bwMode="auto">
          <a:xfrm>
            <a:off x="9806672" y="1539648"/>
            <a:ext cx="2049227" cy="217238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13 Rectángulo"/>
          <p:cNvSpPr/>
          <p:nvPr/>
        </p:nvSpPr>
        <p:spPr>
          <a:xfrm>
            <a:off x="9965565" y="1171192"/>
            <a:ext cx="164263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Norte de Santander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5" name="14 Imagen"/>
          <p:cNvPicPr/>
          <p:nvPr/>
        </p:nvPicPr>
        <p:blipFill>
          <a:blip r:embed="rId7"/>
          <a:srcRect l="32247" t="9366" r="30754" b="19939"/>
          <a:stretch>
            <a:fillRect/>
          </a:stretch>
        </p:blipFill>
        <p:spPr bwMode="auto">
          <a:xfrm>
            <a:off x="9803947" y="4324350"/>
            <a:ext cx="2076450" cy="22288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" name="15 Rectángulo"/>
          <p:cNvSpPr/>
          <p:nvPr/>
        </p:nvSpPr>
        <p:spPr>
          <a:xfrm>
            <a:off x="10466309" y="3925278"/>
            <a:ext cx="67730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Tolima</a:t>
            </a:r>
            <a:endParaRPr lang="es-ES" sz="1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914400" y="4593772"/>
            <a:ext cx="290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/>
              <a:t>Ecoopsos </a:t>
            </a:r>
            <a:r>
              <a:rPr lang="es-CO" sz="1200" dirty="0" err="1"/>
              <a:t>Eps</a:t>
            </a:r>
            <a:r>
              <a:rPr lang="es-CO" sz="1200" dirty="0"/>
              <a:t> cuenta con la habilitación de las RIPSS desde el mes de Enero de 2020, cuya vigencias es de 5 años.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356261" y="1983179"/>
            <a:ext cx="36932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/>
              <a:t>REDES INTEGRALES DE PRESTADORES DE SERVICIOS DE SALUD - RIPSS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3657601" y="617516"/>
            <a:ext cx="8003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DISTINTIVOS DE HABILITACION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7"/>
          <p:cNvCxnSpPr>
            <a:cxnSpLocks/>
          </p:cNvCxnSpPr>
          <p:nvPr/>
        </p:nvCxnSpPr>
        <p:spPr>
          <a:xfrm>
            <a:off x="450850" y="5141913"/>
            <a:ext cx="114109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ángulo 9"/>
          <p:cNvSpPr/>
          <p:nvPr/>
        </p:nvSpPr>
        <p:spPr>
          <a:xfrm>
            <a:off x="0" y="4116422"/>
            <a:ext cx="107410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indent="-28575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Caracterización de los Afiliados</a:t>
            </a:r>
          </a:p>
        </p:txBody>
      </p:sp>
    </p:spTree>
    <p:extLst>
      <p:ext uri="{BB962C8B-B14F-4D97-AF65-F5344CB8AC3E}">
        <p14:creationId xmlns:p14="http://schemas.microsoft.com/office/powerpoint/2010/main" val="3012013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578522" y="2623471"/>
            <a:ext cx="5660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</a:rPr>
              <a:t>Experiencia al afiliado</a:t>
            </a:r>
          </a:p>
        </p:txBody>
      </p:sp>
      <p:pic>
        <p:nvPicPr>
          <p:cNvPr id="5" name="Picture 2" descr="Frutos Del Mar Group - PQR">
            <a:extLst>
              <a:ext uri="{FF2B5EF4-FFF2-40B4-BE49-F238E27FC236}">
                <a16:creationId xmlns:a16="http://schemas.microsoft.com/office/drawing/2014/main" id="{3EACB8DA-A0CF-499B-885F-96C36935F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5357" y="1447669"/>
            <a:ext cx="4623165" cy="4290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98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B45625-04EC-495A-8647-87D6156C778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1503" y="1055688"/>
            <a:ext cx="11139487" cy="9302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Satisfacción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 de los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usuarios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.</a:t>
            </a:r>
            <a:b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</a:b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Periodo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: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enero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 –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marzo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 2021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2BF88AC-C259-455A-A93E-3AC8A72EF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2757404"/>
            <a:ext cx="5455917" cy="333646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08E5193-25FF-495E-8612-60F6EE8FC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821389"/>
            <a:ext cx="5455917" cy="320849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9D96B23-A704-44D6-BC95-DCF7D847FD7E}"/>
              </a:ext>
            </a:extLst>
          </p:cNvPr>
          <p:cNvSpPr txBox="1"/>
          <p:nvPr/>
        </p:nvSpPr>
        <p:spPr>
          <a:xfrm>
            <a:off x="1800665" y="6240368"/>
            <a:ext cx="1727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/>
              <a:t>Satisfacción EPS</a:t>
            </a:r>
            <a:endParaRPr lang="es-CO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857D6A4-48F7-429A-888E-8DD09BE51A62}"/>
              </a:ext>
            </a:extLst>
          </p:cNvPr>
          <p:cNvSpPr txBox="1"/>
          <p:nvPr/>
        </p:nvSpPr>
        <p:spPr>
          <a:xfrm>
            <a:off x="8480205" y="6240368"/>
            <a:ext cx="165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" b="1" dirty="0"/>
              <a:t>Satisfacción IPS</a:t>
            </a:r>
            <a:endParaRPr lang="es-CO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3240A72-644A-4273-A2BA-1390111F3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3520" y="6370516"/>
            <a:ext cx="1564294" cy="3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73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FBB07E-053A-4130-A0C1-DD90F8E061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3100" y="1306127"/>
            <a:ext cx="4549890" cy="1346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Cantidad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 de 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Oficinas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 de  </a:t>
            </a:r>
            <a:b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</a:b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Atención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 al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Usuario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 y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gestión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 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E00A52C8-98F9-400B-9114-2B81D89772D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77074965"/>
              </p:ext>
            </p:extLst>
          </p:nvPr>
        </p:nvGraphicFramePr>
        <p:xfrm>
          <a:off x="5473700" y="985838"/>
          <a:ext cx="6718396" cy="488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0350">
                  <a:extLst>
                    <a:ext uri="{9D8B030D-6E8A-4147-A177-3AD203B41FA5}">
                      <a16:colId xmlns:a16="http://schemas.microsoft.com/office/drawing/2014/main" val="2284811536"/>
                    </a:ext>
                  </a:extLst>
                </a:gridCol>
                <a:gridCol w="1881157">
                  <a:extLst>
                    <a:ext uri="{9D8B030D-6E8A-4147-A177-3AD203B41FA5}">
                      <a16:colId xmlns:a16="http://schemas.microsoft.com/office/drawing/2014/main" val="3339141549"/>
                    </a:ext>
                  </a:extLst>
                </a:gridCol>
                <a:gridCol w="2366889">
                  <a:extLst>
                    <a:ext uri="{9D8B030D-6E8A-4147-A177-3AD203B41FA5}">
                      <a16:colId xmlns:a16="http://schemas.microsoft.com/office/drawing/2014/main" val="1614203629"/>
                    </a:ext>
                  </a:extLst>
                </a:gridCol>
              </a:tblGrid>
              <a:tr h="770542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Departamento</a:t>
                      </a:r>
                      <a:endParaRPr lang="es-CO" sz="2000"/>
                    </a:p>
                  </a:txBody>
                  <a:tcPr marL="104127" marR="104127" marT="52064" marB="520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Oficinas</a:t>
                      </a:r>
                      <a:endParaRPr lang="es-CO" sz="2000"/>
                    </a:p>
                  </a:txBody>
                  <a:tcPr marL="104127" marR="104127" marT="52064" marB="520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Gestión </a:t>
                      </a:r>
                    </a:p>
                    <a:p>
                      <a:pPr algn="ctr"/>
                      <a:r>
                        <a:rPr lang="es-ES" sz="2000" dirty="0"/>
                        <a:t>(usuarios atendidos)</a:t>
                      </a:r>
                      <a:endParaRPr lang="es-CO" sz="2000" dirty="0"/>
                    </a:p>
                  </a:txBody>
                  <a:tcPr marL="104127" marR="104127" marT="52064" marB="52064" anchor="ctr"/>
                </a:tc>
                <a:extLst>
                  <a:ext uri="{0D108BD9-81ED-4DB2-BD59-A6C34878D82A}">
                    <a16:rowId xmlns:a16="http://schemas.microsoft.com/office/drawing/2014/main" val="2835105172"/>
                  </a:ext>
                </a:extLst>
              </a:tr>
              <a:tr h="458160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Antioquia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 26 Oficinas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20363</a:t>
                      </a:r>
                    </a:p>
                  </a:txBody>
                  <a:tcPr marL="10847" marR="10847" marT="10847" marB="0" anchor="b"/>
                </a:tc>
                <a:extLst>
                  <a:ext uri="{0D108BD9-81ED-4DB2-BD59-A6C34878D82A}">
                    <a16:rowId xmlns:a16="http://schemas.microsoft.com/office/drawing/2014/main" val="2238853230"/>
                  </a:ext>
                </a:extLst>
              </a:tr>
              <a:tr h="458160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Boyacá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7 Oficinas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8798</a:t>
                      </a:r>
                    </a:p>
                  </a:txBody>
                  <a:tcPr marL="10847" marR="10847" marT="10847" marB="0" anchor="b"/>
                </a:tc>
                <a:extLst>
                  <a:ext uri="{0D108BD9-81ED-4DB2-BD59-A6C34878D82A}">
                    <a16:rowId xmlns:a16="http://schemas.microsoft.com/office/drawing/2014/main" val="1704712579"/>
                  </a:ext>
                </a:extLst>
              </a:tr>
              <a:tr h="458160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Córdoba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1 Oficina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847" marR="10847" marT="10847" marB="0" anchor="b"/>
                </a:tc>
                <a:extLst>
                  <a:ext uri="{0D108BD9-81ED-4DB2-BD59-A6C34878D82A}">
                    <a16:rowId xmlns:a16="http://schemas.microsoft.com/office/drawing/2014/main" val="2920474697"/>
                  </a:ext>
                </a:extLst>
              </a:tr>
              <a:tr h="458160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Cundinamarca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53 Oficinas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64758</a:t>
                      </a:r>
                    </a:p>
                  </a:txBody>
                  <a:tcPr marL="10847" marR="10847" marT="10847" marB="0" anchor="b"/>
                </a:tc>
                <a:extLst>
                  <a:ext uri="{0D108BD9-81ED-4DB2-BD59-A6C34878D82A}">
                    <a16:rowId xmlns:a16="http://schemas.microsoft.com/office/drawing/2014/main" val="3261968132"/>
                  </a:ext>
                </a:extLst>
              </a:tr>
              <a:tr h="458160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Huila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16 Oficinas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10169</a:t>
                      </a:r>
                    </a:p>
                  </a:txBody>
                  <a:tcPr marL="10847" marR="10847" marT="10847" marB="0" anchor="b"/>
                </a:tc>
                <a:extLst>
                  <a:ext uri="{0D108BD9-81ED-4DB2-BD59-A6C34878D82A}">
                    <a16:rowId xmlns:a16="http://schemas.microsoft.com/office/drawing/2014/main" val="3209476118"/>
                  </a:ext>
                </a:extLst>
              </a:tr>
              <a:tr h="458160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Meta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6 Oficinas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601</a:t>
                      </a:r>
                    </a:p>
                  </a:txBody>
                  <a:tcPr marL="10847" marR="10847" marT="10847" marB="0" anchor="b"/>
                </a:tc>
                <a:extLst>
                  <a:ext uri="{0D108BD9-81ED-4DB2-BD59-A6C34878D82A}">
                    <a16:rowId xmlns:a16="http://schemas.microsoft.com/office/drawing/2014/main" val="2203028214"/>
                  </a:ext>
                </a:extLst>
              </a:tr>
              <a:tr h="450176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Norte de Santander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3 Oficinas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16137</a:t>
                      </a:r>
                    </a:p>
                  </a:txBody>
                  <a:tcPr marL="10847" marR="10847" marT="10847" marB="0" anchor="b"/>
                </a:tc>
                <a:extLst>
                  <a:ext uri="{0D108BD9-81ED-4DB2-BD59-A6C34878D82A}">
                    <a16:rowId xmlns:a16="http://schemas.microsoft.com/office/drawing/2014/main" val="1132203101"/>
                  </a:ext>
                </a:extLst>
              </a:tr>
              <a:tr h="458160"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Tolima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/>
                        <a:t>28 Oficinas</a:t>
                      </a:r>
                      <a:endParaRPr lang="es-CO" sz="2000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14426</a:t>
                      </a:r>
                    </a:p>
                  </a:txBody>
                  <a:tcPr marL="10847" marR="10847" marT="10847" marB="0" anchor="b"/>
                </a:tc>
                <a:extLst>
                  <a:ext uri="{0D108BD9-81ED-4DB2-BD59-A6C34878D82A}">
                    <a16:rowId xmlns:a16="http://schemas.microsoft.com/office/drawing/2014/main" val="3304592432"/>
                  </a:ext>
                </a:extLst>
              </a:tr>
              <a:tr h="458160">
                <a:tc>
                  <a:txBody>
                    <a:bodyPr/>
                    <a:lstStyle/>
                    <a:p>
                      <a:pPr algn="ctr"/>
                      <a:r>
                        <a:rPr lang="es-ES" sz="2000" b="1"/>
                        <a:t>TOTAL</a:t>
                      </a:r>
                      <a:endParaRPr lang="es-CO" sz="2000" b="1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/>
                        <a:t>140 Oficinas </a:t>
                      </a:r>
                      <a:endParaRPr lang="es-CO" sz="2000" b="1"/>
                    </a:p>
                  </a:txBody>
                  <a:tcPr marL="104127" marR="104127" marT="52064" marB="52064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O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135277</a:t>
                      </a:r>
                    </a:p>
                  </a:txBody>
                  <a:tcPr marL="10847" marR="10847" marT="10847" marB="0" anchor="b"/>
                </a:tc>
                <a:extLst>
                  <a:ext uri="{0D108BD9-81ED-4DB2-BD59-A6C34878D82A}">
                    <a16:rowId xmlns:a16="http://schemas.microsoft.com/office/drawing/2014/main" val="3890994379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30030CDA-898C-498D-8CB3-944E3F2C6DE0}"/>
              </a:ext>
            </a:extLst>
          </p:cNvPr>
          <p:cNvSpPr txBox="1"/>
          <p:nvPr/>
        </p:nvSpPr>
        <p:spPr>
          <a:xfrm>
            <a:off x="492010" y="2953633"/>
            <a:ext cx="4549890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Las </a:t>
            </a:r>
            <a:r>
              <a:rPr lang="en-US" sz="1700" dirty="0" err="1"/>
              <a:t>oficinas</a:t>
            </a:r>
            <a:r>
              <a:rPr lang="en-US" sz="1700" dirty="0"/>
              <a:t> de </a:t>
            </a:r>
            <a:r>
              <a:rPr lang="en-US" sz="1700" dirty="0" err="1"/>
              <a:t>atención</a:t>
            </a:r>
            <a:r>
              <a:rPr lang="en-US" sz="1700" dirty="0"/>
              <a:t> al </a:t>
            </a:r>
            <a:r>
              <a:rPr lang="en-US" sz="1700" dirty="0" err="1"/>
              <a:t>usuario</a:t>
            </a:r>
            <a:r>
              <a:rPr lang="en-US" sz="1700" dirty="0"/>
              <a:t> de </a:t>
            </a:r>
            <a:r>
              <a:rPr lang="en-US" sz="1700" dirty="0" err="1"/>
              <a:t>Ecoopsos</a:t>
            </a:r>
            <a:r>
              <a:rPr lang="en-US" sz="1700" dirty="0"/>
              <a:t> EPS, </a:t>
            </a:r>
            <a:r>
              <a:rPr lang="en-US" sz="1700" dirty="0" err="1"/>
              <a:t>están</a:t>
            </a:r>
            <a:r>
              <a:rPr lang="en-US" sz="1700" dirty="0"/>
              <a:t> </a:t>
            </a:r>
            <a:r>
              <a:rPr lang="en-US" sz="1700" dirty="0" err="1"/>
              <a:t>destinadas</a:t>
            </a:r>
            <a:r>
              <a:rPr lang="en-US" sz="1700" dirty="0"/>
              <a:t> a </a:t>
            </a:r>
            <a:r>
              <a:rPr lang="en-US" sz="1700" dirty="0" err="1"/>
              <a:t>solucionar</a:t>
            </a:r>
            <a:r>
              <a:rPr lang="en-US" sz="1700" dirty="0"/>
              <a:t> las solicitudes e inquietudes de </a:t>
            </a:r>
            <a:r>
              <a:rPr lang="en-US" sz="1700" dirty="0" err="1"/>
              <a:t>nuestros</a:t>
            </a:r>
            <a:r>
              <a:rPr lang="en-US" sz="1700" dirty="0"/>
              <a:t> </a:t>
            </a:r>
            <a:r>
              <a:rPr lang="en-US" sz="1700" dirty="0" err="1"/>
              <a:t>afiliados</a:t>
            </a:r>
            <a:r>
              <a:rPr lang="en-US" sz="1700" dirty="0"/>
              <a:t>, </a:t>
            </a:r>
            <a:r>
              <a:rPr lang="en-US" sz="1700" dirty="0" err="1"/>
              <a:t>siguiendo</a:t>
            </a:r>
            <a:r>
              <a:rPr lang="en-US" sz="1700" dirty="0"/>
              <a:t> </a:t>
            </a:r>
            <a:r>
              <a:rPr lang="en-US" sz="1700" dirty="0" err="1"/>
              <a:t>políticas</a:t>
            </a:r>
            <a:r>
              <a:rPr lang="en-US" sz="1700" dirty="0"/>
              <a:t> de </a:t>
            </a:r>
            <a:r>
              <a:rPr lang="en-US" sz="1700" dirty="0" err="1"/>
              <a:t>enfoque</a:t>
            </a:r>
            <a:r>
              <a:rPr lang="en-US" sz="1700" dirty="0"/>
              <a:t> </a:t>
            </a:r>
            <a:r>
              <a:rPr lang="en-US" sz="1700" dirty="0" err="1"/>
              <a:t>diferencial</a:t>
            </a:r>
            <a:r>
              <a:rPr lang="en-US" sz="1700" dirty="0"/>
              <a:t> y </a:t>
            </a:r>
            <a:r>
              <a:rPr lang="en-US" sz="1700" dirty="0" err="1"/>
              <a:t>atención</a:t>
            </a:r>
            <a:r>
              <a:rPr lang="en-US" sz="1700" dirty="0"/>
              <a:t> </a:t>
            </a:r>
            <a:r>
              <a:rPr lang="en-US" sz="1700" dirty="0" err="1"/>
              <a:t>preferencial</a:t>
            </a:r>
            <a:r>
              <a:rPr lang="en-US" sz="1700" dirty="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Los </a:t>
            </a:r>
            <a:r>
              <a:rPr lang="en-US" sz="1700" dirty="0" err="1"/>
              <a:t>tramites</a:t>
            </a:r>
            <a:r>
              <a:rPr lang="en-US" sz="1700" dirty="0"/>
              <a:t> que se </a:t>
            </a:r>
            <a:r>
              <a:rPr lang="en-US" sz="1700" dirty="0" err="1"/>
              <a:t>pueden</a:t>
            </a:r>
            <a:r>
              <a:rPr lang="en-US" sz="1700" dirty="0"/>
              <a:t> </a:t>
            </a:r>
            <a:r>
              <a:rPr lang="en-US" sz="1700" dirty="0" err="1"/>
              <a:t>realizar</a:t>
            </a:r>
            <a:r>
              <a:rPr lang="en-US" sz="1700" dirty="0"/>
              <a:t> son </a:t>
            </a:r>
            <a:r>
              <a:rPr lang="en-US" sz="1700" dirty="0" err="1"/>
              <a:t>solicitud</a:t>
            </a:r>
            <a:r>
              <a:rPr lang="en-US" sz="1700" dirty="0"/>
              <a:t> de </a:t>
            </a:r>
            <a:r>
              <a:rPr lang="en-US" sz="1700" dirty="0" err="1"/>
              <a:t>servicios</a:t>
            </a:r>
            <a:r>
              <a:rPr lang="en-US" sz="1700" dirty="0"/>
              <a:t>, </a:t>
            </a:r>
            <a:r>
              <a:rPr lang="en-US" sz="1700" dirty="0" err="1"/>
              <a:t>gestión</a:t>
            </a:r>
            <a:r>
              <a:rPr lang="en-US" sz="1700" dirty="0"/>
              <a:t> de </a:t>
            </a:r>
            <a:r>
              <a:rPr lang="en-US" sz="1700" dirty="0" err="1"/>
              <a:t>afiliaciones</a:t>
            </a:r>
            <a:r>
              <a:rPr lang="en-US" sz="1700" dirty="0"/>
              <a:t>, </a:t>
            </a:r>
            <a:r>
              <a:rPr lang="en-US" sz="1700" dirty="0" err="1"/>
              <a:t>solicitud</a:t>
            </a:r>
            <a:r>
              <a:rPr lang="en-US" sz="1700" dirty="0"/>
              <a:t> de </a:t>
            </a:r>
            <a:r>
              <a:rPr lang="en-US" sz="1700" dirty="0" err="1"/>
              <a:t>información</a:t>
            </a:r>
            <a:r>
              <a:rPr lang="en-US" sz="1700" dirty="0"/>
              <a:t>, PQR’s, </a:t>
            </a:r>
            <a:r>
              <a:rPr lang="en-US" sz="1700" dirty="0" err="1"/>
              <a:t>actividades</a:t>
            </a:r>
            <a:r>
              <a:rPr lang="en-US" sz="1700" dirty="0"/>
              <a:t> de </a:t>
            </a:r>
            <a:r>
              <a:rPr lang="en-US" sz="1700" dirty="0" err="1"/>
              <a:t>salud</a:t>
            </a:r>
            <a:r>
              <a:rPr lang="en-US" sz="1700" dirty="0"/>
              <a:t> </a:t>
            </a:r>
            <a:r>
              <a:rPr lang="en-US" sz="1700" dirty="0" err="1"/>
              <a:t>enfocadas</a:t>
            </a:r>
            <a:r>
              <a:rPr lang="en-US" sz="1700" dirty="0"/>
              <a:t> a la </a:t>
            </a:r>
            <a:r>
              <a:rPr lang="en-US" sz="1700" dirty="0" err="1"/>
              <a:t>gestión</a:t>
            </a:r>
            <a:r>
              <a:rPr lang="en-US" sz="1700" dirty="0"/>
              <a:t> del </a:t>
            </a:r>
            <a:r>
              <a:rPr lang="en-US" sz="1700" dirty="0" err="1"/>
              <a:t>riesgo</a:t>
            </a:r>
            <a:r>
              <a:rPr lang="en-US" sz="1700" dirty="0"/>
              <a:t>, </a:t>
            </a:r>
            <a:r>
              <a:rPr lang="en-US" sz="1700" dirty="0" err="1"/>
              <a:t>participación</a:t>
            </a:r>
            <a:r>
              <a:rPr lang="en-US" sz="1700" dirty="0"/>
              <a:t> </a:t>
            </a:r>
            <a:r>
              <a:rPr lang="en-US" sz="1700" dirty="0" err="1"/>
              <a:t>ciudadana</a:t>
            </a:r>
            <a:r>
              <a:rPr lang="en-US" sz="1700" dirty="0"/>
              <a:t>, entre </a:t>
            </a:r>
            <a:r>
              <a:rPr lang="en-US" sz="1700" dirty="0" err="1"/>
              <a:t>otros</a:t>
            </a:r>
            <a:r>
              <a:rPr lang="en-US" sz="1700" dirty="0"/>
              <a:t>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0AF4A12-860E-4EEC-97A7-C8DEAE127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520" y="6370516"/>
            <a:ext cx="1564294" cy="3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029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350DE6-2039-4365-B6D4-1D57B23D2B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501" y="1225548"/>
            <a:ext cx="9838748" cy="9302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Gestión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en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Oficinas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 de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Atención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 al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Usuario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 y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Tiempo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Promedio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 de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Atención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 por </a:t>
            </a:r>
            <a:r>
              <a:rPr lang="en-US" sz="28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cs typeface="+mn-cs"/>
              </a:rPr>
              <a:t>mes</a:t>
            </a:r>
            <a:endParaRPr lang="en-US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cs typeface="+mn-cs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B08DC84-1A3F-45B1-8E37-E2802C679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825746"/>
              </p:ext>
            </p:extLst>
          </p:nvPr>
        </p:nvGraphicFramePr>
        <p:xfrm>
          <a:off x="1062326" y="2347055"/>
          <a:ext cx="9838747" cy="3466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5691">
                  <a:extLst>
                    <a:ext uri="{9D8B030D-6E8A-4147-A177-3AD203B41FA5}">
                      <a16:colId xmlns:a16="http://schemas.microsoft.com/office/drawing/2014/main" val="1679986354"/>
                    </a:ext>
                  </a:extLst>
                </a:gridCol>
                <a:gridCol w="1399835">
                  <a:extLst>
                    <a:ext uri="{9D8B030D-6E8A-4147-A177-3AD203B41FA5}">
                      <a16:colId xmlns:a16="http://schemas.microsoft.com/office/drawing/2014/main" val="1272029063"/>
                    </a:ext>
                  </a:extLst>
                </a:gridCol>
                <a:gridCol w="1357841">
                  <a:extLst>
                    <a:ext uri="{9D8B030D-6E8A-4147-A177-3AD203B41FA5}">
                      <a16:colId xmlns:a16="http://schemas.microsoft.com/office/drawing/2014/main" val="1857069890"/>
                    </a:ext>
                  </a:extLst>
                </a:gridCol>
                <a:gridCol w="1435744">
                  <a:extLst>
                    <a:ext uri="{9D8B030D-6E8A-4147-A177-3AD203B41FA5}">
                      <a16:colId xmlns:a16="http://schemas.microsoft.com/office/drawing/2014/main" val="2723432080"/>
                    </a:ext>
                  </a:extLst>
                </a:gridCol>
                <a:gridCol w="1329985">
                  <a:extLst>
                    <a:ext uri="{9D8B030D-6E8A-4147-A177-3AD203B41FA5}">
                      <a16:colId xmlns:a16="http://schemas.microsoft.com/office/drawing/2014/main" val="2814110529"/>
                    </a:ext>
                  </a:extLst>
                </a:gridCol>
                <a:gridCol w="1335790">
                  <a:extLst>
                    <a:ext uri="{9D8B030D-6E8A-4147-A177-3AD203B41FA5}">
                      <a16:colId xmlns:a16="http://schemas.microsoft.com/office/drawing/2014/main" val="3267671836"/>
                    </a:ext>
                  </a:extLst>
                </a:gridCol>
                <a:gridCol w="1203861">
                  <a:extLst>
                    <a:ext uri="{9D8B030D-6E8A-4147-A177-3AD203B41FA5}">
                      <a16:colId xmlns:a16="http://schemas.microsoft.com/office/drawing/2014/main" val="3933450892"/>
                    </a:ext>
                  </a:extLst>
                </a:gridCol>
              </a:tblGrid>
              <a:tr h="68020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DEPARTAMENTO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Usuarios Atendidos Enero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Promedio de Atención Enero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Usuarios Atendidos Febrero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Promedio de Atención Febrero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u="none" strike="noStrike" dirty="0">
                          <a:effectLst/>
                        </a:rPr>
                        <a:t>Usuarios Atendidos Marzo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u="none" strike="noStrike" dirty="0">
                          <a:effectLst/>
                        </a:rPr>
                        <a:t>Promedio de Atención Marzo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extLst>
                  <a:ext uri="{0D108BD9-81ED-4DB2-BD59-A6C34878D82A}">
                    <a16:rowId xmlns:a16="http://schemas.microsoft.com/office/drawing/2014/main" val="2440305786"/>
                  </a:ext>
                </a:extLst>
              </a:tr>
              <a:tr h="26485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ANTIOQUIA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7911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6,30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7476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13,76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4976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9,54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extLst>
                  <a:ext uri="{0D108BD9-81ED-4DB2-BD59-A6C34878D82A}">
                    <a16:rowId xmlns:a16="http://schemas.microsoft.com/office/drawing/2014/main" val="1687451934"/>
                  </a:ext>
                </a:extLst>
              </a:tr>
              <a:tr h="26485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BOYACA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3086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14,85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2996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15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2716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14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extLst>
                  <a:ext uri="{0D108BD9-81ED-4DB2-BD59-A6C34878D82A}">
                    <a16:rowId xmlns:a16="http://schemas.microsoft.com/office/drawing/2014/main" val="676329653"/>
                  </a:ext>
                </a:extLst>
              </a:tr>
              <a:tr h="26485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CORDOBA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4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-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15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-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6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-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extLst>
                  <a:ext uri="{0D108BD9-81ED-4DB2-BD59-A6C34878D82A}">
                    <a16:rowId xmlns:a16="http://schemas.microsoft.com/office/drawing/2014/main" val="4265705305"/>
                  </a:ext>
                </a:extLst>
              </a:tr>
              <a:tr h="26485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CUNDINAMARCA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23640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11,34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23627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12,79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17491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12,92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extLst>
                  <a:ext uri="{0D108BD9-81ED-4DB2-BD59-A6C34878D82A}">
                    <a16:rowId xmlns:a16="http://schemas.microsoft.com/office/drawing/2014/main" val="3969851505"/>
                  </a:ext>
                </a:extLst>
              </a:tr>
              <a:tr h="26485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HUILA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3030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9,104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4048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10,90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3091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17,03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extLst>
                  <a:ext uri="{0D108BD9-81ED-4DB2-BD59-A6C34878D82A}">
                    <a16:rowId xmlns:a16="http://schemas.microsoft.com/office/drawing/2014/main" val="2349980688"/>
                  </a:ext>
                </a:extLst>
              </a:tr>
              <a:tr h="26485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META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181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-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253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-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167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-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extLst>
                  <a:ext uri="{0D108BD9-81ED-4DB2-BD59-A6C34878D82A}">
                    <a16:rowId xmlns:a16="http://schemas.microsoft.com/office/drawing/2014/main" val="4061173360"/>
                  </a:ext>
                </a:extLst>
              </a:tr>
              <a:tr h="3500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NORTE DE SANTANDER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6408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13,96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5788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16,53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3941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17,48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extLst>
                  <a:ext uri="{0D108BD9-81ED-4DB2-BD59-A6C34878D82A}">
                    <a16:rowId xmlns:a16="http://schemas.microsoft.com/office/drawing/2014/main" val="1171605924"/>
                  </a:ext>
                </a:extLst>
              </a:tr>
              <a:tr h="26485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TOLIMA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4938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17,70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4944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10,38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4544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13,01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extLst>
                  <a:ext uri="{0D108BD9-81ED-4DB2-BD59-A6C34878D82A}">
                    <a16:rowId xmlns:a16="http://schemas.microsoft.com/office/drawing/2014/main" val="1870650595"/>
                  </a:ext>
                </a:extLst>
              </a:tr>
              <a:tr h="2578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TOTAL 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49198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9,96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49147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12,40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>
                          <a:effectLst/>
                        </a:rPr>
                        <a:t>36932</a:t>
                      </a:r>
                      <a:endParaRPr lang="es-CO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300" u="none" strike="noStrike" dirty="0">
                          <a:effectLst/>
                        </a:rPr>
                        <a:t>13,06</a:t>
                      </a:r>
                      <a:endParaRPr lang="es-CO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extLst>
                  <a:ext uri="{0D108BD9-81ED-4DB2-BD59-A6C34878D82A}">
                    <a16:rowId xmlns:a16="http://schemas.microsoft.com/office/drawing/2014/main" val="490885872"/>
                  </a:ext>
                </a:extLst>
              </a:tr>
              <a:tr h="324266"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effectLst/>
                        </a:rPr>
                        <a:t>Total general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effectLst/>
                        </a:rPr>
                        <a:t>98396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effectLst/>
                        </a:rPr>
                        <a:t>9,96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effectLst/>
                        </a:rPr>
                        <a:t>98294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effectLst/>
                        </a:rPr>
                        <a:t>12,40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effectLst/>
                        </a:rPr>
                        <a:t>73864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2000" b="1" u="none" strike="noStrike" dirty="0">
                          <a:effectLst/>
                        </a:rPr>
                        <a:t>13,06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5" marR="7065" marT="7065" marB="0" anchor="ctr"/>
                </a:tc>
                <a:extLst>
                  <a:ext uri="{0D108BD9-81ED-4DB2-BD59-A6C34878D82A}">
                    <a16:rowId xmlns:a16="http://schemas.microsoft.com/office/drawing/2014/main" val="434558346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B2954CDF-044E-412D-A200-46712946A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520" y="6370516"/>
            <a:ext cx="1564294" cy="3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06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01560-9194-4874-8A5F-8FC0CCE93F3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000" y="1507332"/>
            <a:ext cx="3403600" cy="33543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74625" cmpd="thinThick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solidFill>
                  <a:srgbClr val="FFFFFF"/>
                </a:solidFill>
                <a:latin typeface="+mn-lt"/>
              </a:rPr>
              <a:t>Gestión </a:t>
            </a:r>
            <a:r>
              <a:rPr lang="es-ES" sz="2800" b="1" dirty="0" err="1">
                <a:solidFill>
                  <a:srgbClr val="FFFFFF"/>
                </a:solidFill>
                <a:latin typeface="+mn-lt"/>
              </a:rPr>
              <a:t>Contact</a:t>
            </a:r>
            <a:r>
              <a:rPr lang="es-ES" sz="2800" b="1" dirty="0">
                <a:solidFill>
                  <a:srgbClr val="FFFFFF"/>
                </a:solidFill>
                <a:latin typeface="+mn-lt"/>
              </a:rPr>
              <a:t> Center</a:t>
            </a:r>
            <a:endParaRPr lang="es-CO" sz="28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17F5FC-27CE-4801-AEF0-C94C1942F49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98067" y="3815558"/>
            <a:ext cx="7188200" cy="1046162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en-US" sz="1800" dirty="0"/>
          </a:p>
          <a:p>
            <a:pPr algn="ctr"/>
            <a:r>
              <a:rPr lang="en-US" sz="1800" dirty="0"/>
              <a:t>El </a:t>
            </a:r>
            <a:r>
              <a:rPr lang="en-US" sz="1800" dirty="0" err="1"/>
              <a:t>tiempo</a:t>
            </a:r>
            <a:r>
              <a:rPr lang="en-US" sz="1800" dirty="0"/>
              <a:t> de </a:t>
            </a:r>
            <a:r>
              <a:rPr lang="en-US" sz="1800" dirty="0" err="1"/>
              <a:t>espera</a:t>
            </a:r>
            <a:r>
              <a:rPr lang="en-US" sz="1800" dirty="0"/>
              <a:t> de </a:t>
            </a:r>
            <a:r>
              <a:rPr lang="en-US" sz="1800" dirty="0" err="1"/>
              <a:t>respuesta</a:t>
            </a:r>
            <a:r>
              <a:rPr lang="en-US" sz="1800" dirty="0"/>
              <a:t> es 20 </a:t>
            </a:r>
            <a:r>
              <a:rPr lang="en-US" sz="1800" dirty="0" err="1"/>
              <a:t>segundos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promedio</a:t>
            </a:r>
            <a:endParaRPr lang="en-US" sz="1800" dirty="0"/>
          </a:p>
        </p:txBody>
      </p:sp>
      <p:graphicFrame>
        <p:nvGraphicFramePr>
          <p:cNvPr id="7" name="Tabla 4">
            <a:extLst>
              <a:ext uri="{FF2B5EF4-FFF2-40B4-BE49-F238E27FC236}">
                <a16:creationId xmlns:a16="http://schemas.microsoft.com/office/drawing/2014/main" id="{D30A08FA-8878-4787-B98C-D73431697A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5071176"/>
              </p:ext>
            </p:extLst>
          </p:nvPr>
        </p:nvGraphicFramePr>
        <p:xfrm>
          <a:off x="3939569" y="1909179"/>
          <a:ext cx="7188201" cy="198336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64478">
                  <a:extLst>
                    <a:ext uri="{9D8B030D-6E8A-4147-A177-3AD203B41FA5}">
                      <a16:colId xmlns:a16="http://schemas.microsoft.com/office/drawing/2014/main" val="1537608248"/>
                    </a:ext>
                  </a:extLst>
                </a:gridCol>
                <a:gridCol w="1764478">
                  <a:extLst>
                    <a:ext uri="{9D8B030D-6E8A-4147-A177-3AD203B41FA5}">
                      <a16:colId xmlns:a16="http://schemas.microsoft.com/office/drawing/2014/main" val="1269994318"/>
                    </a:ext>
                  </a:extLst>
                </a:gridCol>
                <a:gridCol w="1764478">
                  <a:extLst>
                    <a:ext uri="{9D8B030D-6E8A-4147-A177-3AD203B41FA5}">
                      <a16:colId xmlns:a16="http://schemas.microsoft.com/office/drawing/2014/main" val="1041729510"/>
                    </a:ext>
                  </a:extLst>
                </a:gridCol>
                <a:gridCol w="1894767">
                  <a:extLst>
                    <a:ext uri="{9D8B030D-6E8A-4147-A177-3AD203B41FA5}">
                      <a16:colId xmlns:a16="http://schemas.microsoft.com/office/drawing/2014/main" val="731294433"/>
                    </a:ext>
                  </a:extLst>
                </a:gridCol>
              </a:tblGrid>
              <a:tr h="1393714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Nivel de Atención Enero</a:t>
                      </a:r>
                      <a:endParaRPr lang="es-CO" sz="2400" dirty="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Nivel de Atención Febrero</a:t>
                      </a:r>
                      <a:endParaRPr lang="es-CO" sz="2400" dirty="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Nivel de Atención Marzo</a:t>
                      </a:r>
                      <a:endParaRPr lang="es-CO" sz="2400" dirty="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Promedio Trimestre</a:t>
                      </a:r>
                      <a:endParaRPr lang="es-CO" sz="2400" dirty="0"/>
                    </a:p>
                  </a:txBody>
                  <a:tcPr marL="134011" marR="134011" marT="67005" marB="67005" anchor="ctr"/>
                </a:tc>
                <a:extLst>
                  <a:ext uri="{0D108BD9-81ED-4DB2-BD59-A6C34878D82A}">
                    <a16:rowId xmlns:a16="http://schemas.microsoft.com/office/drawing/2014/main" val="1986207731"/>
                  </a:ext>
                </a:extLst>
              </a:tr>
              <a:tr h="589649">
                <a:tc>
                  <a:txBody>
                    <a:bodyPr/>
                    <a:lstStyle/>
                    <a:p>
                      <a:pPr algn="ctr"/>
                      <a:r>
                        <a:rPr lang="es-ES" sz="2600" dirty="0"/>
                        <a:t>92%</a:t>
                      </a:r>
                      <a:endParaRPr lang="es-CO" sz="2600" dirty="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dirty="0"/>
                        <a:t>90%</a:t>
                      </a:r>
                      <a:endParaRPr lang="es-CO" sz="2600" dirty="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/>
                        <a:t>93%</a:t>
                      </a:r>
                      <a:endParaRPr lang="es-CO" sz="2600"/>
                    </a:p>
                  </a:txBody>
                  <a:tcPr marL="134011" marR="134011" marT="67005" marB="67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dirty="0"/>
                        <a:t>91,6%</a:t>
                      </a:r>
                      <a:endParaRPr lang="es-CO" sz="2600" dirty="0"/>
                    </a:p>
                  </a:txBody>
                  <a:tcPr marL="134011" marR="134011" marT="67005" marB="67005" anchor="ctr"/>
                </a:tc>
                <a:extLst>
                  <a:ext uri="{0D108BD9-81ED-4DB2-BD59-A6C34878D82A}">
                    <a16:rowId xmlns:a16="http://schemas.microsoft.com/office/drawing/2014/main" val="1901806221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F9DBD8A5-6784-4415-8565-0627E961D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520" y="6370516"/>
            <a:ext cx="1564294" cy="3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25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093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/>
        </p:nvGraphicFramePr>
        <p:xfrm>
          <a:off x="6196012" y="1176934"/>
          <a:ext cx="4508500" cy="4412306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017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6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1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46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1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Grupo de edad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Nacional (País)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ECOOPSOS EPS SAS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18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  <a:endParaRPr lang="es-CO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Hombres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0-4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2.003.850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1.918.319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10.171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9.526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5-9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2.021.769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1.936.026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11.502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10.892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10-14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2.028.355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1.945.150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13.636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12.672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15-19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2.085.935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2.016.401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16.365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15.572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20-24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2.173.233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2.139.671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12.413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13.853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0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25-29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2.135.292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2.152.858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10.134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10.960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30-34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1.946.294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2.007.982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8.897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9.641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35-39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1.782.290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1.879.454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8.210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9.442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40-44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1.594.976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1.725.658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8.451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9.339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45-49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1.391.528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1.550.158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8.472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8.979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50-54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1.330.374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1.518.092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9.093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9.488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55-59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1.228.721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1.429.198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9.367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9.436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60-64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1.021.639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1.207.786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8.541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8.276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65-69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783.132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940.668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7.107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6.455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70-74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564.288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692.831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5.280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5.020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75-79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374.091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473.737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3.785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3.870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80 Y MÁS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446.464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603.278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4.820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5.928</a:t>
                      </a: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318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24.594.882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26.137.267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156.244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159.349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4" name="Rectángulo 9"/>
          <p:cNvSpPr/>
          <p:nvPr/>
        </p:nvSpPr>
        <p:spPr>
          <a:xfrm>
            <a:off x="623392" y="642754"/>
            <a:ext cx="104545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Caracterización Poblacional Régimen Subsidiado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132" y="2041030"/>
            <a:ext cx="4364971" cy="352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2422478" y="1590328"/>
            <a:ext cx="428625" cy="542925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>
          <a:blip r:embed="rId4"/>
          <a:stretch>
            <a:fillRect/>
          </a:stretch>
        </p:blipFill>
        <p:spPr>
          <a:xfrm>
            <a:off x="4797662" y="1618903"/>
            <a:ext cx="361950" cy="5143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9"/>
          <p:cNvSpPr/>
          <p:nvPr/>
        </p:nvSpPr>
        <p:spPr>
          <a:xfrm>
            <a:off x="767408" y="764704"/>
            <a:ext cx="104545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Pirámide Poblacional Régimen Contributivo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6023992" y="1463049"/>
          <a:ext cx="4680519" cy="4199948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056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44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7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77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Grupo de edad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Nacional (País)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ECOOPSOS EPS SAS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24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Hombres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>
                          <a:effectLst/>
                          <a:latin typeface="Calibri" panose="020F0502020204030204" pitchFamily="34" charset="0"/>
                        </a:rPr>
                        <a:t>Mujeres</a:t>
                      </a:r>
                      <a:endParaRPr lang="es-CO" sz="12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Hombres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Mujeres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0-4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2.003.850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1.918.319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5-9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2.021.769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1.936.026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10-14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2.028.355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1.945.150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15-19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2.085.935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2.016.401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342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20-24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2.173.233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2.139.671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2,018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1,444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25-29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2.135.292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2.152.858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1,443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1,027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30-34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1.946.294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2.007.982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35-39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1.782.290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1.879.454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706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40-44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1.594.976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1.725.658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45-49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1.391.528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1.550.158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50-54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1.330.374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1.518.092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55-59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1.228.721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1.429.198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60-64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1.021.639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1.207.786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65-69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783.132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940.668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70-74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564.288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692.831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75-79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374.091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473.737</a:t>
                      </a: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80 Y MÁS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446.464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603.278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224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24.594.882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26.137.267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8.277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5.669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2060848"/>
            <a:ext cx="4473952" cy="337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0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2394474" y="1682154"/>
            <a:ext cx="428625" cy="542925"/>
          </a:xfrm>
          <a:prstGeom prst="rect">
            <a:avLst/>
          </a:prstGeom>
        </p:spPr>
      </p:pic>
      <p:pic>
        <p:nvPicPr>
          <p:cNvPr id="12" name="11 Imagen"/>
          <p:cNvPicPr/>
          <p:nvPr/>
        </p:nvPicPr>
        <p:blipFill>
          <a:blip r:embed="rId4"/>
          <a:stretch>
            <a:fillRect/>
          </a:stretch>
        </p:blipFill>
        <p:spPr>
          <a:xfrm>
            <a:off x="4769658" y="1710729"/>
            <a:ext cx="361950" cy="5143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9"/>
          <p:cNvSpPr/>
          <p:nvPr/>
        </p:nvSpPr>
        <p:spPr>
          <a:xfrm>
            <a:off x="911424" y="980728"/>
            <a:ext cx="1072919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3" lvl="3" indent="-476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Caracterización Territorial y Demográfica</a:t>
            </a:r>
          </a:p>
        </p:txBody>
      </p:sp>
      <p:sp>
        <p:nvSpPr>
          <p:cNvPr id="3" name="6 Rectángulo"/>
          <p:cNvSpPr>
            <a:spLocks noChangeArrowheads="1"/>
          </p:cNvSpPr>
          <p:nvPr/>
        </p:nvSpPr>
        <p:spPr bwMode="auto">
          <a:xfrm>
            <a:off x="1618135" y="2075936"/>
            <a:ext cx="4248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/>
            <a:r>
              <a:rPr lang="es-CO" altLang="es-CO" sz="1400" dirty="0">
                <a:latin typeface="+mn-lt"/>
              </a:rPr>
              <a:t>Población por curso de vida - Régimen Subsidiado</a:t>
            </a:r>
          </a:p>
        </p:txBody>
      </p:sp>
      <p:sp>
        <p:nvSpPr>
          <p:cNvPr id="4" name="3 Rectángulo"/>
          <p:cNvSpPr>
            <a:spLocks noChangeArrowheads="1"/>
          </p:cNvSpPr>
          <p:nvPr/>
        </p:nvSpPr>
        <p:spPr bwMode="auto">
          <a:xfrm>
            <a:off x="6591185" y="2075935"/>
            <a:ext cx="4248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ctr"/>
            <a:r>
              <a:rPr lang="es-CO" altLang="es-CO" sz="1400" dirty="0">
                <a:latin typeface="+mn-lt"/>
              </a:rPr>
              <a:t>Población por curso de vida - Régimen Contributivo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24" y="2552640"/>
            <a:ext cx="4765186" cy="322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58" y="2552639"/>
            <a:ext cx="4777424" cy="314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7"/>
          <p:cNvCxnSpPr>
            <a:cxnSpLocks/>
          </p:cNvCxnSpPr>
          <p:nvPr/>
        </p:nvCxnSpPr>
        <p:spPr>
          <a:xfrm>
            <a:off x="450850" y="5141913"/>
            <a:ext cx="1142365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Rectángulo 9"/>
          <p:cNvSpPr/>
          <p:nvPr/>
        </p:nvSpPr>
        <p:spPr>
          <a:xfrm>
            <a:off x="0" y="4142115"/>
            <a:ext cx="10741025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3" indent="-28575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Mortalidad y </a:t>
            </a: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M</a:t>
            </a:r>
            <a:r>
              <a:rPr lang="es-CO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+mn-cs"/>
                <a:sym typeface="Gill Sans" charset="0"/>
              </a:rPr>
              <a:t>orbilidad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/>
          <p:cNvSpPr/>
          <p:nvPr/>
        </p:nvSpPr>
        <p:spPr>
          <a:xfrm>
            <a:off x="911424" y="836712"/>
            <a:ext cx="99371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Caracterización de la mortalidad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775521" y="1556792"/>
            <a:ext cx="108012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500" b="1" dirty="0">
                <a:ln w="1905">
                  <a:solidFill>
                    <a:srgbClr val="02883F"/>
                  </a:solidFill>
                </a:ln>
                <a:solidFill>
                  <a:srgbClr val="027C3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1° Causa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778059" y="3191715"/>
            <a:ext cx="117939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500" b="1" dirty="0">
                <a:ln w="1905">
                  <a:solidFill>
                    <a:srgbClr val="02883F"/>
                  </a:solidFill>
                </a:ln>
                <a:solidFill>
                  <a:srgbClr val="027C3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2° Causa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775521" y="4707187"/>
            <a:ext cx="117939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500" b="1" dirty="0">
                <a:ln w="1905">
                  <a:solidFill>
                    <a:srgbClr val="02883F"/>
                  </a:solidFill>
                </a:ln>
                <a:solidFill>
                  <a:srgbClr val="02883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3° Causa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1556792"/>
            <a:ext cx="948105" cy="94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83" y="4707187"/>
            <a:ext cx="1030398" cy="109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977" y="3163022"/>
            <a:ext cx="1072409" cy="110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4 Rectángulo"/>
          <p:cNvSpPr>
            <a:spLocks noChangeArrowheads="1"/>
          </p:cNvSpPr>
          <p:nvPr/>
        </p:nvSpPr>
        <p:spPr bwMode="auto">
          <a:xfrm>
            <a:off x="4727848" y="1681786"/>
            <a:ext cx="6264696" cy="475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Arial" pitchFamily="34" charset="0"/>
              <a:buChar char="•"/>
            </a:pPr>
            <a:r>
              <a:rPr lang="es-CO" altLang="es-CO" sz="2100" dirty="0">
                <a:latin typeface="+mj-lt"/>
                <a:cs typeface="Calibri" pitchFamily="34" charset="0"/>
              </a:rPr>
              <a:t>Enfermedades cardiacas</a:t>
            </a:r>
          </a:p>
          <a:p>
            <a:pPr marL="285750" indent="-285750" algn="just" eaLnBrk="1" hangingPunct="1">
              <a:buFont typeface="Arial" pitchFamily="34" charset="0"/>
              <a:buChar char="•"/>
            </a:pPr>
            <a:endParaRPr lang="es-CO" altLang="es-CO" sz="2100" dirty="0">
              <a:latin typeface="+mj-lt"/>
              <a:cs typeface="Calibri" pitchFamily="34" charset="0"/>
            </a:endParaRPr>
          </a:p>
          <a:p>
            <a:pPr marL="285750" indent="-285750" algn="just" eaLnBrk="1" hangingPunct="1">
              <a:buFont typeface="Arial" pitchFamily="34" charset="0"/>
              <a:buChar char="•"/>
            </a:pPr>
            <a:endParaRPr lang="es-CO" altLang="es-CO" sz="2100" dirty="0">
              <a:latin typeface="+mj-lt"/>
              <a:cs typeface="Calibri" pitchFamily="34" charset="0"/>
            </a:endParaRPr>
          </a:p>
          <a:p>
            <a:pPr algn="just" eaLnBrk="1" hangingPunct="1"/>
            <a:endParaRPr lang="es-CO" altLang="es-CO" sz="3200" dirty="0">
              <a:latin typeface="+mj-lt"/>
              <a:cs typeface="Calibr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CO" altLang="es-CO" sz="2100" dirty="0">
                <a:latin typeface="+mj-lt"/>
                <a:cs typeface="Calibri" pitchFamily="34" charset="0"/>
              </a:rPr>
              <a:t>Cáncer: Tumor maligno de estomago</a:t>
            </a:r>
            <a:endParaRPr lang="es-CO" altLang="es-CO" sz="3200" dirty="0">
              <a:latin typeface="+mj-lt"/>
              <a:cs typeface="Calibri" pitchFamily="34" charset="0"/>
            </a:endParaRPr>
          </a:p>
          <a:p>
            <a:pPr algn="just" eaLnBrk="1" hangingPunct="1"/>
            <a:endParaRPr lang="es-CO" altLang="es-CO" sz="3200" dirty="0">
              <a:latin typeface="+mj-lt"/>
              <a:cs typeface="Calibri" pitchFamily="34" charset="0"/>
            </a:endParaRPr>
          </a:p>
          <a:p>
            <a:pPr algn="just" eaLnBrk="1" hangingPunct="1"/>
            <a:endParaRPr lang="es-CO" altLang="es-CO" sz="3200" dirty="0">
              <a:latin typeface="+mj-lt"/>
              <a:cs typeface="Calibri" pitchFamily="34" charset="0"/>
            </a:endParaRPr>
          </a:p>
          <a:p>
            <a:pPr algn="just" eaLnBrk="1" hangingPunct="1"/>
            <a:endParaRPr lang="es-CO" altLang="es-CO" sz="3200" dirty="0">
              <a:latin typeface="+mj-lt"/>
              <a:cs typeface="Calibri" pitchFamily="34" charset="0"/>
            </a:endParaRPr>
          </a:p>
          <a:p>
            <a:pPr marL="285750" indent="-285750" algn="just" eaLnBrk="1" hangingPunct="1">
              <a:buFont typeface="Arial" pitchFamily="34" charset="0"/>
              <a:buChar char="•"/>
            </a:pPr>
            <a:r>
              <a:rPr lang="es-CO" altLang="es-CO" sz="2100" dirty="0">
                <a:latin typeface="+mj-lt"/>
                <a:cs typeface="Calibri" pitchFamily="34" charset="0"/>
              </a:rPr>
              <a:t>Infecciones respiratorias agudas</a:t>
            </a:r>
          </a:p>
          <a:p>
            <a:pPr marL="285750" indent="-285750" algn="just" eaLnBrk="1" hangingPunct="1">
              <a:buFont typeface="Arial" pitchFamily="34" charset="0"/>
              <a:buChar char="•"/>
            </a:pPr>
            <a:endParaRPr lang="es-CO" altLang="es-CO" sz="2100" dirty="0">
              <a:latin typeface="+mj-lt"/>
              <a:cs typeface="Calibri" pitchFamily="34" charset="0"/>
            </a:endParaRPr>
          </a:p>
          <a:p>
            <a:pPr algn="just" eaLnBrk="1" hangingPunct="1"/>
            <a:endParaRPr lang="es-CO" altLang="es-CO" sz="2100" dirty="0">
              <a:latin typeface="+mj-lt"/>
              <a:cs typeface="Calibri" pitchFamily="34" charset="0"/>
            </a:endParaRPr>
          </a:p>
          <a:p>
            <a:pPr marL="285750" indent="-285750" algn="just" eaLnBrk="1" hangingPunct="1">
              <a:buFont typeface="Arial" pitchFamily="34" charset="0"/>
              <a:buChar char="•"/>
            </a:pPr>
            <a:endParaRPr lang="es-CO" altLang="es-CO" sz="1400" dirty="0">
              <a:latin typeface="+mj-lt"/>
              <a:cs typeface="Calibri" pitchFamily="34" charset="0"/>
            </a:endParaRPr>
          </a:p>
          <a:p>
            <a:pPr marL="285750" indent="-285750" algn="just" eaLnBrk="1" hangingPunct="1">
              <a:buFont typeface="Arial" pitchFamily="34" charset="0"/>
              <a:buChar char="•"/>
            </a:pPr>
            <a:endParaRPr lang="es-CO" altLang="es-CO" sz="1400" dirty="0">
              <a:latin typeface="+mj-lt"/>
              <a:cs typeface="Calibri" pitchFamily="34" charset="0"/>
            </a:endParaRPr>
          </a:p>
        </p:txBody>
      </p:sp>
      <p:sp>
        <p:nvSpPr>
          <p:cNvPr id="13" name="2 Rectángulo"/>
          <p:cNvSpPr>
            <a:spLocks noChangeArrowheads="1"/>
          </p:cNvSpPr>
          <p:nvPr/>
        </p:nvSpPr>
        <p:spPr bwMode="auto">
          <a:xfrm>
            <a:off x="7320136" y="5949280"/>
            <a:ext cx="2614572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s-CO" altLang="es-CO" sz="1050" dirty="0">
                <a:latin typeface="+mn-lt"/>
              </a:rPr>
              <a:t>Fuente: SISPRO – Cubo de indicadores- EEVV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/>
          <p:cNvSpPr/>
          <p:nvPr/>
        </p:nvSpPr>
        <p:spPr>
          <a:xfrm>
            <a:off x="2135560" y="836712"/>
            <a:ext cx="77768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3" algn="ctr" defTabSz="806450" eaLnBrk="1" fontAlgn="auto" hangingPunct="1">
              <a:spcBef>
                <a:spcPts val="0"/>
              </a:spcBef>
              <a:spcAft>
                <a:spcPts val="0"/>
              </a:spcAft>
              <a:tabLst>
                <a:tab pos="2155825" algn="l"/>
                <a:tab pos="2686050" algn="l"/>
              </a:tabLst>
              <a:defRPr/>
            </a:pPr>
            <a:r>
              <a:rPr lang="es-CO" sz="3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sym typeface="Gill Sans" charset="0"/>
              </a:rPr>
              <a:t>Caracterización de la morbilidad</a:t>
            </a:r>
            <a:endParaRPr lang="es-CO" sz="3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+mn-cs"/>
              <a:sym typeface="Gill Sans" charset="0"/>
            </a:endParaRPr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5015879" y="5157192"/>
            <a:ext cx="57251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s-CO" altLang="es-CO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Con corte a </a:t>
            </a:r>
            <a:r>
              <a:rPr lang="es-CO" altLang="es-CO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marzo</a:t>
            </a:r>
            <a:r>
              <a:rPr lang="es-CO" altLang="es-CO" sz="1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 del 2021 se registró un total de </a:t>
            </a:r>
            <a:r>
              <a:rPr lang="es-CO" altLang="es-CO" sz="18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</a:rPr>
              <a:t>135.347 atenciones</a:t>
            </a:r>
            <a:endParaRPr lang="es-CO" altLang="es-CO" sz="18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5" name="10 Gráfico"/>
          <p:cNvGraphicFramePr>
            <a:graphicFrameLocks/>
          </p:cNvGraphicFramePr>
          <p:nvPr/>
        </p:nvGraphicFramePr>
        <p:xfrm>
          <a:off x="1055440" y="1484784"/>
          <a:ext cx="5400600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15 Gráfico"/>
          <p:cNvGraphicFramePr>
            <a:graphicFrameLocks/>
          </p:cNvGraphicFramePr>
          <p:nvPr/>
        </p:nvGraphicFramePr>
        <p:xfrm>
          <a:off x="5735960" y="1412776"/>
          <a:ext cx="5112568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999</Words>
  <Application>Microsoft Macintosh PowerPoint</Application>
  <PresentationFormat>Panorámica</PresentationFormat>
  <Paragraphs>427</Paragraphs>
  <Slides>35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Georgia</vt:lpstr>
      <vt:lpstr>Poppins SemiBold</vt:lpstr>
      <vt:lpstr>Segoe UI</vt:lpstr>
      <vt:lpstr>Segoe UI Black</vt:lpstr>
      <vt:lpstr>Tahoma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Satisfacción de los usuarios. Periodo: enero – marzo 2021</vt:lpstr>
      <vt:lpstr>Cantidad de Oficinas de   Atención al Usuario y gestión </vt:lpstr>
      <vt:lpstr>Gestión en Oficinas de Atención al Usuario y Tiempo Promedio de Atención por mes</vt:lpstr>
      <vt:lpstr>Gestión Contact Center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Andres Camilo Arias Jimenez</dc:creator>
  <cp:lastModifiedBy>Ana Maria Ovalle Abello</cp:lastModifiedBy>
  <cp:revision>44</cp:revision>
  <dcterms:created xsi:type="dcterms:W3CDTF">2020-07-28T00:39:27Z</dcterms:created>
  <dcterms:modified xsi:type="dcterms:W3CDTF">2021-04-20T12:49:43Z</dcterms:modified>
</cp:coreProperties>
</file>