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23" r:id="rId3"/>
    <p:sldId id="287" r:id="rId4"/>
    <p:sldId id="261" r:id="rId5"/>
    <p:sldId id="278" r:id="rId6"/>
    <p:sldId id="258" r:id="rId7"/>
    <p:sldId id="289" r:id="rId8"/>
    <p:sldId id="290" r:id="rId9"/>
    <p:sldId id="280" r:id="rId10"/>
    <p:sldId id="291" r:id="rId11"/>
    <p:sldId id="293" r:id="rId12"/>
    <p:sldId id="294" r:id="rId13"/>
    <p:sldId id="300" r:id="rId14"/>
    <p:sldId id="296" r:id="rId15"/>
    <p:sldId id="297" r:id="rId16"/>
    <p:sldId id="298" r:id="rId17"/>
    <p:sldId id="301" r:id="rId18"/>
    <p:sldId id="302" r:id="rId19"/>
    <p:sldId id="299" r:id="rId20"/>
    <p:sldId id="311" r:id="rId21"/>
    <p:sldId id="312" r:id="rId22"/>
    <p:sldId id="292" r:id="rId23"/>
    <p:sldId id="313" r:id="rId24"/>
    <p:sldId id="314" r:id="rId25"/>
    <p:sldId id="32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03" r:id="rId34"/>
    <p:sldId id="304" r:id="rId35"/>
    <p:sldId id="306" r:id="rId36"/>
    <p:sldId id="309" r:id="rId37"/>
    <p:sldId id="308" r:id="rId38"/>
    <p:sldId id="310" r:id="rId39"/>
    <p:sldId id="322" r:id="rId4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825"/>
    <a:srgbClr val="027C39"/>
    <a:srgbClr val="85A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CH2020\Varios\Presentaciones\rendicionItrim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villamizar\AppData\Roaming\Microsoft\Excel\Base%20fenix%20final%20septiembre%20(version%201).xlsb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villamizar\AppData\Roaming\Microsoft\Excel\Base%20fenix%20final%20septiembre%20(version%201).xlsb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villamizar\AppData\Roaming\Microsoft\Excel\Base%20fenix%20final%20septiembre%20(version%201).xlsb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talina%20Lopez\Downloads\Informe%20Encuestas%20Jul-%20Ago%20-%20Septiemb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talina%20Lopez\Downloads\Informe%20Encuestas%20Jul-%20Ago%20-%20Septiemb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ublico\BASES%20CONEDAD_AFILIADOS\2020\Subsidiado\Septiemb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CH2020\Bases\Morbilidad\Reporte_Detalle_Morbilidad%20II%20Trim%2020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CH2020\Bases\Morbilidad\Reporte_Detalle_Morbilidad%20II%20Trim%2020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CH2019\Bases\Morbilidad_%202019\Ene-sep\Reporte_Detalle_Morbilidad%20CONSULTA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CH2020\Bases\Morbilidad\Reporte_Detalle_Morbilidad%20II%20Trim%20202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CH2020\Bases\Morbilidad\Reporte_Detalle_Morbilidad%20I%20Trim%20202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CH2019\Bases\Morbilidad_%202019\Ene-sep\Reporte_Detalle_Morbilidad%20CONSULTA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CH2020\Bases\Morbilidad\Reporte_Detalle_Morbilidad%20I%20Trim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Hoja1!$O$14</c:f>
              <c:strCache>
                <c:ptCount val="1"/>
                <c:pt idx="0">
                  <c:v>Mujeres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990054836615263E-2"/>
                  <c:y val="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903-47C7-BC6A-69E8E265F333}"/>
                </c:ext>
              </c:extLst>
            </c:dLbl>
            <c:dLbl>
              <c:idx val="1"/>
              <c:layout>
                <c:manualLayout>
                  <c:x val="-6.8887292434089989E-2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903-47C7-BC6A-69E8E265F333}"/>
                </c:ext>
              </c:extLst>
            </c:dLbl>
            <c:dLbl>
              <c:idx val="2"/>
              <c:layout>
                <c:manualLayout>
                  <c:x val="-8.6746960842928128E-2"/>
                  <c:y val="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903-47C7-BC6A-69E8E265F333}"/>
                </c:ext>
              </c:extLst>
            </c:dLbl>
            <c:dLbl>
              <c:idx val="3"/>
              <c:layout>
                <c:manualLayout>
                  <c:x val="-6.6335911232827394E-2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903-47C7-BC6A-69E8E265F333}"/>
                </c:ext>
              </c:extLst>
            </c:dLbl>
            <c:dLbl>
              <c:idx val="4"/>
              <c:layout>
                <c:manualLayout>
                  <c:x val="-6.3784530031564798E-2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903-47C7-BC6A-69E8E265F333}"/>
                </c:ext>
              </c:extLst>
            </c:dLbl>
            <c:dLbl>
              <c:idx val="5"/>
              <c:layout>
                <c:manualLayout>
                  <c:x val="-7.3990054836615179E-2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903-47C7-BC6A-69E8E265F3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Hoja1!$N$15:$N$20</c:f>
              <c:strCache>
                <c:ptCount val="6"/>
                <c:pt idx="0">
                  <c:v>Adulto mayor</c:v>
                </c:pt>
                <c:pt idx="1">
                  <c:v>Adultez</c:v>
                </c:pt>
                <c:pt idx="2">
                  <c:v>Juventud</c:v>
                </c:pt>
                <c:pt idx="3">
                  <c:v>Adolescencia</c:v>
                </c:pt>
                <c:pt idx="4">
                  <c:v>Infancia</c:v>
                </c:pt>
                <c:pt idx="5">
                  <c:v>Primera Infancia</c:v>
                </c:pt>
              </c:strCache>
            </c:strRef>
          </c:cat>
          <c:val>
            <c:numRef>
              <c:f>Hoja1!$O$15:$O$20</c:f>
              <c:numCache>
                <c:formatCode>0%</c:formatCode>
                <c:ptCount val="6"/>
                <c:pt idx="0">
                  <c:v>0.53545232273838628</c:v>
                </c:pt>
                <c:pt idx="1">
                  <c:v>0.37763538652335676</c:v>
                </c:pt>
                <c:pt idx="2">
                  <c:v>0.54939759036144575</c:v>
                </c:pt>
                <c:pt idx="3">
                  <c:v>0.40540540540540543</c:v>
                </c:pt>
                <c:pt idx="4">
                  <c:v>0.27455919395465994</c:v>
                </c:pt>
                <c:pt idx="5">
                  <c:v>0.47602739726027399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03-47C7-BC6A-69E8E265F333}"/>
            </c:ext>
          </c:extLst>
        </c:ser>
        <c:ser>
          <c:idx val="1"/>
          <c:order val="1"/>
          <c:tx>
            <c:strRef>
              <c:f>Hoja1!$P$14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E77825"/>
            </a:solidFill>
          </c:spPr>
          <c:invertIfNegative val="0"/>
          <c:dLbls>
            <c:dLbl>
              <c:idx val="0"/>
              <c:layout>
                <c:manualLayout>
                  <c:x val="-6.6335911232827394E-2"/>
                  <c:y val="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903-47C7-BC6A-69E8E265F333}"/>
                </c:ext>
              </c:extLst>
            </c:dLbl>
            <c:dLbl>
              <c:idx val="1"/>
              <c:layout>
                <c:manualLayout>
                  <c:x val="-8.4195579641665547E-2"/>
                  <c:y val="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903-47C7-BC6A-69E8E265F333}"/>
                </c:ext>
              </c:extLst>
            </c:dLbl>
            <c:dLbl>
              <c:idx val="2"/>
              <c:layout>
                <c:manualLayout>
                  <c:x val="-7.9092817239140356E-2"/>
                  <c:y val="3.52738584601704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903-47C7-BC6A-69E8E265F333}"/>
                </c:ext>
              </c:extLst>
            </c:dLbl>
            <c:dLbl>
              <c:idx val="3"/>
              <c:layout>
                <c:manualLayout>
                  <c:x val="-7.1438673635352584E-2"/>
                  <c:y val="3.5273858460171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903-47C7-BC6A-69E8E265F333}"/>
                </c:ext>
              </c:extLst>
            </c:dLbl>
            <c:dLbl>
              <c:idx val="4"/>
              <c:layout>
                <c:manualLayout>
                  <c:x val="-6.6335911232827394E-2"/>
                  <c:y val="3.5273858460171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903-47C7-BC6A-69E8E265F333}"/>
                </c:ext>
              </c:extLst>
            </c:dLbl>
            <c:dLbl>
              <c:idx val="5"/>
              <c:layout>
                <c:manualLayout>
                  <c:x val="-6.3784530031564798E-2"/>
                  <c:y val="3.5273858460171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903-47C7-BC6A-69E8E265F3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Hoja1!$N$15:$N$20</c:f>
              <c:strCache>
                <c:ptCount val="6"/>
                <c:pt idx="0">
                  <c:v>Adulto mayor</c:v>
                </c:pt>
                <c:pt idx="1">
                  <c:v>Adultez</c:v>
                </c:pt>
                <c:pt idx="2">
                  <c:v>Juventud</c:v>
                </c:pt>
                <c:pt idx="3">
                  <c:v>Adolescencia</c:v>
                </c:pt>
                <c:pt idx="4">
                  <c:v>Infancia</c:v>
                </c:pt>
                <c:pt idx="5">
                  <c:v>Primera Infancia</c:v>
                </c:pt>
              </c:strCache>
            </c:strRef>
          </c:cat>
          <c:val>
            <c:numRef>
              <c:f>Hoja1!$P$15:$P$20</c:f>
              <c:numCache>
                <c:formatCode>0%</c:formatCode>
                <c:ptCount val="6"/>
                <c:pt idx="0">
                  <c:v>0.46454767726161367</c:v>
                </c:pt>
                <c:pt idx="1">
                  <c:v>0.62236461347664329</c:v>
                </c:pt>
                <c:pt idx="2">
                  <c:v>0.45060240963855419</c:v>
                </c:pt>
                <c:pt idx="3">
                  <c:v>0.59459459459459463</c:v>
                </c:pt>
                <c:pt idx="4">
                  <c:v>0.72544080604534</c:v>
                </c:pt>
                <c:pt idx="5">
                  <c:v>0.52397260273972601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903-47C7-BC6A-69E8E265F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56857344"/>
        <c:axId val="56859264"/>
      </c:barChart>
      <c:catAx>
        <c:axId val="568573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56859264"/>
        <c:crosses val="autoZero"/>
        <c:auto val="1"/>
        <c:lblAlgn val="ctr"/>
        <c:lblOffset val="100"/>
        <c:noMultiLvlLbl val="0"/>
      </c:catAx>
      <c:valAx>
        <c:axId val="568592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68573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fenix final septiembre (version 1).xlsb]Hoja4!Tabla dinámica1</c:name>
    <c:fmtId val="15"/>
  </c:pivotSource>
  <c:chart>
    <c:autoTitleDeleted val="1"/>
    <c:pivotFmts>
      <c:pivotFmt>
        <c:idx val="0"/>
        <c:spPr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c:spPr>
      </c:pivotFmt>
      <c:pivotFmt>
        <c:idx val="1"/>
        <c:spPr>
          <a:gradFill flip="none" rotWithShape="1">
            <a:gsLst>
              <a:gs pos="0">
                <a:srgbClr val="C0504D">
                  <a:tint val="66000"/>
                  <a:satMod val="160000"/>
                </a:srgbClr>
              </a:gs>
              <a:gs pos="50000">
                <a:srgbClr val="C0504D">
                  <a:tint val="44500"/>
                  <a:satMod val="160000"/>
                </a:srgbClr>
              </a:gs>
              <a:gs pos="100000">
                <a:srgbClr val="C0504D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c:spPr>
      </c:pivotFmt>
      <c:pivotFmt>
        <c:idx val="2"/>
        <c:spPr>
          <a:solidFill>
            <a:schemeClr val="accent4"/>
          </a:solidFill>
        </c:spPr>
      </c:pivotFmt>
      <c:pivotFmt>
        <c:idx val="3"/>
        <c:spPr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flip="none" rotWithShape="1">
            <a:gsLst>
              <a:gs pos="0">
                <a:srgbClr val="C0504D">
                  <a:tint val="66000"/>
                  <a:satMod val="160000"/>
                </a:srgbClr>
              </a:gs>
              <a:gs pos="50000">
                <a:srgbClr val="C0504D">
                  <a:tint val="44500"/>
                  <a:satMod val="160000"/>
                </a:srgbClr>
              </a:gs>
              <a:gs pos="100000">
                <a:srgbClr val="C0504D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4"/>
          </a:soli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5592675220289198"/>
          <c:y val="2.6362820606145542E-2"/>
          <c:w val="0.84407324779710802"/>
          <c:h val="0.476676819208782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Hoja4!$B$3:$B$4</c:f>
              <c:strCache>
                <c:ptCount val="1"/>
                <c:pt idx="0">
                  <c:v>CAPITA</c:v>
                </c:pt>
              </c:strCache>
            </c:strRef>
          </c:tx>
          <c:spPr>
            <a:gradFill flip="none" rotWithShape="1"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invertIfNegative val="0"/>
          <c:cat>
            <c:strRef>
              <c:f>Hoja4!$A$5:$A$14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Hoja4!$B$5:$B$14</c:f>
              <c:numCache>
                <c:formatCode>General</c:formatCode>
                <c:ptCount val="9"/>
                <c:pt idx="0">
                  <c:v>37</c:v>
                </c:pt>
                <c:pt idx="1">
                  <c:v>5</c:v>
                </c:pt>
                <c:pt idx="3">
                  <c:v>42</c:v>
                </c:pt>
                <c:pt idx="4">
                  <c:v>23</c:v>
                </c:pt>
                <c:pt idx="5">
                  <c:v>1</c:v>
                </c:pt>
                <c:pt idx="6">
                  <c:v>1</c:v>
                </c:pt>
                <c:pt idx="7">
                  <c:v>12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7-47DD-B70C-575E44BF36C3}"/>
            </c:ext>
          </c:extLst>
        </c:ser>
        <c:ser>
          <c:idx val="1"/>
          <c:order val="1"/>
          <c:tx>
            <c:strRef>
              <c:f>Hoja4!$C$3:$C$4</c:f>
              <c:strCache>
                <c:ptCount val="1"/>
                <c:pt idx="0">
                  <c:v>EVENTO</c:v>
                </c:pt>
              </c:strCache>
            </c:strRef>
          </c:tx>
          <c:spPr>
            <a:gradFill flip="none" rotWithShape="1">
              <a:gsLst>
                <a:gs pos="0">
                  <a:srgbClr val="C0504D">
                    <a:tint val="66000"/>
                    <a:satMod val="160000"/>
                  </a:srgbClr>
                </a:gs>
                <a:gs pos="50000">
                  <a:srgbClr val="C0504D">
                    <a:tint val="44500"/>
                    <a:satMod val="160000"/>
                  </a:srgbClr>
                </a:gs>
                <a:gs pos="100000">
                  <a:srgbClr val="C0504D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invertIfNegative val="0"/>
          <c:cat>
            <c:strRef>
              <c:f>Hoja4!$A$5:$A$14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Hoja4!$C$5:$C$14</c:f>
              <c:numCache>
                <c:formatCode>General</c:formatCode>
                <c:ptCount val="9"/>
                <c:pt idx="0">
                  <c:v>35</c:v>
                </c:pt>
                <c:pt idx="1">
                  <c:v>8</c:v>
                </c:pt>
                <c:pt idx="2">
                  <c:v>3</c:v>
                </c:pt>
                <c:pt idx="3">
                  <c:v>76</c:v>
                </c:pt>
                <c:pt idx="4">
                  <c:v>29</c:v>
                </c:pt>
                <c:pt idx="5">
                  <c:v>16</c:v>
                </c:pt>
                <c:pt idx="6">
                  <c:v>24</c:v>
                </c:pt>
                <c:pt idx="7">
                  <c:v>40</c:v>
                </c:pt>
                <c:pt idx="8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57-47DD-B70C-575E44BF36C3}"/>
            </c:ext>
          </c:extLst>
        </c:ser>
        <c:ser>
          <c:idx val="2"/>
          <c:order val="2"/>
          <c:tx>
            <c:strRef>
              <c:f>Hoja4!$D$3:$D$4</c:f>
              <c:strCache>
                <c:ptCount val="1"/>
                <c:pt idx="0">
                  <c:v>PGP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Hoja4!$A$5:$A$14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Hoja4!$D$5:$D$14</c:f>
              <c:numCache>
                <c:formatCode>General</c:formatCode>
                <c:ptCount val="9"/>
                <c:pt idx="3">
                  <c:v>1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57-47DD-B70C-575E44BF3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831232"/>
        <c:axId val="122833152"/>
        <c:axId val="0"/>
      </c:bar3DChart>
      <c:catAx>
        <c:axId val="122831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2833152"/>
        <c:crosses val="autoZero"/>
        <c:auto val="1"/>
        <c:lblAlgn val="ctr"/>
        <c:lblOffset val="100"/>
        <c:noMultiLvlLbl val="0"/>
      </c:catAx>
      <c:valAx>
        <c:axId val="1228331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1228312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fenix final septiembre (version 1).xlsb]Hoja8!Tabla dinámica3</c:name>
    <c:fmtId val="2"/>
  </c:pivotSource>
  <c:chart>
    <c:autoTitleDeleted val="1"/>
    <c:pivotFmts>
      <c:pivotFmt>
        <c:idx val="0"/>
        <c:spPr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c:spPr>
        <c:marker>
          <c:symbol val="none"/>
        </c:marker>
      </c:pivotFmt>
      <c:pivotFmt>
        <c:idx val="1"/>
        <c:spPr>
          <a:gradFill flip="none" rotWithShape="1">
            <a:gsLst>
              <a:gs pos="0">
                <a:srgbClr val="C0504D">
                  <a:tint val="66000"/>
                  <a:satMod val="160000"/>
                </a:srgbClr>
              </a:gs>
              <a:gs pos="50000">
                <a:srgbClr val="C0504D">
                  <a:tint val="44500"/>
                  <a:satMod val="160000"/>
                </a:srgbClr>
              </a:gs>
              <a:gs pos="100000">
                <a:srgbClr val="C0504D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c:spPr>
        <c:marker>
          <c:symbol val="none"/>
        </c:marker>
      </c:pivotFmt>
      <c:pivotFmt>
        <c:idx val="2"/>
        <c:spPr>
          <a:gradFill flip="none" rotWithShape="1">
            <a:gsLst>
              <a:gs pos="0">
                <a:srgbClr val="9BBB59">
                  <a:tint val="66000"/>
                  <a:satMod val="160000"/>
                </a:srgbClr>
              </a:gs>
              <a:gs pos="50000">
                <a:srgbClr val="9BBB59">
                  <a:tint val="44500"/>
                  <a:satMod val="160000"/>
                </a:srgbClr>
              </a:gs>
              <a:gs pos="100000">
                <a:srgbClr val="9BBB59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c:spPr>
        <c:marker>
          <c:symbol val="none"/>
        </c:marker>
      </c:pivotFmt>
      <c:pivotFmt>
        <c:idx val="3"/>
        <c:spPr>
          <a:gradFill flip="none" rotWithShape="1">
            <a:gsLst>
              <a:gs pos="0">
                <a:srgbClr val="8064A2">
                  <a:tint val="66000"/>
                  <a:satMod val="160000"/>
                </a:srgbClr>
              </a:gs>
              <a:gs pos="50000">
                <a:srgbClr val="8064A2">
                  <a:tint val="44500"/>
                  <a:satMod val="160000"/>
                </a:srgbClr>
              </a:gs>
              <a:gs pos="100000">
                <a:srgbClr val="8064A2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c:spPr>
        <c:marker>
          <c:symbol val="none"/>
        </c:marker>
      </c:pivotFmt>
      <c:pivotFmt>
        <c:idx val="4"/>
        <c:spPr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flip="none" rotWithShape="1">
            <a:gsLst>
              <a:gs pos="0">
                <a:srgbClr val="C0504D">
                  <a:tint val="66000"/>
                  <a:satMod val="160000"/>
                </a:srgbClr>
              </a:gs>
              <a:gs pos="50000">
                <a:srgbClr val="C0504D">
                  <a:tint val="44500"/>
                  <a:satMod val="160000"/>
                </a:srgbClr>
              </a:gs>
              <a:gs pos="100000">
                <a:srgbClr val="C0504D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flip="none" rotWithShape="1">
            <a:gsLst>
              <a:gs pos="0">
                <a:srgbClr val="9BBB59">
                  <a:tint val="66000"/>
                  <a:satMod val="160000"/>
                </a:srgbClr>
              </a:gs>
              <a:gs pos="50000">
                <a:srgbClr val="9BBB59">
                  <a:tint val="44500"/>
                  <a:satMod val="160000"/>
                </a:srgbClr>
              </a:gs>
              <a:gs pos="100000">
                <a:srgbClr val="9BBB59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gradFill flip="none" rotWithShape="1">
            <a:gsLst>
              <a:gs pos="0">
                <a:srgbClr val="8064A2">
                  <a:tint val="66000"/>
                  <a:satMod val="160000"/>
                </a:srgbClr>
              </a:gs>
              <a:gs pos="50000">
                <a:srgbClr val="8064A2">
                  <a:tint val="44500"/>
                  <a:satMod val="160000"/>
                </a:srgbClr>
              </a:gs>
              <a:gs pos="100000">
                <a:srgbClr val="8064A2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Hoja8!$B$3:$B$4</c:f>
              <c:strCache>
                <c:ptCount val="1"/>
                <c:pt idx="0">
                  <c:v>I</c:v>
                </c:pt>
              </c:strCache>
            </c:strRef>
          </c:tx>
          <c:spPr>
            <a:gradFill flip="none" rotWithShape="1"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invertIfNegative val="0"/>
          <c:cat>
            <c:strRef>
              <c:f>Hoja8!$A$5:$A$14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Hoja8!$B$5:$B$14</c:f>
              <c:numCache>
                <c:formatCode>General</c:formatCode>
                <c:ptCount val="9"/>
                <c:pt idx="0">
                  <c:v>31</c:v>
                </c:pt>
                <c:pt idx="1">
                  <c:v>6</c:v>
                </c:pt>
                <c:pt idx="3">
                  <c:v>46</c:v>
                </c:pt>
                <c:pt idx="4">
                  <c:v>17</c:v>
                </c:pt>
                <c:pt idx="5">
                  <c:v>6</c:v>
                </c:pt>
                <c:pt idx="7">
                  <c:v>15</c:v>
                </c:pt>
                <c:pt idx="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AC-4361-B0F1-2B0DCDEB1FF8}"/>
            </c:ext>
          </c:extLst>
        </c:ser>
        <c:ser>
          <c:idx val="1"/>
          <c:order val="1"/>
          <c:tx>
            <c:strRef>
              <c:f>Hoja8!$C$3:$C$4</c:f>
              <c:strCache>
                <c:ptCount val="1"/>
                <c:pt idx="0">
                  <c:v>II</c:v>
                </c:pt>
              </c:strCache>
            </c:strRef>
          </c:tx>
          <c:spPr>
            <a:gradFill flip="none" rotWithShape="1">
              <a:gsLst>
                <a:gs pos="0">
                  <a:srgbClr val="C0504D">
                    <a:tint val="66000"/>
                    <a:satMod val="160000"/>
                  </a:srgbClr>
                </a:gs>
                <a:gs pos="50000">
                  <a:srgbClr val="C0504D">
                    <a:tint val="44500"/>
                    <a:satMod val="160000"/>
                  </a:srgbClr>
                </a:gs>
                <a:gs pos="100000">
                  <a:srgbClr val="C0504D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invertIfNegative val="0"/>
          <c:cat>
            <c:strRef>
              <c:f>Hoja8!$A$5:$A$14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Hoja8!$C$5:$C$14</c:f>
              <c:numCache>
                <c:formatCode>General</c:formatCode>
                <c:ptCount val="9"/>
                <c:pt idx="0">
                  <c:v>23</c:v>
                </c:pt>
                <c:pt idx="1">
                  <c:v>7</c:v>
                </c:pt>
                <c:pt idx="2">
                  <c:v>1</c:v>
                </c:pt>
                <c:pt idx="3">
                  <c:v>43</c:v>
                </c:pt>
                <c:pt idx="4">
                  <c:v>20</c:v>
                </c:pt>
                <c:pt idx="5">
                  <c:v>6</c:v>
                </c:pt>
                <c:pt idx="6">
                  <c:v>19</c:v>
                </c:pt>
                <c:pt idx="7">
                  <c:v>28</c:v>
                </c:pt>
                <c:pt idx="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AC-4361-B0F1-2B0DCDEB1FF8}"/>
            </c:ext>
          </c:extLst>
        </c:ser>
        <c:ser>
          <c:idx val="2"/>
          <c:order val="2"/>
          <c:tx>
            <c:strRef>
              <c:f>Hoja8!$D$3:$D$4</c:f>
              <c:strCache>
                <c:ptCount val="1"/>
                <c:pt idx="0">
                  <c:v>III</c:v>
                </c:pt>
              </c:strCache>
            </c:strRef>
          </c:tx>
          <c:spPr>
            <a:gradFill flip="none" rotWithShape="1">
              <a:gsLst>
                <a:gs pos="0">
                  <a:srgbClr val="9BBB59">
                    <a:tint val="66000"/>
                    <a:satMod val="160000"/>
                  </a:srgbClr>
                </a:gs>
                <a:gs pos="50000">
                  <a:srgbClr val="9BBB59">
                    <a:tint val="44500"/>
                    <a:satMod val="160000"/>
                  </a:srgbClr>
                </a:gs>
                <a:gs pos="100000">
                  <a:srgbClr val="9BBB59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invertIfNegative val="0"/>
          <c:cat>
            <c:strRef>
              <c:f>Hoja8!$A$5:$A$14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Hoja8!$D$5:$D$14</c:f>
              <c:numCache>
                <c:formatCode>General</c:formatCode>
                <c:ptCount val="9"/>
                <c:pt idx="0">
                  <c:v>6</c:v>
                </c:pt>
                <c:pt idx="2">
                  <c:v>1</c:v>
                </c:pt>
                <c:pt idx="3">
                  <c:v>19</c:v>
                </c:pt>
                <c:pt idx="4">
                  <c:v>5</c:v>
                </c:pt>
                <c:pt idx="5">
                  <c:v>3</c:v>
                </c:pt>
                <c:pt idx="6">
                  <c:v>9</c:v>
                </c:pt>
                <c:pt idx="7">
                  <c:v>9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AC-4361-B0F1-2B0DCDEB1FF8}"/>
            </c:ext>
          </c:extLst>
        </c:ser>
        <c:ser>
          <c:idx val="3"/>
          <c:order val="3"/>
          <c:tx>
            <c:strRef>
              <c:f>Hoja8!$E$3:$E$4</c:f>
              <c:strCache>
                <c:ptCount val="1"/>
                <c:pt idx="0">
                  <c:v>PYP</c:v>
                </c:pt>
              </c:strCache>
            </c:strRef>
          </c:tx>
          <c:spPr>
            <a:gradFill flip="none" rotWithShape="1">
              <a:gsLst>
                <a:gs pos="0">
                  <a:srgbClr val="8064A2">
                    <a:tint val="66000"/>
                    <a:satMod val="160000"/>
                  </a:srgbClr>
                </a:gs>
                <a:gs pos="50000">
                  <a:srgbClr val="8064A2">
                    <a:tint val="44500"/>
                    <a:satMod val="160000"/>
                  </a:srgbClr>
                </a:gs>
                <a:gs pos="100000">
                  <a:srgbClr val="8064A2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invertIfNegative val="0"/>
          <c:cat>
            <c:strRef>
              <c:f>Hoja8!$A$5:$A$14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Hoja8!$E$5:$E$14</c:f>
              <c:numCache>
                <c:formatCode>General</c:formatCode>
                <c:ptCount val="9"/>
                <c:pt idx="0">
                  <c:v>12</c:v>
                </c:pt>
                <c:pt idx="2">
                  <c:v>1</c:v>
                </c:pt>
                <c:pt idx="3">
                  <c:v>11</c:v>
                </c:pt>
                <c:pt idx="4">
                  <c:v>10</c:v>
                </c:pt>
                <c:pt idx="5">
                  <c:v>2</c:v>
                </c:pt>
                <c:pt idx="7">
                  <c:v>1</c:v>
                </c:pt>
                <c:pt idx="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AC-4361-B0F1-2B0DCDEB1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647552"/>
        <c:axId val="171003904"/>
        <c:axId val="0"/>
      </c:bar3DChart>
      <c:catAx>
        <c:axId val="170647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1003904"/>
        <c:crosses val="autoZero"/>
        <c:auto val="1"/>
        <c:lblAlgn val="ctr"/>
        <c:lblOffset val="100"/>
        <c:noMultiLvlLbl val="0"/>
      </c:catAx>
      <c:valAx>
        <c:axId val="1710039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1706475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fenix final septiembre (version 1).xlsb]Hoja5!Tabla dinámica1</c:name>
    <c:fmtId val="10"/>
  </c:pivotSource>
  <c:chart>
    <c:autoTitleDeleted val="1"/>
    <c:pivotFmts>
      <c:pivotFmt>
        <c:idx val="0"/>
        <c:spPr>
          <a:gradFill flip="none" rotWithShape="1">
            <a:gsLst>
              <a:gs pos="0">
                <a:srgbClr val="4BACC6">
                  <a:tint val="66000"/>
                  <a:satMod val="160000"/>
                </a:srgbClr>
              </a:gs>
              <a:gs pos="50000">
                <a:srgbClr val="4BACC6">
                  <a:tint val="44500"/>
                  <a:satMod val="160000"/>
                </a:srgbClr>
              </a:gs>
              <a:gs pos="100000">
                <a:srgbClr val="4BACC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c:spPr>
        <c:marker>
          <c:symbol val="none"/>
        </c:marker>
      </c:pivotFmt>
      <c:pivotFmt>
        <c:idx val="1"/>
        <c:spPr>
          <a:gradFill flip="none" rotWithShape="1">
            <a:gsLst>
              <a:gs pos="0">
                <a:srgbClr val="C0504D">
                  <a:tint val="66000"/>
                  <a:satMod val="160000"/>
                </a:srgbClr>
              </a:gs>
              <a:gs pos="50000">
                <a:srgbClr val="C0504D">
                  <a:tint val="44500"/>
                  <a:satMod val="160000"/>
                </a:srgbClr>
              </a:gs>
              <a:gs pos="100000">
                <a:srgbClr val="C0504D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c:spPr>
        <c:marker>
          <c:symbol val="none"/>
        </c:marker>
      </c:pivotFmt>
      <c:pivotFmt>
        <c:idx val="2"/>
        <c:spPr>
          <a:gradFill flip="none" rotWithShape="1">
            <a:gsLst>
              <a:gs pos="0">
                <a:srgbClr val="4BACC6">
                  <a:tint val="66000"/>
                  <a:satMod val="160000"/>
                </a:srgbClr>
              </a:gs>
              <a:gs pos="50000">
                <a:srgbClr val="4BACC6">
                  <a:tint val="44500"/>
                  <a:satMod val="160000"/>
                </a:srgbClr>
              </a:gs>
              <a:gs pos="100000">
                <a:srgbClr val="4BACC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flip="none" rotWithShape="1">
            <a:gsLst>
              <a:gs pos="0">
                <a:srgbClr val="C0504D">
                  <a:tint val="66000"/>
                  <a:satMod val="160000"/>
                </a:srgbClr>
              </a:gs>
              <a:gs pos="50000">
                <a:srgbClr val="C0504D">
                  <a:tint val="44500"/>
                  <a:satMod val="160000"/>
                </a:srgbClr>
              </a:gs>
              <a:gs pos="100000">
                <a:srgbClr val="C0504D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Hoja5!$B$3:$B$4</c:f>
              <c:strCache>
                <c:ptCount val="1"/>
                <c:pt idx="0">
                  <c:v>PRIVADA</c:v>
                </c:pt>
              </c:strCache>
            </c:strRef>
          </c:tx>
          <c:spPr>
            <a:gradFill flip="none" rotWithShape="1">
              <a:gsLst>
                <a:gs pos="0">
                  <a:srgbClr val="4BACC6">
                    <a:tint val="66000"/>
                    <a:satMod val="160000"/>
                  </a:srgbClr>
                </a:gs>
                <a:gs pos="50000">
                  <a:srgbClr val="4BACC6">
                    <a:tint val="44500"/>
                    <a:satMod val="160000"/>
                  </a:srgbClr>
                </a:gs>
                <a:gs pos="100000">
                  <a:srgbClr val="4BACC6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Hoja5!$A$5:$A$14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Hoja5!$B$5:$B$14</c:f>
              <c:numCache>
                <c:formatCode>General</c:formatCode>
                <c:ptCount val="9"/>
                <c:pt idx="0">
                  <c:v>25</c:v>
                </c:pt>
                <c:pt idx="1">
                  <c:v>5</c:v>
                </c:pt>
                <c:pt idx="2">
                  <c:v>1</c:v>
                </c:pt>
                <c:pt idx="3">
                  <c:v>48</c:v>
                </c:pt>
                <c:pt idx="4">
                  <c:v>22</c:v>
                </c:pt>
                <c:pt idx="5">
                  <c:v>7</c:v>
                </c:pt>
                <c:pt idx="6">
                  <c:v>25</c:v>
                </c:pt>
                <c:pt idx="7">
                  <c:v>37</c:v>
                </c:pt>
                <c:pt idx="8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3A-4785-8696-EB088C764D6F}"/>
            </c:ext>
          </c:extLst>
        </c:ser>
        <c:ser>
          <c:idx val="1"/>
          <c:order val="1"/>
          <c:tx>
            <c:strRef>
              <c:f>Hoja5!$C$3:$C$4</c:f>
              <c:strCache>
                <c:ptCount val="1"/>
                <c:pt idx="0">
                  <c:v>PUBLICA</c:v>
                </c:pt>
              </c:strCache>
            </c:strRef>
          </c:tx>
          <c:spPr>
            <a:gradFill flip="none" rotWithShape="1">
              <a:gsLst>
                <a:gs pos="0">
                  <a:srgbClr val="C0504D">
                    <a:tint val="66000"/>
                    <a:satMod val="160000"/>
                  </a:srgbClr>
                </a:gs>
                <a:gs pos="50000">
                  <a:srgbClr val="C0504D">
                    <a:tint val="44500"/>
                    <a:satMod val="160000"/>
                  </a:srgbClr>
                </a:gs>
                <a:gs pos="100000">
                  <a:srgbClr val="C0504D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Hoja5!$A$5:$A$14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Hoja5!$C$5:$C$14</c:f>
              <c:numCache>
                <c:formatCode>General</c:formatCode>
                <c:ptCount val="9"/>
                <c:pt idx="0">
                  <c:v>29</c:v>
                </c:pt>
                <c:pt idx="1">
                  <c:v>7</c:v>
                </c:pt>
                <c:pt idx="2">
                  <c:v>1</c:v>
                </c:pt>
                <c:pt idx="3">
                  <c:v>35</c:v>
                </c:pt>
                <c:pt idx="4">
                  <c:v>18</c:v>
                </c:pt>
                <c:pt idx="5">
                  <c:v>7</c:v>
                </c:pt>
                <c:pt idx="6">
                  <c:v>1</c:v>
                </c:pt>
                <c:pt idx="7">
                  <c:v>5</c:v>
                </c:pt>
                <c:pt idx="8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3A-4785-8696-EB088C764D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6013952"/>
        <c:axId val="76050816"/>
        <c:axId val="0"/>
      </c:bar3DChart>
      <c:catAx>
        <c:axId val="76013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6050816"/>
        <c:crosses val="autoZero"/>
        <c:auto val="1"/>
        <c:lblAlgn val="ctr"/>
        <c:lblOffset val="100"/>
        <c:noMultiLvlLbl val="0"/>
      </c:catAx>
      <c:valAx>
        <c:axId val="76050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0139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EPS!$B$9</c:f>
              <c:strCache>
                <c:ptCount val="1"/>
                <c:pt idx="0">
                  <c:v>Totalmente  Insatisfecho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EPS!$B$10</c:f>
              <c:numCache>
                <c:formatCode>0%</c:formatCode>
                <c:ptCount val="1"/>
                <c:pt idx="0">
                  <c:v>1.3433637829124127E-2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D8-4A84-B88C-3C1475B22C0C}"/>
            </c:ext>
          </c:extLst>
        </c:ser>
        <c:ser>
          <c:idx val="1"/>
          <c:order val="1"/>
          <c:tx>
            <c:strRef>
              <c:f>EPS!$C$9</c:f>
              <c:strCache>
                <c:ptCount val="1"/>
                <c:pt idx="0">
                  <c:v>Insatifescho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EPS!$C$10</c:f>
              <c:numCache>
                <c:formatCode>0%</c:formatCode>
                <c:ptCount val="1"/>
                <c:pt idx="0">
                  <c:v>1.6657710908113917E-2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D8-4A84-B88C-3C1475B22C0C}"/>
            </c:ext>
          </c:extLst>
        </c:ser>
        <c:ser>
          <c:idx val="2"/>
          <c:order val="2"/>
          <c:tx>
            <c:strRef>
              <c:f>EPS!$D$9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EPS!$D$10</c:f>
              <c:numCache>
                <c:formatCode>0%</c:formatCode>
                <c:ptCount val="1"/>
                <c:pt idx="0">
                  <c:v>0.12197743148844707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D8-4A84-B88C-3C1475B22C0C}"/>
            </c:ext>
          </c:extLst>
        </c:ser>
        <c:ser>
          <c:idx val="3"/>
          <c:order val="3"/>
          <c:tx>
            <c:strRef>
              <c:f>EPS!$E$9</c:f>
              <c:strCache>
                <c:ptCount val="1"/>
                <c:pt idx="0">
                  <c:v>Satisfecho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EPS!$E$10</c:f>
              <c:numCache>
                <c:formatCode>0%</c:formatCode>
                <c:ptCount val="1"/>
                <c:pt idx="0">
                  <c:v>0.40659143829482358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D8-4A84-B88C-3C1475B22C0C}"/>
            </c:ext>
          </c:extLst>
        </c:ser>
        <c:ser>
          <c:idx val="4"/>
          <c:order val="4"/>
          <c:tx>
            <c:strRef>
              <c:f>EPS!$F$9</c:f>
              <c:strCache>
                <c:ptCount val="1"/>
                <c:pt idx="0">
                  <c:v>Totalmente  satisfecho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EPS!$F$10</c:f>
              <c:numCache>
                <c:formatCode>0%</c:formatCode>
                <c:ptCount val="1"/>
                <c:pt idx="0">
                  <c:v>0.44133978147949132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D8-4A84-B88C-3C1475B22C0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912416624"/>
        <c:axId val="1307481680"/>
      </c:barChart>
      <c:catAx>
        <c:axId val="91241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07481680"/>
        <c:crosses val="autoZero"/>
        <c:auto val="1"/>
        <c:lblAlgn val="ctr"/>
        <c:lblOffset val="100"/>
        <c:noMultiLvlLbl val="0"/>
      </c:catAx>
      <c:valAx>
        <c:axId val="13074816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1241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 sz="1100"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IPS!$G$10</c:f>
              <c:strCache>
                <c:ptCount val="1"/>
                <c:pt idx="0">
                  <c:v>Totalmente  Insatisfecho 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IPS!$F$11:$F$17</c:f>
              <c:strCache>
                <c:ptCount val="7"/>
                <c:pt idx="0">
                  <c:v>La ubicación, accesibilidad y cercanía de la IPS donde fue atendido</c:v>
                </c:pt>
                <c:pt idx="1">
                  <c:v>El trato amable del médico</c:v>
                </c:pt>
                <c:pt idx="2">
                  <c:v>La claridad y precisión de la información brindada</c:v>
                </c:pt>
                <c:pt idx="3">
                  <c:v>El trato amable del personal adiministrativo  de la IPS</c:v>
                </c:pt>
                <c:pt idx="4">
                  <c:v>La claridad y precisión en la información suministrada por el personal adiministrativo  de la IPS</c:v>
                </c:pt>
                <c:pt idx="5">
                  <c:v>La simplicidad y agilidad en los trámites</c:v>
                </c:pt>
                <c:pt idx="6">
                  <c:v>Las instalaciones físicas de la institución donde fue atendido</c:v>
                </c:pt>
              </c:strCache>
            </c:strRef>
          </c:cat>
          <c:val>
            <c:numRef>
              <c:f>IPS!$H$11:$H$17</c:f>
              <c:numCache>
                <c:formatCode>0%</c:formatCode>
                <c:ptCount val="7"/>
                <c:pt idx="0">
                  <c:v>0</c:v>
                </c:pt>
                <c:pt idx="1">
                  <c:v>2.5170801869830997E-3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6-485E-83C1-CB35706C8308}"/>
            </c:ext>
          </c:extLst>
        </c:ser>
        <c:ser>
          <c:idx val="3"/>
          <c:order val="1"/>
          <c:tx>
            <c:strRef>
              <c:f>IPS!$I$10</c:f>
              <c:strCache>
                <c:ptCount val="1"/>
                <c:pt idx="0">
                  <c:v>Insatisfecho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0000"/>
                  </a:schemeClr>
                </a:gs>
                <a:gs pos="75000">
                  <a:schemeClr val="accent6">
                    <a:lumMod val="60000"/>
                    <a:lumMod val="60000"/>
                    <a:lumOff val="40000"/>
                  </a:schemeClr>
                </a:gs>
                <a:gs pos="51000">
                  <a:schemeClr val="accent6">
                    <a:lumMod val="60000"/>
                    <a:alpha val="75000"/>
                  </a:schemeClr>
                </a:gs>
                <a:gs pos="100000">
                  <a:schemeClr val="accent6">
                    <a:lumMod val="6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IPS!$F$11:$F$17</c:f>
              <c:strCache>
                <c:ptCount val="7"/>
                <c:pt idx="0">
                  <c:v>La ubicación, accesibilidad y cercanía de la IPS donde fue atendido</c:v>
                </c:pt>
                <c:pt idx="1">
                  <c:v>El trato amable del médico</c:v>
                </c:pt>
                <c:pt idx="2">
                  <c:v>La claridad y precisión de la información brindada</c:v>
                </c:pt>
                <c:pt idx="3">
                  <c:v>El trato amable del personal adiministrativo  de la IPS</c:v>
                </c:pt>
                <c:pt idx="4">
                  <c:v>La claridad y precisión en la información suministrada por el personal adiministrativo  de la IPS</c:v>
                </c:pt>
                <c:pt idx="5">
                  <c:v>La simplicidad y agilidad en los trámites</c:v>
                </c:pt>
                <c:pt idx="6">
                  <c:v>Las instalaciones físicas de la institución donde fue atendido</c:v>
                </c:pt>
              </c:strCache>
            </c:strRef>
          </c:cat>
          <c:val>
            <c:numRef>
              <c:f>IPS!$J$11:$J$17</c:f>
              <c:numCache>
                <c:formatCode>0%</c:formatCode>
                <c:ptCount val="7"/>
                <c:pt idx="0">
                  <c:v>1.6560509554140127E-2</c:v>
                </c:pt>
                <c:pt idx="1">
                  <c:v>1.1686443725278677E-2</c:v>
                </c:pt>
                <c:pt idx="2">
                  <c:v>1.0987031700288185E-2</c:v>
                </c:pt>
                <c:pt idx="3">
                  <c:v>1.3547687861271676E-2</c:v>
                </c:pt>
                <c:pt idx="4">
                  <c:v>1.263537906137184E-2</c:v>
                </c:pt>
                <c:pt idx="5">
                  <c:v>3.731756881581378E-2</c:v>
                </c:pt>
                <c:pt idx="6">
                  <c:v>1.0605788243753371E-2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16-485E-83C1-CB35706C8308}"/>
            </c:ext>
          </c:extLst>
        </c:ser>
        <c:ser>
          <c:idx val="5"/>
          <c:order val="2"/>
          <c:tx>
            <c:strRef>
              <c:f>IPS!$K$10</c:f>
              <c:strCache>
                <c:ptCount val="1"/>
                <c:pt idx="0">
                  <c:v>Regular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60000"/>
                  </a:schemeClr>
                </a:gs>
                <a:gs pos="75000">
                  <a:schemeClr val="accent4">
                    <a:lumMod val="60000"/>
                    <a:lumMod val="60000"/>
                    <a:lumOff val="40000"/>
                  </a:schemeClr>
                </a:gs>
                <a:gs pos="51000">
                  <a:schemeClr val="accent4">
                    <a:lumMod val="60000"/>
                    <a:alpha val="75000"/>
                  </a:schemeClr>
                </a:gs>
                <a:gs pos="100000">
                  <a:schemeClr val="accent4">
                    <a:lumMod val="6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IPS!$F$11:$F$17</c:f>
              <c:strCache>
                <c:ptCount val="7"/>
                <c:pt idx="0">
                  <c:v>La ubicación, accesibilidad y cercanía de la IPS donde fue atendido</c:v>
                </c:pt>
                <c:pt idx="1">
                  <c:v>El trato amable del médico</c:v>
                </c:pt>
                <c:pt idx="2">
                  <c:v>La claridad y precisión de la información brindada</c:v>
                </c:pt>
                <c:pt idx="3">
                  <c:v>El trato amable del personal adiministrativo  de la IPS</c:v>
                </c:pt>
                <c:pt idx="4">
                  <c:v>La claridad y precisión en la información suministrada por el personal adiministrativo  de la IPS</c:v>
                </c:pt>
                <c:pt idx="5">
                  <c:v>La simplicidad y agilidad en los trámites</c:v>
                </c:pt>
                <c:pt idx="6">
                  <c:v>Las instalaciones físicas de la institución donde fue atendido</c:v>
                </c:pt>
              </c:strCache>
            </c:strRef>
          </c:cat>
          <c:val>
            <c:numRef>
              <c:f>IPS!$L$11:$L$17</c:f>
              <c:numCache>
                <c:formatCode>0%</c:formatCode>
                <c:ptCount val="7"/>
                <c:pt idx="0">
                  <c:v>8.9353958143767065E-2</c:v>
                </c:pt>
                <c:pt idx="1">
                  <c:v>5.034160373966199E-2</c:v>
                </c:pt>
                <c:pt idx="2">
                  <c:v>5.4935158501440921E-2</c:v>
                </c:pt>
                <c:pt idx="3">
                  <c:v>6.1958092485549135E-2</c:v>
                </c:pt>
                <c:pt idx="4">
                  <c:v>6.3176895306859202E-2</c:v>
                </c:pt>
                <c:pt idx="5">
                  <c:v>0.13615370404581562</c:v>
                </c:pt>
                <c:pt idx="6">
                  <c:v>5.7702678410929353E-2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16-485E-83C1-CB35706C8308}"/>
            </c:ext>
          </c:extLst>
        </c:ser>
        <c:ser>
          <c:idx val="7"/>
          <c:order val="3"/>
          <c:tx>
            <c:strRef>
              <c:f>IPS!$M$10</c:f>
              <c:strCache>
                <c:ptCount val="1"/>
                <c:pt idx="0">
                  <c:v>Satisfecho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80000"/>
                    <a:lumOff val="20000"/>
                  </a:schemeClr>
                </a:gs>
                <a:gs pos="75000">
                  <a:schemeClr val="accent5">
                    <a:lumMod val="80000"/>
                    <a:lumOff val="20000"/>
                    <a:lumMod val="60000"/>
                    <a:lumOff val="40000"/>
                  </a:schemeClr>
                </a:gs>
                <a:gs pos="51000">
                  <a:schemeClr val="accent5">
                    <a:lumMod val="80000"/>
                    <a:lumOff val="20000"/>
                    <a:alpha val="75000"/>
                  </a:schemeClr>
                </a:gs>
                <a:gs pos="100000">
                  <a:schemeClr val="accent5">
                    <a:lumMod val="80000"/>
                    <a:lumOff val="2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IPS!$F$11:$F$17</c:f>
              <c:strCache>
                <c:ptCount val="7"/>
                <c:pt idx="0">
                  <c:v>La ubicación, accesibilidad y cercanía de la IPS donde fue atendido</c:v>
                </c:pt>
                <c:pt idx="1">
                  <c:v>El trato amable del médico</c:v>
                </c:pt>
                <c:pt idx="2">
                  <c:v>La claridad y precisión de la información brindada</c:v>
                </c:pt>
                <c:pt idx="3">
                  <c:v>El trato amable del personal adiministrativo  de la IPS</c:v>
                </c:pt>
                <c:pt idx="4">
                  <c:v>La claridad y precisión en la información suministrada por el personal adiministrativo  de la IPS</c:v>
                </c:pt>
                <c:pt idx="5">
                  <c:v>La simplicidad y agilidad en los trámites</c:v>
                </c:pt>
                <c:pt idx="6">
                  <c:v>Las instalaciones físicas de la institución donde fue atendido</c:v>
                </c:pt>
              </c:strCache>
            </c:strRef>
          </c:cat>
          <c:val>
            <c:numRef>
              <c:f>IPS!$N$11:$N$17</c:f>
              <c:numCache>
                <c:formatCode>0%</c:formatCode>
                <c:ptCount val="7"/>
                <c:pt idx="0">
                  <c:v>0.37452229299363055</c:v>
                </c:pt>
                <c:pt idx="1">
                  <c:v>0.30169003955411722</c:v>
                </c:pt>
                <c:pt idx="2">
                  <c:v>0.30817723342939479</c:v>
                </c:pt>
                <c:pt idx="3">
                  <c:v>0.3730130057803468</c:v>
                </c:pt>
                <c:pt idx="4">
                  <c:v>0.36823104693140796</c:v>
                </c:pt>
                <c:pt idx="5">
                  <c:v>0.40513578422316643</c:v>
                </c:pt>
                <c:pt idx="6">
                  <c:v>0.36832644256696029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16-485E-83C1-CB35706C8308}"/>
            </c:ext>
          </c:extLst>
        </c:ser>
        <c:ser>
          <c:idx val="9"/>
          <c:order val="4"/>
          <c:tx>
            <c:strRef>
              <c:f>IPS!$O$10</c:f>
              <c:strCache>
                <c:ptCount val="1"/>
                <c:pt idx="0">
                  <c:v>Totalmente Satisfecho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80000"/>
                  </a:schemeClr>
                </a:gs>
                <a:gs pos="75000">
                  <a:schemeClr val="accent6">
                    <a:lumMod val="80000"/>
                    <a:lumMod val="60000"/>
                    <a:lumOff val="40000"/>
                  </a:schemeClr>
                </a:gs>
                <a:gs pos="51000">
                  <a:schemeClr val="accent6">
                    <a:lumMod val="80000"/>
                    <a:alpha val="75000"/>
                  </a:schemeClr>
                </a:gs>
                <a:gs pos="100000">
                  <a:schemeClr val="accent6">
                    <a:lumMod val="8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IPS!$F$11:$F$17</c:f>
              <c:strCache>
                <c:ptCount val="7"/>
                <c:pt idx="0">
                  <c:v>La ubicación, accesibilidad y cercanía de la IPS donde fue atendido</c:v>
                </c:pt>
                <c:pt idx="1">
                  <c:v>El trato amable del médico</c:v>
                </c:pt>
                <c:pt idx="2">
                  <c:v>La claridad y precisión de la información brindada</c:v>
                </c:pt>
                <c:pt idx="3">
                  <c:v>El trato amable del personal adiministrativo  de la IPS</c:v>
                </c:pt>
                <c:pt idx="4">
                  <c:v>La claridad y precisión en la información suministrada por el personal adiministrativo  de la IPS</c:v>
                </c:pt>
                <c:pt idx="5">
                  <c:v>La simplicidad y agilidad en los trámites</c:v>
                </c:pt>
                <c:pt idx="6">
                  <c:v>Las instalaciones físicas de la institución donde fue atendido</c:v>
                </c:pt>
              </c:strCache>
            </c:strRef>
          </c:cat>
          <c:val>
            <c:numRef>
              <c:f>IPS!$P$11:$P$17</c:f>
              <c:numCache>
                <c:formatCode>0%</c:formatCode>
                <c:ptCount val="7"/>
                <c:pt idx="0">
                  <c:v>0.51956323930846227</c:v>
                </c:pt>
                <c:pt idx="1">
                  <c:v>0.63376483279395901</c:v>
                </c:pt>
                <c:pt idx="2">
                  <c:v>0.62590057636887608</c:v>
                </c:pt>
                <c:pt idx="3">
                  <c:v>0.55148121387283233</c:v>
                </c:pt>
                <c:pt idx="4">
                  <c:v>0.55595667870036103</c:v>
                </c:pt>
                <c:pt idx="5">
                  <c:v>0.42139294291520413</c:v>
                </c:pt>
                <c:pt idx="6">
                  <c:v>0.56336509077835695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16-485E-83C1-CB35706C83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330109983"/>
        <c:axId val="53918575"/>
      </c:barChart>
      <c:catAx>
        <c:axId val="330109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918575"/>
        <c:crosses val="autoZero"/>
        <c:auto val="1"/>
        <c:lblAlgn val="ctr"/>
        <c:lblOffset val="100"/>
        <c:noMultiLvlLbl val="0"/>
      </c:catAx>
      <c:valAx>
        <c:axId val="5391857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0109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7877046414946"/>
          <c:y val="2.6905645839589667E-2"/>
          <c:w val="0.72866770738624997"/>
          <c:h val="0.824946250324531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Hoja2!$G$14</c:f>
              <c:strCache>
                <c:ptCount val="1"/>
                <c:pt idx="0">
                  <c:v>Mujeres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2151074123077238E-2"/>
                  <c:y val="3.4582214176638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C25-4160-B016-A5068730BD27}"/>
                </c:ext>
              </c:extLst>
            </c:dLbl>
            <c:dLbl>
              <c:idx val="1"/>
              <c:layout>
                <c:manualLayout>
                  <c:x val="-7.4823351871541086E-2"/>
                  <c:y val="-2.942936288088642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C25-4160-B016-A5068730BD27}"/>
                </c:ext>
              </c:extLst>
            </c:dLbl>
            <c:dLbl>
              <c:idx val="2"/>
              <c:layout>
                <c:manualLayout>
                  <c:x val="-7.749559813219406E-2"/>
                  <c:y val="3.4582214176638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C25-4160-B016-A5068730BD27}"/>
                </c:ext>
              </c:extLst>
            </c:dLbl>
            <c:dLbl>
              <c:idx val="3"/>
              <c:layout>
                <c:manualLayout>
                  <c:x val="-8.0167860136752478E-2"/>
                  <c:y val="3.4582214176638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C25-4160-B016-A5068730BD27}"/>
                </c:ext>
              </c:extLst>
            </c:dLbl>
            <c:dLbl>
              <c:idx val="4"/>
              <c:layout>
                <c:manualLayout>
                  <c:x val="-8.016787700522264E-2"/>
                  <c:y val="7.2107848568790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C25-4160-B016-A5068730BD27}"/>
                </c:ext>
              </c:extLst>
            </c:dLbl>
            <c:dLbl>
              <c:idx val="5"/>
              <c:layout>
                <c:manualLayout>
                  <c:x val="-7.4823351871541183E-2"/>
                  <c:y val="-2.942936288088642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C25-4160-B016-A5068730BD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Hoja2!$F$15:$F$20</c:f>
              <c:strCache>
                <c:ptCount val="6"/>
                <c:pt idx="0">
                  <c:v>Adulto Mayor</c:v>
                </c:pt>
                <c:pt idx="1">
                  <c:v>Adultez</c:v>
                </c:pt>
                <c:pt idx="2">
                  <c:v>Juventud</c:v>
                </c:pt>
                <c:pt idx="3">
                  <c:v>Adolescencia</c:v>
                </c:pt>
                <c:pt idx="4">
                  <c:v>Infancia</c:v>
                </c:pt>
                <c:pt idx="5">
                  <c:v>Primera Infancia</c:v>
                </c:pt>
              </c:strCache>
            </c:strRef>
          </c:cat>
          <c:val>
            <c:numRef>
              <c:f>Hoja2!$G$15:$G$20</c:f>
              <c:numCache>
                <c:formatCode>0%</c:formatCode>
                <c:ptCount val="6"/>
                <c:pt idx="0">
                  <c:v>0.49976200130458542</c:v>
                </c:pt>
                <c:pt idx="1">
                  <c:v>0.51770045117055663</c:v>
                </c:pt>
                <c:pt idx="2">
                  <c:v>0.51800232288037162</c:v>
                </c:pt>
                <c:pt idx="3">
                  <c:v>0.48331547937868236</c:v>
                </c:pt>
                <c:pt idx="4">
                  <c:v>0.48493943995197569</c:v>
                </c:pt>
                <c:pt idx="5">
                  <c:v>0.48131868131868133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25-4160-B016-A5068730BD27}"/>
            </c:ext>
          </c:extLst>
        </c:ser>
        <c:ser>
          <c:idx val="1"/>
          <c:order val="1"/>
          <c:tx>
            <c:strRef>
              <c:f>Hoja2!$H$14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7.4823336127635656E-2"/>
                  <c:y val="-6.9164428353276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C25-4160-B016-A5068730BD27}"/>
                </c:ext>
              </c:extLst>
            </c:dLbl>
            <c:dLbl>
              <c:idx val="1"/>
              <c:layout>
                <c:manualLayout>
                  <c:x val="-6.947903715223501E-2"/>
                  <c:y val="5.885872576177284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C25-4160-B016-A5068730BD27}"/>
                </c:ext>
              </c:extLst>
            </c:dLbl>
            <c:dLbl>
              <c:idx val="2"/>
              <c:layout>
                <c:manualLayout>
                  <c:x val="-8.0167877005222696E-2"/>
                  <c:y val="-4.63542012927054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C25-4160-B016-A5068730BD27}"/>
                </c:ext>
              </c:extLst>
            </c:dLbl>
            <c:dLbl>
              <c:idx val="3"/>
              <c:layout>
                <c:manualLayout>
                  <c:x val="-8.0167877005222696E-2"/>
                  <c:y val="6.6221975992613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C25-4160-B016-A5068730BD27}"/>
                </c:ext>
              </c:extLst>
            </c:dLbl>
            <c:dLbl>
              <c:idx val="4"/>
              <c:layout>
                <c:manualLayout>
                  <c:x val="-7.7495598132193963E-2"/>
                  <c:y val="-6.9164428353276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C25-4160-B016-A5068730BD27}"/>
                </c:ext>
              </c:extLst>
            </c:dLbl>
            <c:dLbl>
              <c:idx val="5"/>
              <c:layout>
                <c:manualLayout>
                  <c:x val="-8.5512402138904112E-2"/>
                  <c:y val="2.942936288088642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C25-4160-B016-A5068730BD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Hoja2!$F$15:$F$20</c:f>
              <c:strCache>
                <c:ptCount val="6"/>
                <c:pt idx="0">
                  <c:v>Adulto Mayor</c:v>
                </c:pt>
                <c:pt idx="1">
                  <c:v>Adultez</c:v>
                </c:pt>
                <c:pt idx="2">
                  <c:v>Juventud</c:v>
                </c:pt>
                <c:pt idx="3">
                  <c:v>Adolescencia</c:v>
                </c:pt>
                <c:pt idx="4">
                  <c:v>Infancia</c:v>
                </c:pt>
                <c:pt idx="5">
                  <c:v>Primera Infancia</c:v>
                </c:pt>
              </c:strCache>
            </c:strRef>
          </c:cat>
          <c:val>
            <c:numRef>
              <c:f>Hoja2!$H$15:$H$20</c:f>
              <c:numCache>
                <c:formatCode>0%</c:formatCode>
                <c:ptCount val="6"/>
                <c:pt idx="0">
                  <c:v>0.50023799869541452</c:v>
                </c:pt>
                <c:pt idx="1">
                  <c:v>0.48229954882944331</c:v>
                </c:pt>
                <c:pt idx="2">
                  <c:v>0.48199767711962832</c:v>
                </c:pt>
                <c:pt idx="3">
                  <c:v>0.51668452062131764</c:v>
                </c:pt>
                <c:pt idx="4">
                  <c:v>0.51506056004802425</c:v>
                </c:pt>
                <c:pt idx="5">
                  <c:v>0.51868131868131873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C25-4160-B016-A5068730BD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55012352"/>
        <c:axId val="55042816"/>
      </c:barChart>
      <c:catAx>
        <c:axId val="55012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55042816"/>
        <c:crosses val="autoZero"/>
        <c:auto val="1"/>
        <c:lblAlgn val="ctr"/>
        <c:lblOffset val="100"/>
        <c:noMultiLvlLbl val="0"/>
      </c:catAx>
      <c:valAx>
        <c:axId val="5504281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550123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9373829905248769"/>
          <c:y val="0.92275132275132277"/>
          <c:w val="0.32290829659364473"/>
          <c:h val="6.869100845996561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doughnut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Consulta Externa</a:t>
                    </a:r>
                    <a:r>
                      <a:rPr lang="en-US"/>
                      <a:t>
66%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425-470A-A721-658F5ED5592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/>
                      <a:t>Hospitalización</a:t>
                    </a:r>
                    <a:r>
                      <a:rPr lang="en-US" dirty="0"/>
                      <a:t>
25%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8A7-4E37-939A-2E96F9A6910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Urgencias</a:t>
                    </a:r>
                    <a:r>
                      <a:rPr lang="en-US"/>
                      <a:t>
8%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425-470A-A721-658F5ED559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Hoja1!$B$4:$B$6</c:f>
              <c:strCache>
                <c:ptCount val="3"/>
                <c:pt idx="0">
                  <c:v>Consulta Externa</c:v>
                </c:pt>
                <c:pt idx="1">
                  <c:v>Hospitalización</c:v>
                </c:pt>
                <c:pt idx="2">
                  <c:v>Urgencias</c:v>
                </c:pt>
              </c:strCache>
            </c:strRef>
          </c:cat>
          <c:val>
            <c:numRef>
              <c:f>Hoja1!$C$4:$C$6</c:f>
              <c:numCache>
                <c:formatCode>0%</c:formatCode>
                <c:ptCount val="3"/>
                <c:pt idx="0">
                  <c:v>0.54</c:v>
                </c:pt>
                <c:pt idx="1">
                  <c:v>0.34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A7-4E37-939A-2E96F9A6910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4D92-4EEF-8ABD-26289E66210B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D92-4EEF-8ABD-26289E66210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Atención Mujeres
61%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D92-4EEF-8ABD-26289E66210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Atención Hombres
39%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D92-4EEF-8ABD-26289E662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Hoja1!$E$2:$E$3</c:f>
              <c:strCache>
                <c:ptCount val="2"/>
                <c:pt idx="0">
                  <c:v>Atención Mujeres</c:v>
                </c:pt>
                <c:pt idx="1">
                  <c:v>Atención Hombres</c:v>
                </c:pt>
              </c:strCache>
            </c:strRef>
          </c:cat>
          <c:val>
            <c:numRef>
              <c:f>Hoja1!$F$2:$F$3</c:f>
              <c:numCache>
                <c:formatCode>0%</c:formatCode>
                <c:ptCount val="2"/>
                <c:pt idx="0">
                  <c:v>0.58973195033931769</c:v>
                </c:pt>
                <c:pt idx="1">
                  <c:v>0.41026804966068225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92-4EEF-8ABD-26289E66210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443616084001001"/>
          <c:y val="3.3363942820363708E-2"/>
          <c:w val="0.4683953074981333"/>
          <c:h val="0.89080891440608256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56672"/>
        <c:axId val="50158208"/>
      </c:barChart>
      <c:catAx>
        <c:axId val="501566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CO"/>
          </a:p>
        </c:txPr>
        <c:crossAx val="50158208"/>
        <c:crosses val="autoZero"/>
        <c:auto val="1"/>
        <c:lblAlgn val="ctr"/>
        <c:lblOffset val="100"/>
        <c:noMultiLvlLbl val="0"/>
      </c:catAx>
      <c:valAx>
        <c:axId val="501582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501566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940-4401-A406-75F865014799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940-4401-A406-75F865014799}"/>
              </c:ext>
            </c:extLst>
          </c:dPt>
          <c:dLbls>
            <c:dLbl>
              <c:idx val="0"/>
              <c:layout>
                <c:manualLayout>
                  <c:x val="-0.18238998250218721"/>
                  <c:y val="-0.1073046077573636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940-4401-A406-75F865014799}"/>
                </c:ext>
              </c:extLst>
            </c:dLbl>
            <c:dLbl>
              <c:idx val="1"/>
              <c:layout>
                <c:manualLayout>
                  <c:x val="0.20908923884514435"/>
                  <c:y val="2.713546223388742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40-4401-A406-75F8650147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Hoja2!$M$9:$M$10</c:f>
              <c:strCache>
                <c:ptCount val="2"/>
                <c:pt idx="0">
                  <c:v>Atención Mujeres</c:v>
                </c:pt>
                <c:pt idx="1">
                  <c:v>Atención Hombres</c:v>
                </c:pt>
              </c:strCache>
            </c:strRef>
          </c:cat>
          <c:val>
            <c:numRef>
              <c:f>Hoja2!$N$9:$N$10</c:f>
              <c:numCache>
                <c:formatCode>0%</c:formatCode>
                <c:ptCount val="2"/>
                <c:pt idx="0">
                  <c:v>0.60351812076887523</c:v>
                </c:pt>
                <c:pt idx="1">
                  <c:v>0.39648187923112477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40-4401-A406-75F865014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3"/>
          <c:dLbls>
            <c:dLbl>
              <c:idx val="0"/>
              <c:layout>
                <c:manualLayout>
                  <c:x val="-0.21091732283464568"/>
                  <c:y val="-0.1263764946048410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57%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BE4-48B8-B015-39309FFDF0C0}"/>
                </c:ext>
              </c:extLst>
            </c:dLbl>
            <c:dLbl>
              <c:idx val="1"/>
              <c:layout>
                <c:manualLayout>
                  <c:x val="0.22526457574098205"/>
                  <c:y val="5.053332979842166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43%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FD6-4ECE-9F1E-3C7F101664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Hoja1!$B$30:$C$30</c:f>
              <c:strCache>
                <c:ptCount val="2"/>
                <c:pt idx="0">
                  <c:v>Atención mujeres</c:v>
                </c:pt>
                <c:pt idx="1">
                  <c:v>Atención hombres</c:v>
                </c:pt>
              </c:strCache>
            </c:strRef>
          </c:cat>
          <c:val>
            <c:numRef>
              <c:f>Hoja1!$B$31:$C$31</c:f>
              <c:numCache>
                <c:formatCode>0%</c:formatCode>
                <c:ptCount val="2"/>
                <c:pt idx="0">
                  <c:v>0.53326897084379221</c:v>
                </c:pt>
                <c:pt idx="1">
                  <c:v>0.46673102915620779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E4-48B8-B015-39309FFDF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400" b="0"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0104064"/>
        <c:axId val="100105600"/>
      </c:barChart>
      <c:catAx>
        <c:axId val="10010406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s-CO"/>
          </a:p>
        </c:txPr>
        <c:crossAx val="100105600"/>
        <c:crosses val="autoZero"/>
        <c:auto val="1"/>
        <c:lblAlgn val="ctr"/>
        <c:lblOffset val="100"/>
        <c:noMultiLvlLbl val="0"/>
      </c:catAx>
      <c:valAx>
        <c:axId val="1001056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0104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542-4E3B-9782-A5D3F62A4C90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542-4E3B-9782-A5D3F62A4C90}"/>
              </c:ext>
            </c:extLst>
          </c:dPt>
          <c:dLbls>
            <c:dLbl>
              <c:idx val="0"/>
              <c:layout>
                <c:manualLayout>
                  <c:x val="-0.17936570428696413"/>
                  <c:y val="-8.0438538932633419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dirty="0"/>
                      <a:t>62%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42-4E3B-9782-A5D3F62A4C90}"/>
                </c:ext>
              </c:extLst>
            </c:dLbl>
            <c:dLbl>
              <c:idx val="1"/>
              <c:layout>
                <c:manualLayout>
                  <c:x val="0.21318676455911681"/>
                  <c:y val="2.2442403032954215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dirty="0"/>
                      <a:t>38%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42-4E3B-9782-A5D3F62A4C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Hoja1!$B$30:$C$30</c:f>
              <c:strCache>
                <c:ptCount val="2"/>
                <c:pt idx="0">
                  <c:v>Atención mujeres</c:v>
                </c:pt>
                <c:pt idx="1">
                  <c:v>Atención hombres</c:v>
                </c:pt>
              </c:strCache>
            </c:strRef>
          </c:cat>
          <c:val>
            <c:numRef>
              <c:f>Hoja1!$B$31:$C$31</c:f>
              <c:numCache>
                <c:formatCode>0%</c:formatCode>
                <c:ptCount val="2"/>
                <c:pt idx="0">
                  <c:v>0.53326897084379221</c:v>
                </c:pt>
                <c:pt idx="1">
                  <c:v>0.46673102915620779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42-4E3B-9782-A5D3F62A4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08F4956-DACF-0246-8603-FDC78A6DCA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BF6F6B-4E01-9B4F-AF50-4997C15AB8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D9865-4C56-4C46-9177-6F239F3765CE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DF1CA8-FA03-3D49-81CC-EFB2B63B43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8842396-6867-2B4B-B368-3C851B15D5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A0508-FB47-8A46-8D56-BF594C8DF14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7979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894D9-2DA9-4688-A9BA-6FFAB442F71C}" type="datetimeFigureOut">
              <a:rPr lang="es-CO" smtClean="0"/>
              <a:t>19/10/2020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A14FA-01BB-48ED-BC7D-6AE9B46818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539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C071A-25CB-2748-96BF-67244E3DC43C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948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C071A-25CB-2748-96BF-67244E3DC43C}" type="slidenum">
              <a:rPr lang="es-CO" smtClean="0"/>
              <a:pPr/>
              <a:t>14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79486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C071A-25CB-2748-96BF-67244E3DC43C}" type="slidenum">
              <a:rPr lang="es-CO" smtClean="0"/>
              <a:pPr/>
              <a:t>15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79486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C071A-25CB-2748-96BF-67244E3DC43C}" type="slidenum">
              <a:rPr lang="es-CO" smtClean="0"/>
              <a:pPr/>
              <a:t>16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79486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C071A-25CB-2748-96BF-67244E3DC43C}" type="slidenum">
              <a:rPr lang="es-CO" smtClean="0"/>
              <a:pPr/>
              <a:t>19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79486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C071A-25CB-2748-96BF-67244E3DC43C}" type="slidenum">
              <a:rPr lang="es-CO" smtClean="0"/>
              <a:pPr/>
              <a:t>39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243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87DDF-6908-C74C-AD56-150D99E3E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302D41-657C-5B4B-8F42-0C30E0FBD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5AC711-90E1-7248-8786-5CE6A660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9AC70-0FDC-5B44-A002-553D6D68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D6AC3-8C0A-3841-A531-31A9E9FA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CD9F84E-618C-734C-AE52-5E0EE871A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2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EEF0C-5450-AA44-8C8E-3B5CB494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7527A2-585D-504C-A4D4-97ADB102F2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CD45AF-2BD1-5E4A-B48D-C26873695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D7E02-38B0-3643-BD33-E0B3F9AA9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552DFA-5E9C-7046-A404-46C9652B4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54763C-57E6-F445-B7FC-B7DC81C3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20E0BA7-3C7D-034C-BAF4-42B2DDF065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0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AFFD8-2553-1745-AAA8-56E687B21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2BBE95-E46B-3842-B442-DFF0A5876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A9520F-DB94-E74C-8236-EBE5CAB0E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BA466C-B856-A147-A408-0FEF264C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308565-7C71-8B4D-89B8-42837121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A90F7D9-7859-4D4F-B0A2-EBA77AB762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0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844CAC-9983-6549-94A4-EFF207E13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ECEC78-618A-0B42-84C9-15DF1918A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4BA285-9A90-9B45-82DD-C877155C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B6510C-7B6C-3A42-B7D1-B174DA06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FD2E79-B0F3-CA4F-B566-5ACE302B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574A86-BC58-464A-B732-E701C92B69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27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D0AFF-0FA4-B84E-BB9B-6DCBD511F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3620C0-EE74-9247-B62D-8251A10CF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01922C-53C2-E94B-8732-E9B600A4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1D39F3-B7DD-8C42-87B5-4D6E928F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94CD624-11DA-534D-A564-9F74E9960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17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53BA3-59CE-2C44-AA34-DD066B10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2074CF-E8A9-AF47-AB53-16370AAC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169C3B-2CA0-784E-83C5-47A107D6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4E62EB-45A0-CD4A-91D6-F73B9A11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67CFDE7-56EE-A642-B80F-67AB23D20F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81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AFFD8-2553-1745-AAA8-56E687B21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2BBE95-E46B-3842-B442-DFF0A5876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A9520F-DB94-E74C-8236-EBE5CAB0E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BA466C-B856-A147-A408-0FEF264C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308565-7C71-8B4D-89B8-42837121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A90F7D9-7859-4D4F-B0A2-EBA77AB762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6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2E9AD-9222-9346-9FD9-653FEF38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2DD593-4998-8C46-8DF1-5113AFD4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D5565A-3201-9B4C-834A-84316843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478DA9-1110-4A4A-AC10-4F1063BD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6 Imagen" descr="Plantillas para presentaciónes PPT-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00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86053-14BF-F142-87F7-67442E99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3F3993-CC2B-B14C-9D99-60F0E3730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EFF44C-A07C-784D-88E7-29F903EA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B09A76-B62E-8448-964B-E8FEA3A9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44D0335-8C06-D840-A4B8-98F2064373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38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7B745-81A1-E544-95AB-9367D450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78963C-934A-D546-B128-3BD68B0A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7F008A-456E-E34E-B21A-5D1052FBC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57140E-3CB6-BB44-9828-6695C806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4070F2-26AC-8149-9D4E-79D9B9DB4D0C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C341B52-5415-EB4A-90FB-FDE7DA224F76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97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21D51-3268-A140-BF24-3351A5DC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B0F7F2-74DF-7644-9328-2B196236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B8B200-FEB6-504C-B02D-169E3016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5246B0-DE4D-A34C-B47E-530EA540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0C9FC21-D76B-0347-95C5-CC843D246D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8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D3AE9-C1BB-2A45-90F5-CD6CAA74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F400E5-14CD-3A45-BC29-1328B0339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6F9631-E75F-044C-8740-E15875BC9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F13B0-6502-F644-BE96-955EA3BC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2DB18F-D590-0A48-9C48-055113F2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2D42847-56D1-0240-9707-9D9C8BED6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3658"/>
            <a:ext cx="12198503" cy="686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36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06B5B-72DC-E04C-AD7F-5113708C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AB63B9-8073-4F47-A83A-E8785D3EF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EFE6B7-E0C1-7B42-821D-8E2DB999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5668FC-7E4F-4142-B7EB-4046D6DE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DDA4317-B4D2-BD4D-8DDF-9A930DCD3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36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FC7CC-9EA2-514E-995F-C36D5025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720EAA-7C31-8240-A3A5-DEC3C473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566289-D749-D844-956D-83081FFB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FAE713-C581-E143-8387-AB0F46F3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34F8A3-83D3-FD44-BEF6-6903B1086F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2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03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BB728-EC1A-444D-8643-55EE6CF6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3AA0A9-3047-8343-B423-EA1C4D9C9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320350-03DD-444A-B324-DBFBF69E6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7E0BB4-6FF9-CC4F-8142-6A9293D4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895F58-2E9E-2F4A-B346-A1D2061901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AB5A7-93E8-B44E-B2CE-7AA8612E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9D8D09-3668-B647-A1CB-628F5B84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BF8B5A-6C02-FC4B-ADA9-D36396A5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02B521-0E62-3C40-BE3B-67B9DCF9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CE722B-1391-8644-ABDA-BD56E26ADE84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41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1E817-44D0-AB47-8B7C-6B207576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4F6367-66FA-FC4F-A126-2B338E43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61C274-5CDA-334C-9876-6D42CBAC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D864D2-555F-B74E-A41C-633C6577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12CA026-464C-7D4A-87C1-8F1C2AF2D4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41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93FF6-7FC3-994E-91D3-B6D02AC04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8F8788-FFC0-A74A-A5BD-2183F2D8C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0BCA9F-94A5-F641-86F2-54E5E429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19EC5A-3ED7-8E47-9D78-2A817773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D14A5B2-0758-4244-B35E-3F26103CA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12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E0D87-A284-4541-8B23-D7A7D004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A0FB8B-CA79-3D46-BCD9-86D6166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21FAC7-46DE-164C-8D9E-D242B738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BA0894-6C6B-3C4D-AC7B-51CA907B1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EDE287-632E-8346-87E0-ED06A224F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1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B8373-72AA-0547-8B62-07D38F149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74775A-8574-CA4A-80E2-93F39189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12C610-7C13-0C4C-BF38-A1B47F5D5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D7CE1D-9EB9-AB40-9044-71810582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A9F2C43-206C-BD4E-B791-F31CC4DBB3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57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4BD55-33A9-3D4A-AB96-BC00DF68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87472E-A673-FC4C-A37A-24B906BF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E8E75C-DBF3-9A47-9059-571B3761D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3DCCB0-E9DE-874C-A570-102EB14F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 descr="Imagen que contiene persona, pared, hombre, interior&#10;&#10;Descripción generada automáticamente">
            <a:extLst>
              <a:ext uri="{FF2B5EF4-FFF2-40B4-BE49-F238E27FC236}">
                <a16:creationId xmlns:a16="http://schemas.microsoft.com/office/drawing/2014/main" id="{618E825A-E06A-7348-A9E3-98167FF499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73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ECEFE-6628-C248-8B68-D9D5B8E0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44BA12A-AD80-1A45-8028-20E01F000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6036AB-DB94-BF46-BBD1-AE846672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36860B-9433-5748-8833-A47BE5A72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D2CB05-A92A-5D49-9ACE-3172216E4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7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E8450-3E85-0243-93CD-ECBD4238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01ED01-687D-7A43-BD15-8FF0557D9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1C99-D270-0E40-ACA7-CBD99D5C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9BA44E-421C-0348-A027-840589DE6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33CE01-9573-5948-934D-1EE421EF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001259-B1D2-EB46-AFFE-DCC9103FD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124"/>
            <a:ext cx="12183534" cy="685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03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C2AD0-5B55-B842-8312-E06D9253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2B1A71-2105-F541-B439-F194B5C4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2DD3C9-0D8F-0B45-BE2D-08A3BFB5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008D82-017B-1B46-BE4F-2567FE3D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33D089-02F4-6C49-B94D-5AA29F690F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61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5D81C-0415-D74D-9778-7B4450E3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9F1EC1-5F96-784E-9C04-9316BCD2F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F37503-FFE7-5D48-BA13-1BE203CD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7E4AF1-69BC-E240-BE02-C94D83CF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003FB5-FC65-444D-A44C-921449F8BA42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-1" y="-9940"/>
            <a:ext cx="12209669" cy="686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77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CF183-36AE-DA4D-9F7F-9E5321E5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44503A-077A-8746-8061-586AA44FA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898371-132C-314C-8F7C-A8203D27A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96ED2C-1337-0C45-85FB-2214DDAA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343CD95-0966-FE42-977E-217E7983F5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43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eño personalizado">
    <p:bg>
      <p:bgPr>
        <a:gradFill>
          <a:gsLst>
            <a:gs pos="96625">
              <a:srgbClr val="476D2E"/>
            </a:gs>
            <a:gs pos="93250">
              <a:srgbClr val="4A7230"/>
            </a:gs>
            <a:gs pos="86500">
              <a:srgbClr val="507C34"/>
            </a:gs>
            <a:gs pos="74000">
              <a:srgbClr val="5D8F3C"/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B48DD25-9751-164C-88CC-2925AE15378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9A2B00D-ECAB-4140-8F1C-4548D311F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80757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1FCA703-EC33-4FFE-B986-00F403337B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"/>
            <a:ext cx="12192000" cy="68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1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8E0DF-30F5-994C-BDB3-F091E85A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E733FB-10AE-9A47-9495-FDF2FB002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6CF1C4-A700-094D-9603-B60B118D0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2E8DBC-9C66-FA40-8297-4B75B32EB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D00D06-F3FA-8C4D-B043-25D5BAABE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A2536F-1245-654A-93A3-F83AAF78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EB02D41-1AF6-6246-8018-1F123F63F8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74B24-7FF8-304F-BD7A-CBB5DDF7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A951E7-D538-4B40-A9DC-D28AC25FE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A2090D-BCCC-5D49-9BA6-CE73D9D4D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C416CC-60C5-264F-BD6A-02BFFB9C49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037D7C-8E29-914C-B59D-FA9928A2A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389150-50E7-DD4B-ADBF-37EA0C65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56C58AD-E561-3146-A0AD-75C1A290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1710A0-B717-B44F-BC42-A5D6594F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6D0A4DF-6077-C643-B25C-271BE2866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4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AFFD8-2553-1745-AAA8-56E687B21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2BBE95-E46B-3842-B442-DFF0A5876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A9520F-DB94-E74C-8236-EBE5CAB0E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BA466C-B856-A147-A408-0FEF264C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308565-7C71-8B4D-89B8-42837121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A90F7D9-7859-4D4F-B0A2-EBA77AB762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06D04-D6B6-C842-BFED-1BAC6B9B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7806C0-1334-F04E-B016-FCF31CE3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933C88-7F4A-8D49-B697-FC84754D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F89AF6-524D-4045-9DFC-1E042AC9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3" name="Imagen 12" descr="Imagen que contiene exterior, foto&#10;&#10;Descripción generada automáticamente">
            <a:extLst>
              <a:ext uri="{FF2B5EF4-FFF2-40B4-BE49-F238E27FC236}">
                <a16:creationId xmlns:a16="http://schemas.microsoft.com/office/drawing/2014/main" id="{342B8B3B-1EC0-144C-BE90-6B9C28F05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3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B0A8D7-2F95-D943-8CB0-9304559E2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086DC5-DC5C-3946-9D19-34E73D19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66A4EB-C74A-B741-B756-B0CF9A11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2D6419-0F49-2A4A-9DA0-107CAA5905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6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0D070-E551-7947-977B-1EA6B0804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9C07A-C790-6143-A4A1-FE8C57B7D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64271E-F3A6-064B-8C3C-025E25877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EB9EB2-EC59-ED40-A88C-AFD26365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277592-C656-4E49-B112-1F64DDFE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BC6202-2CC7-7D44-8925-E90883F3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0DCB0A0-42B8-3E40-ACC7-8E9F27EDDF8D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3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8760DB-0524-2648-8270-A012690F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71673B-32AA-0B44-B7CB-03E75439D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08A1A0-EA90-F74D-B98B-BA1E72703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6982-58DA-1F40-BDE2-2A4F102BE93A}" type="datetimeFigureOut">
              <a:rPr lang="es-CO" smtClean="0"/>
              <a:pPr/>
              <a:t>19/10/2020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08992-42F2-9A46-A10C-2C249FD11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BB8A0-9B91-F048-B6A0-07148CD03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A258F-424B-554E-AF05-CDB6C990C8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170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9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80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81" r:id="rId33"/>
    <p:sldLayoutId id="2147483682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3.xml"/><Relationship Id="rId5" Type="http://schemas.openxmlformats.org/officeDocument/2006/relationships/chart" Target="../charts/chart14.xml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648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9"/>
          <p:cNvSpPr/>
          <p:nvPr/>
        </p:nvSpPr>
        <p:spPr>
          <a:xfrm>
            <a:off x="0" y="185321"/>
            <a:ext cx="107410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3" indent="-28575" algn="ctr" defTabSz="806450" eaLnBrk="1" fontAlgn="auto" hangingPunct="1">
              <a:spcBef>
                <a:spcPts val="0"/>
              </a:spcBef>
              <a:spcAft>
                <a:spcPts val="0"/>
              </a:spcAft>
              <a:tabLst>
                <a:tab pos="2155825" algn="l"/>
                <a:tab pos="2686050" algn="l"/>
              </a:tabLst>
              <a:defRPr/>
            </a:pPr>
            <a:r>
              <a:rPr lang="es-CO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n-cs"/>
                <a:sym typeface="Gill Sans" charset="0"/>
              </a:rPr>
              <a:t>Caracterización de la Morbilidad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17" y="1588673"/>
            <a:ext cx="569734" cy="55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063552" y="1592414"/>
            <a:ext cx="1800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s-CO" altLang="es-CO" b="1" dirty="0">
                <a:latin typeface="+mj-lt"/>
              </a:rPr>
              <a:t>Consulta Externa</a:t>
            </a:r>
          </a:p>
          <a:p>
            <a:pPr algn="just" eaLnBrk="1" hangingPunct="1"/>
            <a:r>
              <a:rPr lang="es-CO" altLang="es-CO" sz="1400" b="1" dirty="0">
                <a:latin typeface="+mj-lt"/>
              </a:rPr>
              <a:t>(5 primeras causas</a:t>
            </a:r>
            <a:r>
              <a:rPr lang="es-CO" altLang="es-CO" sz="1600" b="1" dirty="0">
                <a:latin typeface="+mn-lt"/>
              </a:rPr>
              <a:t>)</a:t>
            </a:r>
          </a:p>
        </p:txBody>
      </p:sp>
      <p:graphicFrame>
        <p:nvGraphicFramePr>
          <p:cNvPr id="16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982932"/>
              </p:ext>
            </p:extLst>
          </p:nvPr>
        </p:nvGraphicFramePr>
        <p:xfrm>
          <a:off x="4727848" y="1340768"/>
          <a:ext cx="6192688" cy="418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353817"/>
              </p:ext>
            </p:extLst>
          </p:nvPr>
        </p:nvGraphicFramePr>
        <p:xfrm>
          <a:off x="479376" y="24208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23" y="1592414"/>
            <a:ext cx="57816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45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9"/>
          <p:cNvSpPr/>
          <p:nvPr/>
        </p:nvSpPr>
        <p:spPr>
          <a:xfrm>
            <a:off x="1343472" y="204387"/>
            <a:ext cx="107410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3" indent="-28575" algn="ctr" defTabSz="806450" eaLnBrk="1" fontAlgn="auto" hangingPunct="1">
              <a:spcBef>
                <a:spcPts val="0"/>
              </a:spcBef>
              <a:spcAft>
                <a:spcPts val="0"/>
              </a:spcAft>
              <a:tabLst>
                <a:tab pos="2155825" algn="l"/>
                <a:tab pos="2686050" algn="l"/>
              </a:tabLst>
              <a:defRPr/>
            </a:pPr>
            <a:r>
              <a:rPr lang="es-CO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n-cs"/>
                <a:sym typeface="Gill Sans" charset="0"/>
              </a:rPr>
              <a:t>Caracterización de la Morbilidad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813561"/>
            <a:ext cx="6477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567608" y="1818494"/>
            <a:ext cx="2019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O" altLang="es-CO" dirty="0">
                <a:latin typeface="+mn-lt"/>
              </a:rPr>
              <a:t> </a:t>
            </a:r>
            <a:r>
              <a:rPr lang="es-CO" altLang="es-CO" b="1" dirty="0">
                <a:latin typeface="+mn-lt"/>
              </a:rPr>
              <a:t>Urgencias</a:t>
            </a:r>
          </a:p>
          <a:p>
            <a:pPr algn="just" eaLnBrk="1" hangingPunct="1"/>
            <a:r>
              <a:rPr lang="es-CO" altLang="es-CO" b="1" dirty="0">
                <a:latin typeface="+mn-lt"/>
              </a:rPr>
              <a:t>(5 primeras causas)</a:t>
            </a: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552006"/>
              </p:ext>
            </p:extLst>
          </p:nvPr>
        </p:nvGraphicFramePr>
        <p:xfrm>
          <a:off x="1127448" y="2852936"/>
          <a:ext cx="3971925" cy="282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966480"/>
              </p:ext>
            </p:extLst>
          </p:nvPr>
        </p:nvGraphicFramePr>
        <p:xfrm>
          <a:off x="5231904" y="1340768"/>
          <a:ext cx="5976664" cy="414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124744"/>
            <a:ext cx="66484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84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9"/>
          <p:cNvSpPr/>
          <p:nvPr/>
        </p:nvSpPr>
        <p:spPr>
          <a:xfrm>
            <a:off x="1055440" y="281308"/>
            <a:ext cx="9500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indent="-28575" algn="ctr" defTabSz="806450" eaLnBrk="1" fontAlgn="auto" hangingPunct="1">
              <a:spcBef>
                <a:spcPts val="0"/>
              </a:spcBef>
              <a:spcAft>
                <a:spcPts val="0"/>
              </a:spcAft>
              <a:tabLst>
                <a:tab pos="2155825" algn="l"/>
                <a:tab pos="2686050" algn="l"/>
              </a:tabLst>
              <a:defRPr/>
            </a:pPr>
            <a:r>
              <a:rPr lang="es-CO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n-cs"/>
                <a:sym typeface="Gill Sans" charset="0"/>
              </a:rPr>
              <a:t>Caracterización de la Morbilidad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423592" y="1882065"/>
            <a:ext cx="2055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s-CO" altLang="es-CO" dirty="0">
                <a:latin typeface="+mn-lt"/>
              </a:rPr>
              <a:t> </a:t>
            </a:r>
            <a:r>
              <a:rPr lang="es-CO" altLang="es-CO" b="1" dirty="0">
                <a:latin typeface="+mn-lt"/>
              </a:rPr>
              <a:t>Hospitalización</a:t>
            </a:r>
          </a:p>
          <a:p>
            <a:pPr algn="just" eaLnBrk="1" hangingPunct="1"/>
            <a:r>
              <a:rPr lang="es-CO" altLang="es-CO" b="1" dirty="0">
                <a:latin typeface="+mn-lt"/>
              </a:rPr>
              <a:t>(5 primeras causas)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62" y="1713364"/>
            <a:ext cx="788741" cy="81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873688"/>
              </p:ext>
            </p:extLst>
          </p:nvPr>
        </p:nvGraphicFramePr>
        <p:xfrm>
          <a:off x="911424" y="2780928"/>
          <a:ext cx="42484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1484784"/>
            <a:ext cx="60102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72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7"/>
          <p:cNvCxnSpPr>
            <a:cxnSpLocks/>
          </p:cNvCxnSpPr>
          <p:nvPr/>
        </p:nvCxnSpPr>
        <p:spPr>
          <a:xfrm>
            <a:off x="450850" y="5141913"/>
            <a:ext cx="117062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ángulo 9"/>
          <p:cNvSpPr/>
          <p:nvPr/>
        </p:nvSpPr>
        <p:spPr>
          <a:xfrm>
            <a:off x="713423" y="3556864"/>
            <a:ext cx="107410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3" indent="-28575" algn="ctr" defTabSz="806450">
              <a:tabLst>
                <a:tab pos="2155825" algn="l"/>
                <a:tab pos="2686050" algn="l"/>
              </a:tabLst>
              <a:defRPr/>
            </a:pPr>
            <a:r>
              <a:rPr lang="es-CO" altLang="es-CO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sym typeface="Gill Sans" charset="0"/>
              </a:rPr>
              <a:t>Sistema Obligatorio Garantía de la Calidad</a:t>
            </a:r>
          </a:p>
        </p:txBody>
      </p:sp>
    </p:spTree>
    <p:extLst>
      <p:ext uri="{BB962C8B-B14F-4D97-AF65-F5344CB8AC3E}">
        <p14:creationId xmlns:p14="http://schemas.microsoft.com/office/powerpoint/2010/main" val="4287295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222071" y="4039362"/>
            <a:ext cx="9905454" cy="224676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es-MX" sz="2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algn="just">
              <a:defRPr/>
            </a:pPr>
            <a:r>
              <a:rPr lang="es-MX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Es el conjunto de </a:t>
            </a:r>
            <a:r>
              <a:rPr lang="es-MX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instituciones, normas, requisitos, mecanismos, y procesos deliberados y sistemáticos </a:t>
            </a:r>
            <a:r>
              <a:rPr lang="es-MX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que desarrolla el sector salud para generar, mantener y mejorar la calidad de los servicios de salud en el país</a:t>
            </a:r>
            <a:r>
              <a:rPr lang="es-CO" sz="2000" dirty="0">
                <a:latin typeface="+mn-lt"/>
              </a:rPr>
              <a:t>.</a:t>
            </a:r>
          </a:p>
          <a:p>
            <a:pPr algn="just">
              <a:defRPr/>
            </a:pPr>
            <a:endParaRPr lang="es-CO" sz="2000" dirty="0">
              <a:latin typeface="+mn-lt"/>
            </a:endParaRPr>
          </a:p>
          <a:p>
            <a:pPr algn="just">
              <a:defRPr/>
            </a:pPr>
            <a:r>
              <a:rPr lang="es-CO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El cual se encuentra normado por el Decreto 1011 de 2006  y consta de  cuatro componentes.</a:t>
            </a:r>
          </a:p>
          <a:p>
            <a:pPr algn="just">
              <a:defRPr/>
            </a:pPr>
            <a:endParaRPr lang="es-MX" sz="2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487488" y="0"/>
            <a:ext cx="9005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altLang="es-CO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sym typeface="Gill Sans" charset="0"/>
              </a:rPr>
              <a:t>¿Qué es el SOGCS?</a:t>
            </a: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200936" y="1844824"/>
          <a:ext cx="4880759" cy="1828800"/>
        </p:xfrm>
        <a:graphic>
          <a:graphicData uri="http://schemas.openxmlformats.org/drawingml/2006/table">
            <a:tbl>
              <a:tblPr/>
              <a:tblGrid>
                <a:gridCol w="4880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COMPONENTES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Sistema Único de Habilitación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Sistema Único de Acreditación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Sistema de Información para la Calidad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Auditoria para el Mejoramiento de la Calidad (PAMEC)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994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81443" y="3687901"/>
            <a:ext cx="900588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s-MX" sz="2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algn="just">
              <a:defRPr/>
            </a:pPr>
            <a:r>
              <a:rPr lang="es-MX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Este componente </a:t>
            </a:r>
            <a:r>
              <a:rPr lang="es-CO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tiene por objeto estimular la competencia por calidad entre los agentes del sector que al mismo tiempo, permita orientar a los usuarios en el conocimiento de las características del sistema, en el ejercicio de sus derechos y deberes y en los niveles de calidad de los Prestadores de Servicios de Salud y de las EAPB, de manera que puedan tomar decisiones informadas en el momento de ejercer los derechos que para ellos contempla el Sistema General de Seguridad Social en Salud. </a:t>
            </a:r>
          </a:p>
          <a:p>
            <a:pPr algn="just">
              <a:defRPr/>
            </a:pPr>
            <a:endParaRPr lang="es-CO" sz="2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algn="just">
              <a:defRPr/>
            </a:pPr>
            <a:endParaRPr lang="es-MX" sz="2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43472" y="0"/>
            <a:ext cx="900588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altLang="es-CO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sym typeface="Gill Sans" charset="0"/>
              </a:rPr>
              <a:t>Sistema de Información para la Calidad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711624" y="1844824"/>
          <a:ext cx="4892633" cy="1922784"/>
        </p:xfrm>
        <a:graphic>
          <a:graphicData uri="http://schemas.openxmlformats.org/drawingml/2006/table">
            <a:tbl>
              <a:tblPr/>
              <a:tblGrid>
                <a:gridCol w="4892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4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CARACTERISTICAS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464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Accesibilidad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464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Oportunidad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464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Continuidad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464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Seguridad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464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Pertinencia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41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120260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altLang="es-CO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sym typeface="Gill Sans" charset="0"/>
              </a:rPr>
              <a:t>Indicadores de Gestión Sistema Obligatorio de Garantía de la Calidad</a:t>
            </a:r>
          </a:p>
        </p:txBody>
      </p:sp>
      <p:sp>
        <p:nvSpPr>
          <p:cNvPr id="6" name="5 Elipse"/>
          <p:cNvSpPr/>
          <p:nvPr/>
        </p:nvSpPr>
        <p:spPr>
          <a:xfrm>
            <a:off x="1381092" y="1428736"/>
            <a:ext cx="3040083" cy="6293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Medicina General</a:t>
            </a:r>
          </a:p>
        </p:txBody>
      </p:sp>
      <p:sp>
        <p:nvSpPr>
          <p:cNvPr id="10" name="9 Elipse"/>
          <p:cNvSpPr/>
          <p:nvPr/>
        </p:nvSpPr>
        <p:spPr>
          <a:xfrm>
            <a:off x="5810248" y="4000504"/>
            <a:ext cx="3040083" cy="6293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Pediatría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588" y="2285992"/>
            <a:ext cx="570468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2931" y="4714884"/>
            <a:ext cx="6899841" cy="179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2265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5381620" y="4071942"/>
            <a:ext cx="3040083" cy="6293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Medicina Interna</a:t>
            </a:r>
          </a:p>
        </p:txBody>
      </p:sp>
      <p:sp>
        <p:nvSpPr>
          <p:cNvPr id="3" name="2 Elipse"/>
          <p:cNvSpPr/>
          <p:nvPr/>
        </p:nvSpPr>
        <p:spPr>
          <a:xfrm>
            <a:off x="1523968" y="1357298"/>
            <a:ext cx="3040083" cy="6293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Obstetricia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120260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altLang="es-CO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sym typeface="Gill Sans" charset="0"/>
              </a:rPr>
              <a:t>Indicadores de Gestión Sistema Obligatorio de Garantía de la Calidad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1314" y="4786322"/>
            <a:ext cx="6412404" cy="16002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74" y="2069611"/>
            <a:ext cx="6286544" cy="17165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4556115" y="1942351"/>
            <a:ext cx="3040083" cy="6293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Cirugía General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120260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altLang="es-CO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sym typeface="Gill Sans" charset="0"/>
              </a:rPr>
              <a:t>Indicadores de Gestión Sistema Obligatorio de Garantía de la Calidad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1295" y="2643182"/>
            <a:ext cx="7238043" cy="2019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335360" y="423638"/>
            <a:ext cx="11520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altLang="es-CO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sym typeface="Gill Sans" charset="0"/>
              </a:rPr>
              <a:t>Indicadores de Gestión Sistema Obligatorio de Garantía de la Calidad</a:t>
            </a:r>
          </a:p>
        </p:txBody>
      </p:sp>
      <p:pic>
        <p:nvPicPr>
          <p:cNvPr id="22" name="Picture 2" descr="Resultado de imagen para medicina interna dibujo"/>
          <p:cNvPicPr>
            <a:picLocks noChangeAspect="1" noChangeArrowheads="1"/>
          </p:cNvPicPr>
          <p:nvPr/>
        </p:nvPicPr>
        <p:blipFill>
          <a:blip r:embed="rId3" cstate="print"/>
          <a:srcRect t="9708"/>
          <a:stretch>
            <a:fillRect/>
          </a:stretch>
        </p:blipFill>
        <p:spPr bwMode="auto">
          <a:xfrm>
            <a:off x="230000" y="4280955"/>
            <a:ext cx="2620322" cy="2577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24" y="2500306"/>
            <a:ext cx="82105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114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E3B4D9B-E4AB-4B49-9D6E-7B36D524C6F8}"/>
              </a:ext>
            </a:extLst>
          </p:cNvPr>
          <p:cNvSpPr txBox="1"/>
          <p:nvPr/>
        </p:nvSpPr>
        <p:spPr>
          <a:xfrm>
            <a:off x="3359696" y="2060848"/>
            <a:ext cx="710645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Informe III Trimestre 2020 Julio-Septiembre 2020</a:t>
            </a:r>
          </a:p>
          <a:p>
            <a:pPr algn="r"/>
            <a:endParaRPr lang="es-CO" sz="40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r"/>
            <a:r>
              <a:rPr lang="es-CO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Circular Externa 008 de 2018</a:t>
            </a:r>
          </a:p>
        </p:txBody>
      </p:sp>
    </p:spTree>
    <p:extLst>
      <p:ext uri="{BB962C8B-B14F-4D97-AF65-F5344CB8AC3E}">
        <p14:creationId xmlns:p14="http://schemas.microsoft.com/office/powerpoint/2010/main" val="3743660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ibro El paradigma del Gobierno Abierto: retos y oportunidades Libro El  paradigma del Gobierno Abierto: retos y oportunidades Politica Comunic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392" y="1124744"/>
            <a:ext cx="5514975" cy="5248275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436253" y="2613392"/>
            <a:ext cx="57116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RED</a:t>
            </a:r>
            <a:r>
              <a:rPr lang="es-CO" sz="6000" b="1" dirty="0"/>
              <a:t> </a:t>
            </a:r>
            <a:r>
              <a:rPr lang="es-CO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DE PRESTADORES</a:t>
            </a:r>
          </a:p>
        </p:txBody>
      </p:sp>
    </p:spTree>
    <p:extLst>
      <p:ext uri="{BB962C8B-B14F-4D97-AF65-F5344CB8AC3E}">
        <p14:creationId xmlns:p14="http://schemas.microsoft.com/office/powerpoint/2010/main" val="177793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ágenes de Contrato | Vectores, fotos de stock y PSD gratui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5640" y="4743000"/>
            <a:ext cx="3984171" cy="1963000"/>
          </a:xfrm>
          <a:prstGeom prst="rect">
            <a:avLst/>
          </a:prstGeom>
          <a:noFill/>
        </p:spPr>
      </p:pic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511461" y="2031274"/>
          <a:ext cx="4978400" cy="2263492"/>
        </p:xfrm>
        <a:graphic>
          <a:graphicData uri="http://schemas.openxmlformats.org/drawingml/2006/table">
            <a:tbl>
              <a:tblPr/>
              <a:tblGrid>
                <a:gridCol w="187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450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DEPARTAMENTO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CAPITA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EVENTO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PGP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50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ANTIOQUIA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50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BOYACA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50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CORDOBA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50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CUNDINAMARCA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50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HUILA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50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50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NACIONAL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50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NORTE DE SANTANDER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96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TOLIMA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9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r>
                        <a:rPr lang="es-CO" sz="11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" name="1 Gráfico"/>
          <p:cNvGraphicFramePr/>
          <p:nvPr>
            <p:extLst>
              <p:ext uri="{D42A27DB-BD31-4B8C-83A1-F6EECF244321}">
                <p14:modId xmlns:p14="http://schemas.microsoft.com/office/powerpoint/2010/main" val="710570066"/>
              </p:ext>
            </p:extLst>
          </p:nvPr>
        </p:nvGraphicFramePr>
        <p:xfrm>
          <a:off x="5459272" y="1644732"/>
          <a:ext cx="6034644" cy="369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692976" y="567514"/>
            <a:ext cx="800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Contratacion</a:t>
            </a:r>
            <a:r>
              <a:rPr lang="es-C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por tipo de contrato</a:t>
            </a:r>
          </a:p>
        </p:txBody>
      </p:sp>
    </p:spTree>
    <p:extLst>
      <p:ext uri="{BB962C8B-B14F-4D97-AF65-F5344CB8AC3E}">
        <p14:creationId xmlns:p14="http://schemas.microsoft.com/office/powerpoint/2010/main" val="2998441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ncepto De Antecedentes Médicos Ilustración del Vector - Ilustración de  dañoso, medicina: 171274406"/>
          <p:cNvPicPr>
            <a:picLocks noChangeAspect="1" noChangeArrowheads="1"/>
          </p:cNvPicPr>
          <p:nvPr/>
        </p:nvPicPr>
        <p:blipFill>
          <a:blip r:embed="rId2" cstate="print"/>
          <a:srcRect b="14267"/>
          <a:stretch>
            <a:fillRect/>
          </a:stretch>
        </p:blipFill>
        <p:spPr bwMode="auto">
          <a:xfrm>
            <a:off x="7177925" y="4501460"/>
            <a:ext cx="1811696" cy="1639621"/>
          </a:xfrm>
          <a:prstGeom prst="rect">
            <a:avLst/>
          </a:prstGeom>
          <a:noFill/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7120989" y="2426771"/>
          <a:ext cx="4830535" cy="2095500"/>
        </p:xfrm>
        <a:graphic>
          <a:graphicData uri="http://schemas.openxmlformats.org/drawingml/2006/table">
            <a:tbl>
              <a:tblPr/>
              <a:tblGrid>
                <a:gridCol w="1706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6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DEPARTAMENTO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PYP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ANTIOQUIA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BOYACA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CORDOBA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CUNDINAMARCA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HUILA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NACIONAL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NORTE DE SANTANDER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TOLIMA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1 Gráfico"/>
          <p:cNvGraphicFramePr/>
          <p:nvPr/>
        </p:nvGraphicFramePr>
        <p:xfrm>
          <a:off x="249382" y="1866467"/>
          <a:ext cx="6792685" cy="435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816926" y="914400"/>
            <a:ext cx="800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Contratacion</a:t>
            </a:r>
            <a:r>
              <a:rPr lang="es-C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por nivel de </a:t>
            </a:r>
            <a:r>
              <a:rPr lang="es-CO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atencion</a:t>
            </a:r>
            <a:endParaRPr lang="es-CO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6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05642" y="2294882"/>
          <a:ext cx="4631128" cy="2443369"/>
        </p:xfrm>
        <a:graphic>
          <a:graphicData uri="http://schemas.openxmlformats.org/drawingml/2006/table">
            <a:tbl>
              <a:tblPr/>
              <a:tblGrid>
                <a:gridCol w="1557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35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DEPARTAMENTO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PRIVADA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PUBLICA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ANTIOQUIA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5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BOYACA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5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CORDOBA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5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CUNDINAMARCA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5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HUILA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5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5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NACIONAL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5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NORTE DE SANTANDER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5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TOLIMA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8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BD4D9">
                            <a:tint val="66000"/>
                            <a:satMod val="160000"/>
                          </a:srgbClr>
                        </a:gs>
                        <a:gs pos="50000">
                          <a:srgbClr val="1BD4D9">
                            <a:tint val="44500"/>
                            <a:satMod val="160000"/>
                          </a:srgbClr>
                        </a:gs>
                        <a:gs pos="100000">
                          <a:srgbClr val="1BD4D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1 Gráfico"/>
          <p:cNvGraphicFramePr/>
          <p:nvPr/>
        </p:nvGraphicFramePr>
        <p:xfrm>
          <a:off x="5382428" y="1974273"/>
          <a:ext cx="6659151" cy="348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816926" y="914400"/>
            <a:ext cx="800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Contratación </a:t>
            </a:r>
            <a:r>
              <a:rPr lang="es-C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por tipo de entidad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rcRect l="32077" t="9063" r="30565" b="24426"/>
          <a:stretch>
            <a:fillRect/>
          </a:stretch>
        </p:blipFill>
        <p:spPr bwMode="auto">
          <a:xfrm>
            <a:off x="4196848" y="4232040"/>
            <a:ext cx="2095500" cy="209693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/>
          <a:srcRect l="32077" t="9970" r="30735" b="24728"/>
          <a:stretch>
            <a:fillRect/>
          </a:stretch>
        </p:blipFill>
        <p:spPr bwMode="auto">
          <a:xfrm>
            <a:off x="4179840" y="1426965"/>
            <a:ext cx="2085975" cy="210094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4716337" y="3752041"/>
            <a:ext cx="9171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Antioquia</a:t>
            </a:r>
            <a:endParaRPr lang="es-E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578626" y="1073218"/>
            <a:ext cx="71372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Boyacá</a:t>
            </a:r>
            <a:endParaRPr lang="es-E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8 Imagen"/>
          <p:cNvPicPr/>
          <p:nvPr/>
        </p:nvPicPr>
        <p:blipFill>
          <a:blip r:embed="rId4"/>
          <a:srcRect l="32247" t="9970" r="30754" b="24773"/>
          <a:stretch>
            <a:fillRect/>
          </a:stretch>
        </p:blipFill>
        <p:spPr bwMode="auto">
          <a:xfrm>
            <a:off x="6720973" y="4251805"/>
            <a:ext cx="2076450" cy="212815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7024109" y="3795584"/>
            <a:ext cx="125508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Cundinamarca</a:t>
            </a:r>
            <a:endParaRPr lang="es-E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10 Imagen"/>
          <p:cNvPicPr/>
          <p:nvPr/>
        </p:nvPicPr>
        <p:blipFill>
          <a:blip r:embed="rId5"/>
          <a:srcRect l="32247" t="9366" r="30754" b="23565"/>
          <a:stretch>
            <a:fillRect/>
          </a:stretch>
        </p:blipFill>
        <p:spPr bwMode="auto">
          <a:xfrm>
            <a:off x="6699202" y="1436487"/>
            <a:ext cx="2076450" cy="215673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7274478" y="1106813"/>
            <a:ext cx="57259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Huila</a:t>
            </a:r>
            <a:endParaRPr lang="es-E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12 Imagen"/>
          <p:cNvPicPr/>
          <p:nvPr/>
        </p:nvPicPr>
        <p:blipFill>
          <a:blip r:embed="rId6"/>
          <a:srcRect l="32417" t="10272" r="31051" b="22312"/>
          <a:stretch>
            <a:fillRect/>
          </a:stretch>
        </p:blipFill>
        <p:spPr bwMode="auto">
          <a:xfrm>
            <a:off x="9064127" y="1431726"/>
            <a:ext cx="2049227" cy="217238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9223020" y="1063270"/>
            <a:ext cx="164263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Norte de Santander</a:t>
            </a:r>
            <a:endParaRPr lang="es-E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14 Imagen"/>
          <p:cNvPicPr/>
          <p:nvPr/>
        </p:nvPicPr>
        <p:blipFill>
          <a:blip r:embed="rId7"/>
          <a:srcRect l="32247" t="9366" r="30754" b="19939"/>
          <a:stretch>
            <a:fillRect/>
          </a:stretch>
        </p:blipFill>
        <p:spPr bwMode="auto">
          <a:xfrm>
            <a:off x="9061402" y="4216428"/>
            <a:ext cx="2076450" cy="2228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9723764" y="3817356"/>
            <a:ext cx="67730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Tolima</a:t>
            </a:r>
            <a:endParaRPr lang="es-E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914400" y="4593772"/>
            <a:ext cx="290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Ecoopsos </a:t>
            </a:r>
            <a:r>
              <a:rPr lang="es-CO" sz="1200" dirty="0" err="1"/>
              <a:t>Eps</a:t>
            </a:r>
            <a:r>
              <a:rPr lang="es-CO" sz="1200" dirty="0"/>
              <a:t> cuenta con la habilitación de las RIPSS desde el mes de Enero de 2020, cuya vigencias es de 5 años.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56261" y="1983179"/>
            <a:ext cx="36932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REDES INTEGRALES DE PRESTADORES DE SERVICIOS DE SALUD - RIPSS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759930" y="236391"/>
            <a:ext cx="800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Distintivos de </a:t>
            </a:r>
            <a:r>
              <a:rPr lang="es-CO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habilitación</a:t>
            </a:r>
            <a:endParaRPr lang="es-CO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Rectángulo">
            <a:extLst>
              <a:ext uri="{FF2B5EF4-FFF2-40B4-BE49-F238E27FC236}">
                <a16:creationId xmlns:a16="http://schemas.microsoft.com/office/drawing/2014/main" id="{FD567425-2618-4900-BB06-7A97D043AE63}"/>
              </a:ext>
            </a:extLst>
          </p:cNvPr>
          <p:cNvSpPr/>
          <p:nvPr/>
        </p:nvSpPr>
        <p:spPr>
          <a:xfrm>
            <a:off x="1343472" y="2944252"/>
            <a:ext cx="91440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POBLACION AFILIADA</a:t>
            </a:r>
          </a:p>
          <a:p>
            <a:pPr algn="r"/>
            <a:endParaRPr lang="es-CO" sz="2500" b="1" i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  <a:ea typeface="ヒラギノ角ゴ ProN W3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21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3 Rectángulo">
            <a:extLst>
              <a:ext uri="{FF2B5EF4-FFF2-40B4-BE49-F238E27FC236}">
                <a16:creationId xmlns:a16="http://schemas.microsoft.com/office/drawing/2014/main" id="{4A58BBFA-9F20-46D5-B46C-E7345C0851C1}"/>
              </a:ext>
            </a:extLst>
          </p:cNvPr>
          <p:cNvSpPr/>
          <p:nvPr/>
        </p:nvSpPr>
        <p:spPr>
          <a:xfrm>
            <a:off x="2063552" y="620688"/>
            <a:ext cx="914400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NUEVOS AFILIADOS</a:t>
            </a:r>
          </a:p>
          <a:p>
            <a:pPr algn="r"/>
            <a:r>
              <a:rPr lang="es-E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PERIODO JULIO - SEPTIEMBRE 2020</a:t>
            </a:r>
          </a:p>
          <a:p>
            <a:pPr algn="r"/>
            <a:endParaRPr lang="es-CO" sz="2500" b="1" i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  <a:ea typeface="ヒラギノ角ゴ ProN W3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5A0258-F760-48A7-9C95-1D8ADE8B3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332" y="3211951"/>
            <a:ext cx="8532440" cy="187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14156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7685FE8-40C5-4DFD-ADFA-5F9900B27B51}"/>
              </a:ext>
            </a:extLst>
          </p:cNvPr>
          <p:cNvSpPr/>
          <p:nvPr/>
        </p:nvSpPr>
        <p:spPr>
          <a:xfrm>
            <a:off x="4931721" y="723729"/>
            <a:ext cx="6084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Cantidad Afiliados</a:t>
            </a:r>
          </a:p>
          <a:p>
            <a:pPr algn="r"/>
            <a:r>
              <a:rPr lang="es-C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Informe   Trimestral 2020 </a:t>
            </a:r>
            <a:endParaRPr lang="es-E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542560-55C0-44D7-921F-F2FDE2754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2996952"/>
            <a:ext cx="8460432" cy="209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29553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3 Rectángulo">
            <a:extLst>
              <a:ext uri="{FF2B5EF4-FFF2-40B4-BE49-F238E27FC236}">
                <a16:creationId xmlns:a16="http://schemas.microsoft.com/office/drawing/2014/main" id="{8B7BE391-F42E-4244-B501-078FD474EEB7}"/>
              </a:ext>
            </a:extLst>
          </p:cNvPr>
          <p:cNvSpPr/>
          <p:nvPr/>
        </p:nvSpPr>
        <p:spPr>
          <a:xfrm>
            <a:off x="2328573" y="504027"/>
            <a:ext cx="9144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Traslado desde otras </a:t>
            </a:r>
            <a:r>
              <a:rPr lang="es-E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epss</a:t>
            </a:r>
            <a:endParaRPr lang="es-E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r"/>
            <a:r>
              <a:rPr lang="es-E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Periodo julio - septiembre 2020</a:t>
            </a:r>
          </a:p>
          <a:p>
            <a:pPr algn="r"/>
            <a:endParaRPr lang="es-CO" sz="2400" b="1" i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  <a:ea typeface="ヒラギノ角ゴ ProN W3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6F86DF6-09A6-4A20-8775-CCF184F6A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2852936"/>
            <a:ext cx="5839301" cy="24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13594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Rectángulo">
            <a:extLst>
              <a:ext uri="{FF2B5EF4-FFF2-40B4-BE49-F238E27FC236}">
                <a16:creationId xmlns:a16="http://schemas.microsoft.com/office/drawing/2014/main" id="{1F1E3A77-6A2C-40CF-B2ED-1BB2685EAEFF}"/>
              </a:ext>
            </a:extLst>
          </p:cNvPr>
          <p:cNvSpPr/>
          <p:nvPr/>
        </p:nvSpPr>
        <p:spPr>
          <a:xfrm>
            <a:off x="3109684" y="7992"/>
            <a:ext cx="8316416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s-E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Traslados a otras </a:t>
            </a:r>
            <a:r>
              <a:rPr lang="es-E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eps</a:t>
            </a:r>
            <a:endParaRPr lang="es-E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r"/>
            <a:r>
              <a:rPr lang="es-E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Periodo julio - septiembre 2020</a:t>
            </a:r>
          </a:p>
          <a:p>
            <a:pPr algn="r"/>
            <a:endParaRPr lang="es-CO" sz="2400" b="1" i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  <a:ea typeface="ヒラギノ角ゴ ProN W3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4ABDB2F-2795-4400-B574-5E88D1B030AE}"/>
              </a:ext>
            </a:extLst>
          </p:cNvPr>
          <p:cNvSpPr/>
          <p:nvPr/>
        </p:nvSpPr>
        <p:spPr>
          <a:xfrm>
            <a:off x="1631504" y="2119613"/>
            <a:ext cx="24064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Régimen </a:t>
            </a:r>
          </a:p>
          <a:p>
            <a:r>
              <a:rPr lang="es-E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Subsidiado</a:t>
            </a:r>
            <a:endParaRPr lang="es-CO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7456D6-AC89-45FB-A0D9-78943C7C55D2}"/>
              </a:ext>
            </a:extLst>
          </p:cNvPr>
          <p:cNvSpPr/>
          <p:nvPr/>
        </p:nvSpPr>
        <p:spPr>
          <a:xfrm>
            <a:off x="1631504" y="3861902"/>
            <a:ext cx="27558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Régimen </a:t>
            </a:r>
          </a:p>
          <a:p>
            <a:r>
              <a:rPr lang="es-E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Contributivo</a:t>
            </a:r>
            <a:endParaRPr lang="es-CO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B065119-918A-4737-AE89-6FA3F628B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678" y="1690363"/>
            <a:ext cx="5438775" cy="23050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FF9EBF-84F0-478F-970E-59F443AA4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4231234"/>
            <a:ext cx="5442903" cy="23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57850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7"/>
          <p:cNvCxnSpPr>
            <a:cxnSpLocks/>
          </p:cNvCxnSpPr>
          <p:nvPr/>
        </p:nvCxnSpPr>
        <p:spPr>
          <a:xfrm>
            <a:off x="450850" y="5141913"/>
            <a:ext cx="117062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ángulo 9"/>
          <p:cNvSpPr/>
          <p:nvPr/>
        </p:nvSpPr>
        <p:spPr>
          <a:xfrm>
            <a:off x="450850" y="3075057"/>
            <a:ext cx="107410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3" indent="-28575" algn="ctr" defTabSz="806450" eaLnBrk="1" fontAlgn="auto" hangingPunct="1">
              <a:spcBef>
                <a:spcPts val="0"/>
              </a:spcBef>
              <a:spcAft>
                <a:spcPts val="0"/>
              </a:spcAft>
              <a:tabLst>
                <a:tab pos="2155825" algn="l"/>
                <a:tab pos="2686050" algn="l"/>
              </a:tabLst>
              <a:defRPr/>
            </a:pPr>
            <a:r>
              <a:rPr lang="es-CO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n-cs"/>
                <a:sym typeface="Gill Sans" charset="0"/>
              </a:rPr>
              <a:t>Caracterización de los Afiliados</a:t>
            </a:r>
          </a:p>
        </p:txBody>
      </p:sp>
    </p:spTree>
    <p:extLst>
      <p:ext uri="{BB962C8B-B14F-4D97-AF65-F5344CB8AC3E}">
        <p14:creationId xmlns:p14="http://schemas.microsoft.com/office/powerpoint/2010/main" val="357565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3 Rectángulo">
            <a:extLst>
              <a:ext uri="{FF2B5EF4-FFF2-40B4-BE49-F238E27FC236}">
                <a16:creationId xmlns:a16="http://schemas.microsoft.com/office/drawing/2014/main" id="{6D44245E-6963-42BD-9FF4-2202A3592D91}"/>
              </a:ext>
            </a:extLst>
          </p:cNvPr>
          <p:cNvSpPr/>
          <p:nvPr/>
        </p:nvSpPr>
        <p:spPr>
          <a:xfrm>
            <a:off x="947428" y="404664"/>
            <a:ext cx="10297144" cy="14619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Movilidad</a:t>
            </a:r>
          </a:p>
          <a:p>
            <a:pPr algn="r"/>
            <a:r>
              <a:rPr lang="es-E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Periodo julio - septiembre 2020</a:t>
            </a:r>
          </a:p>
          <a:p>
            <a:pPr algn="r"/>
            <a:endParaRPr lang="es-CO" sz="2500" b="1" i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  <a:ea typeface="ヒラギノ角ゴ ProN W3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4DE544-AF03-458D-980A-DC0454ADD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047" y="2892901"/>
            <a:ext cx="5472608" cy="224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13790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Rectángulo">
            <a:extLst>
              <a:ext uri="{FF2B5EF4-FFF2-40B4-BE49-F238E27FC236}">
                <a16:creationId xmlns:a16="http://schemas.microsoft.com/office/drawing/2014/main" id="{F276CF6E-6074-4164-A24C-4A26D6E238F2}"/>
              </a:ext>
            </a:extLst>
          </p:cNvPr>
          <p:cNvSpPr/>
          <p:nvPr/>
        </p:nvSpPr>
        <p:spPr>
          <a:xfrm>
            <a:off x="2659957" y="0"/>
            <a:ext cx="83164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ES" sz="2400" b="1" i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  <a:ea typeface="ヒラギノ角ゴ ProN W3" charset="0"/>
              <a:cs typeface="Arial" panose="020B0604020202020204" pitchFamily="34" charset="0"/>
            </a:endParaRPr>
          </a:p>
          <a:p>
            <a:pPr algn="r"/>
            <a:r>
              <a:rPr lang="es-E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Portabilidad</a:t>
            </a:r>
          </a:p>
          <a:p>
            <a:pPr algn="r"/>
            <a:r>
              <a:rPr lang="es-C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Informe   trimestral 2020 </a:t>
            </a:r>
            <a:endParaRPr lang="es-E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66D9B40-DC34-4817-8309-31E4D94A76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069548"/>
              </p:ext>
            </p:extLst>
          </p:nvPr>
        </p:nvGraphicFramePr>
        <p:xfrm>
          <a:off x="2783632" y="1907381"/>
          <a:ext cx="7529513" cy="304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3" imgW="7528793" imgH="3043477" progId="Excel.Sheet.12">
                  <p:embed/>
                </p:oleObj>
              </mc:Choice>
              <mc:Fallback>
                <p:oleObj name="Worksheet" r:id="rId3" imgW="7528793" imgH="3043477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18D1673-7526-4692-BCE2-FB3D550720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3632" y="1907381"/>
                        <a:ext cx="7529513" cy="304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 CuadroTexto">
            <a:extLst>
              <a:ext uri="{FF2B5EF4-FFF2-40B4-BE49-F238E27FC236}">
                <a16:creationId xmlns:a16="http://schemas.microsoft.com/office/drawing/2014/main" id="{58EB93DB-E389-4ADB-A4A3-B78EFFD04357}"/>
              </a:ext>
            </a:extLst>
          </p:cNvPr>
          <p:cNvSpPr txBox="1"/>
          <p:nvPr/>
        </p:nvSpPr>
        <p:spPr>
          <a:xfrm>
            <a:off x="2659957" y="5349248"/>
            <a:ext cx="7529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En el ultimo mes del 3 trimestre del año se presentó un incremento  de 8% en las solicitudes de portabilidad con respeto al mes de agosto de 2020.</a:t>
            </a:r>
          </a:p>
          <a:p>
            <a:pPr algn="just"/>
            <a:endParaRPr lang="es-ES" sz="1200" dirty="0"/>
          </a:p>
          <a:p>
            <a:pPr algn="just"/>
            <a:endParaRPr lang="es-ES" sz="1200" dirty="0"/>
          </a:p>
          <a:p>
            <a:pPr algn="just"/>
            <a:r>
              <a:rPr lang="es-ES" sz="1200" dirty="0"/>
              <a:t>Fuente: Servidor de Reportes: Corte 30 de septiembre de 2020</a:t>
            </a:r>
          </a:p>
        </p:txBody>
      </p:sp>
    </p:spTree>
    <p:extLst>
      <p:ext uri="{BB962C8B-B14F-4D97-AF65-F5344CB8AC3E}">
        <p14:creationId xmlns:p14="http://schemas.microsoft.com/office/powerpoint/2010/main" val="3319825000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653500-0FA7-4033-B74D-B535B4D1D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20688"/>
            <a:ext cx="5113784" cy="5152107"/>
          </a:xfrm>
        </p:spPr>
        <p:txBody>
          <a:bodyPr/>
          <a:lstStyle/>
          <a:p>
            <a:r>
              <a:rPr lang="es-CO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SATISFACCIÓN DEL</a:t>
            </a:r>
            <a:br>
              <a:rPr lang="es-CO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s-CO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USUARIO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97766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DE34C6-0E21-41E4-9BC7-E0C1FED19999}"/>
              </a:ext>
            </a:extLst>
          </p:cNvPr>
          <p:cNvSpPr txBox="1"/>
          <p:nvPr/>
        </p:nvSpPr>
        <p:spPr>
          <a:xfrm>
            <a:off x="2585345" y="308418"/>
            <a:ext cx="79441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Satisfacción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 de los </a:t>
            </a:r>
            <a:r>
              <a:rPr lang="en-U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usuarios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periodo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: </a:t>
            </a:r>
            <a:r>
              <a:rPr lang="en-U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julio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– </a:t>
            </a:r>
            <a:r>
              <a:rPr lang="en-U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septiembre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2020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400645-0360-47F8-9E6F-9A42F6A2AFAD}"/>
              </a:ext>
            </a:extLst>
          </p:cNvPr>
          <p:cNvSpPr txBox="1"/>
          <p:nvPr/>
        </p:nvSpPr>
        <p:spPr>
          <a:xfrm>
            <a:off x="1733953" y="1784614"/>
            <a:ext cx="72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EPS</a:t>
            </a:r>
            <a:endParaRPr lang="es-CO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C929CBE-8E3D-4369-AA29-0A2AC7798B13}"/>
              </a:ext>
            </a:extLst>
          </p:cNvPr>
          <p:cNvSpPr txBox="1"/>
          <p:nvPr/>
        </p:nvSpPr>
        <p:spPr>
          <a:xfrm>
            <a:off x="1705134" y="2738940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IPS</a:t>
            </a:r>
            <a:endParaRPr lang="es-CO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136C6F4-D641-441C-9EEC-62480A6B8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929" y="1749591"/>
            <a:ext cx="1724025" cy="666750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6BE7C302-34F8-4372-9D18-88A70E342499}"/>
              </a:ext>
            </a:extLst>
          </p:cNvPr>
          <p:cNvGraphicFramePr>
            <a:graphicFrameLocks/>
          </p:cNvGraphicFramePr>
          <p:nvPr/>
        </p:nvGraphicFramePr>
        <p:xfrm>
          <a:off x="5095212" y="1309653"/>
          <a:ext cx="6572251" cy="1296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5CA0FC04-70B5-46F8-8B2C-2BB01AB9C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928" y="2730954"/>
            <a:ext cx="1724025" cy="647700"/>
          </a:xfrm>
          <a:prstGeom prst="rect">
            <a:avLst/>
          </a:prstGeom>
        </p:spPr>
      </p:pic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52320E89-6DF9-40C9-AEE4-F5BBFD4CF28A}"/>
              </a:ext>
            </a:extLst>
          </p:cNvPr>
          <p:cNvGraphicFramePr>
            <a:graphicFrameLocks/>
          </p:cNvGraphicFramePr>
          <p:nvPr/>
        </p:nvGraphicFramePr>
        <p:xfrm>
          <a:off x="624513" y="3595842"/>
          <a:ext cx="11142926" cy="313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2686039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DE34C6-0E21-41E4-9BC7-E0C1FED19999}"/>
              </a:ext>
            </a:extLst>
          </p:cNvPr>
          <p:cNvSpPr txBox="1"/>
          <p:nvPr/>
        </p:nvSpPr>
        <p:spPr>
          <a:xfrm>
            <a:off x="2585345" y="308418"/>
            <a:ext cx="92548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Cantidad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 de </a:t>
            </a:r>
            <a:r>
              <a:rPr lang="en-U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oficinas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 de  </a:t>
            </a:r>
            <a:r>
              <a:rPr lang="en-U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atención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al </a:t>
            </a:r>
            <a:r>
              <a:rPr lang="en-U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usuario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y </a:t>
            </a:r>
            <a:r>
              <a:rPr lang="en-U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gestión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 </a:t>
            </a: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91319D80-EFE5-4B30-9B3E-66E7C79EF692}"/>
              </a:ext>
            </a:extLst>
          </p:cNvPr>
          <p:cNvGraphicFramePr>
            <a:graphicFrameLocks/>
          </p:cNvGraphicFramePr>
          <p:nvPr/>
        </p:nvGraphicFramePr>
        <p:xfrm>
          <a:off x="1735177" y="1736467"/>
          <a:ext cx="6520620" cy="4829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883">
                  <a:extLst>
                    <a:ext uri="{9D8B030D-6E8A-4147-A177-3AD203B41FA5}">
                      <a16:colId xmlns:a16="http://schemas.microsoft.com/office/drawing/2014/main" val="2284811536"/>
                    </a:ext>
                  </a:extLst>
                </a:gridCol>
                <a:gridCol w="1793991">
                  <a:extLst>
                    <a:ext uri="{9D8B030D-6E8A-4147-A177-3AD203B41FA5}">
                      <a16:colId xmlns:a16="http://schemas.microsoft.com/office/drawing/2014/main" val="3339141549"/>
                    </a:ext>
                  </a:extLst>
                </a:gridCol>
                <a:gridCol w="2370746">
                  <a:extLst>
                    <a:ext uri="{9D8B030D-6E8A-4147-A177-3AD203B41FA5}">
                      <a16:colId xmlns:a16="http://schemas.microsoft.com/office/drawing/2014/main" val="1614203629"/>
                    </a:ext>
                  </a:extLst>
                </a:gridCol>
              </a:tblGrid>
              <a:tr h="1006215">
                <a:tc>
                  <a:txBody>
                    <a:bodyPr/>
                    <a:lstStyle/>
                    <a:p>
                      <a:pPr algn="ctr"/>
                      <a:r>
                        <a:rPr lang="es-ES" sz="1900"/>
                        <a:t>Departamento</a:t>
                      </a:r>
                      <a:endParaRPr lang="es-CO" sz="1900"/>
                    </a:p>
                  </a:txBody>
                  <a:tcPr marL="99302" marR="99302" marT="49652" marB="49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Oficinas</a:t>
                      </a:r>
                      <a:endParaRPr lang="es-CO" sz="1900" dirty="0"/>
                    </a:p>
                  </a:txBody>
                  <a:tcPr marL="99302" marR="99302" marT="49652" marB="49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/>
                        <a:t>Gestión </a:t>
                      </a:r>
                    </a:p>
                    <a:p>
                      <a:pPr algn="ctr"/>
                      <a:r>
                        <a:rPr lang="es-ES" sz="1900"/>
                        <a:t>(usuarios atendidos)</a:t>
                      </a:r>
                      <a:endParaRPr lang="es-CO" sz="1900"/>
                    </a:p>
                  </a:txBody>
                  <a:tcPr marL="99302" marR="99302" marT="49652" marB="49652" anchor="ctr"/>
                </a:tc>
                <a:extLst>
                  <a:ext uri="{0D108BD9-81ED-4DB2-BD59-A6C34878D82A}">
                    <a16:rowId xmlns:a16="http://schemas.microsoft.com/office/drawing/2014/main" val="2835105172"/>
                  </a:ext>
                </a:extLst>
              </a:tr>
              <a:tr h="424861">
                <a:tc>
                  <a:txBody>
                    <a:bodyPr/>
                    <a:lstStyle/>
                    <a:p>
                      <a:pPr algn="ctr"/>
                      <a:r>
                        <a:rPr lang="es-ES" sz="1900"/>
                        <a:t>Antioquia</a:t>
                      </a:r>
                      <a:endParaRPr lang="es-CO" sz="1900"/>
                    </a:p>
                  </a:txBody>
                  <a:tcPr marL="99302" marR="99302" marT="49652" marB="49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 26 Oficinas</a:t>
                      </a:r>
                      <a:endParaRPr lang="es-CO" sz="1900" dirty="0"/>
                    </a:p>
                  </a:txBody>
                  <a:tcPr marL="99302" marR="99302" marT="49652" marB="49652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28100</a:t>
                      </a:r>
                      <a:endParaRPr lang="es-CO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8853230"/>
                  </a:ext>
                </a:extLst>
              </a:tr>
              <a:tr h="424861">
                <a:tc>
                  <a:txBody>
                    <a:bodyPr/>
                    <a:lstStyle/>
                    <a:p>
                      <a:pPr algn="ctr"/>
                      <a:r>
                        <a:rPr lang="es-ES" sz="1900"/>
                        <a:t>Boyacá</a:t>
                      </a:r>
                      <a:endParaRPr lang="es-CO" sz="1900"/>
                    </a:p>
                  </a:txBody>
                  <a:tcPr marL="99302" marR="99302" marT="49652" marB="49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/>
                        <a:t>7 Oficinas</a:t>
                      </a:r>
                      <a:endParaRPr lang="es-CO" sz="1900"/>
                    </a:p>
                  </a:txBody>
                  <a:tcPr marL="99302" marR="99302" marT="49652" marB="49652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6875</a:t>
                      </a:r>
                      <a:endParaRPr lang="es-CO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4712579"/>
                  </a:ext>
                </a:extLst>
              </a:tr>
              <a:tr h="424861">
                <a:tc>
                  <a:txBody>
                    <a:bodyPr/>
                    <a:lstStyle/>
                    <a:p>
                      <a:pPr algn="ctr"/>
                      <a:r>
                        <a:rPr lang="es-ES" sz="1900"/>
                        <a:t>Córdoba</a:t>
                      </a:r>
                      <a:endParaRPr lang="es-CO" sz="1900"/>
                    </a:p>
                  </a:txBody>
                  <a:tcPr marL="99302" marR="99302" marT="49652" marB="49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/>
                        <a:t>1 Oficina</a:t>
                      </a:r>
                      <a:endParaRPr lang="es-CO" sz="1900"/>
                    </a:p>
                  </a:txBody>
                  <a:tcPr marL="99302" marR="99302" marT="49652" marB="49652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374</a:t>
                      </a:r>
                      <a:endParaRPr lang="es-CO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0474697"/>
                  </a:ext>
                </a:extLst>
              </a:tr>
              <a:tr h="424861">
                <a:tc>
                  <a:txBody>
                    <a:bodyPr/>
                    <a:lstStyle/>
                    <a:p>
                      <a:pPr algn="ctr"/>
                      <a:r>
                        <a:rPr lang="es-ES" sz="1900"/>
                        <a:t>Cundinamarca</a:t>
                      </a:r>
                      <a:endParaRPr lang="es-CO" sz="1900"/>
                    </a:p>
                  </a:txBody>
                  <a:tcPr marL="99302" marR="99302" marT="49652" marB="49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/>
                        <a:t>53 Oficinas</a:t>
                      </a:r>
                      <a:endParaRPr lang="es-CO" sz="1900"/>
                    </a:p>
                  </a:txBody>
                  <a:tcPr marL="99302" marR="99302" marT="49652" marB="49652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44883</a:t>
                      </a:r>
                      <a:endParaRPr lang="es-CO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1968132"/>
                  </a:ext>
                </a:extLst>
              </a:tr>
              <a:tr h="424861">
                <a:tc>
                  <a:txBody>
                    <a:bodyPr/>
                    <a:lstStyle/>
                    <a:p>
                      <a:pPr algn="ctr"/>
                      <a:r>
                        <a:rPr lang="es-ES" sz="1900"/>
                        <a:t>Huila</a:t>
                      </a:r>
                      <a:endParaRPr lang="es-CO" sz="1900"/>
                    </a:p>
                  </a:txBody>
                  <a:tcPr marL="99302" marR="99302" marT="49652" marB="49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/>
                        <a:t>16 Oficinas</a:t>
                      </a:r>
                      <a:endParaRPr lang="es-CO" sz="1900"/>
                    </a:p>
                  </a:txBody>
                  <a:tcPr marL="99302" marR="99302" marT="49652" marB="49652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11331</a:t>
                      </a:r>
                      <a:endParaRPr lang="es-CO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9476118"/>
                  </a:ext>
                </a:extLst>
              </a:tr>
              <a:tr h="424861">
                <a:tc>
                  <a:txBody>
                    <a:bodyPr/>
                    <a:lstStyle/>
                    <a:p>
                      <a:pPr algn="ctr"/>
                      <a:r>
                        <a:rPr lang="es-ES" sz="1900"/>
                        <a:t>Meta</a:t>
                      </a:r>
                      <a:endParaRPr lang="es-CO" sz="1900"/>
                    </a:p>
                  </a:txBody>
                  <a:tcPr marL="99302" marR="99302" marT="49652" marB="49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/>
                        <a:t>6 Oficinas</a:t>
                      </a:r>
                      <a:endParaRPr lang="es-CO" sz="1900"/>
                    </a:p>
                  </a:txBody>
                  <a:tcPr marL="99302" marR="99302" marT="49652" marB="49652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1022</a:t>
                      </a:r>
                      <a:endParaRPr lang="es-CO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3028214"/>
                  </a:ext>
                </a:extLst>
              </a:tr>
              <a:tr h="424861">
                <a:tc>
                  <a:txBody>
                    <a:bodyPr/>
                    <a:lstStyle/>
                    <a:p>
                      <a:pPr algn="ctr"/>
                      <a:r>
                        <a:rPr lang="es-ES" sz="1900"/>
                        <a:t>Norte de Santander</a:t>
                      </a:r>
                      <a:endParaRPr lang="es-CO" sz="1900"/>
                    </a:p>
                  </a:txBody>
                  <a:tcPr marL="99302" marR="99302" marT="49652" marB="49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/>
                        <a:t>3 Oficinas</a:t>
                      </a:r>
                      <a:endParaRPr lang="es-CO" sz="1900"/>
                    </a:p>
                  </a:txBody>
                  <a:tcPr marL="99302" marR="99302" marT="49652" marB="49652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14968</a:t>
                      </a:r>
                      <a:endParaRPr lang="es-CO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2203101"/>
                  </a:ext>
                </a:extLst>
              </a:tr>
              <a:tr h="424861">
                <a:tc>
                  <a:txBody>
                    <a:bodyPr/>
                    <a:lstStyle/>
                    <a:p>
                      <a:pPr algn="ctr"/>
                      <a:r>
                        <a:rPr lang="es-ES" sz="1900"/>
                        <a:t>Tolima</a:t>
                      </a:r>
                      <a:endParaRPr lang="es-CO" sz="1900"/>
                    </a:p>
                  </a:txBody>
                  <a:tcPr marL="99302" marR="99302" marT="49652" marB="49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/>
                        <a:t>28 Oficinas</a:t>
                      </a:r>
                      <a:endParaRPr lang="es-CO" sz="1900"/>
                    </a:p>
                  </a:txBody>
                  <a:tcPr marL="99302" marR="99302" marT="49652" marB="49652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15533</a:t>
                      </a:r>
                      <a:endParaRPr lang="es-CO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4592432"/>
                  </a:ext>
                </a:extLst>
              </a:tr>
              <a:tr h="424861">
                <a:tc>
                  <a:txBody>
                    <a:bodyPr/>
                    <a:lstStyle/>
                    <a:p>
                      <a:pPr algn="ctr"/>
                      <a:r>
                        <a:rPr lang="es-ES" sz="1900" b="1"/>
                        <a:t>TOTAL</a:t>
                      </a:r>
                      <a:endParaRPr lang="es-CO" sz="1900" b="1"/>
                    </a:p>
                  </a:txBody>
                  <a:tcPr marL="99302" marR="99302" marT="49652" marB="49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b="1"/>
                        <a:t>140 Oficinas </a:t>
                      </a:r>
                      <a:endParaRPr lang="es-CO" sz="1900" b="1"/>
                    </a:p>
                  </a:txBody>
                  <a:tcPr marL="99302" marR="99302" marT="49652" marB="49652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123086</a:t>
                      </a:r>
                      <a:endParaRPr lang="es-CO" sz="1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0994379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5C19D59-5AA9-42F8-89D9-13763FE50A7B}"/>
              </a:ext>
            </a:extLst>
          </p:cNvPr>
          <p:cNvSpPr txBox="1"/>
          <p:nvPr/>
        </p:nvSpPr>
        <p:spPr>
          <a:xfrm>
            <a:off x="8368146" y="1624722"/>
            <a:ext cx="3472069" cy="38593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Las </a:t>
            </a:r>
            <a:r>
              <a:rPr lang="en-US" sz="1600" dirty="0" err="1"/>
              <a:t>oficinas</a:t>
            </a:r>
            <a:r>
              <a:rPr lang="en-US" sz="1600" dirty="0"/>
              <a:t> de </a:t>
            </a:r>
            <a:r>
              <a:rPr lang="en-US" sz="1600" dirty="0" err="1"/>
              <a:t>atención</a:t>
            </a:r>
            <a:r>
              <a:rPr lang="en-US" sz="1600" dirty="0"/>
              <a:t> al </a:t>
            </a:r>
            <a:r>
              <a:rPr lang="en-US" sz="1600" dirty="0" err="1"/>
              <a:t>usuario</a:t>
            </a:r>
            <a:r>
              <a:rPr lang="en-US" sz="1600" dirty="0"/>
              <a:t> de Ecoopsos EPS, </a:t>
            </a:r>
            <a:r>
              <a:rPr lang="en-US" sz="1600" dirty="0" err="1"/>
              <a:t>están</a:t>
            </a:r>
            <a:r>
              <a:rPr lang="en-US" sz="1600" dirty="0"/>
              <a:t> </a:t>
            </a:r>
            <a:r>
              <a:rPr lang="en-US" sz="1600" dirty="0" err="1"/>
              <a:t>destinadas</a:t>
            </a:r>
            <a:r>
              <a:rPr lang="en-US" sz="1600" dirty="0"/>
              <a:t> a </a:t>
            </a:r>
            <a:r>
              <a:rPr lang="en-US" sz="1600" dirty="0" err="1"/>
              <a:t>solucionar</a:t>
            </a:r>
            <a:r>
              <a:rPr lang="en-US" sz="1600" dirty="0"/>
              <a:t> las solicitudes e inquietudes de </a:t>
            </a:r>
            <a:r>
              <a:rPr lang="en-US" sz="1600" dirty="0" err="1"/>
              <a:t>nuestros</a:t>
            </a:r>
            <a:r>
              <a:rPr lang="en-US" sz="1600" dirty="0"/>
              <a:t> </a:t>
            </a:r>
            <a:r>
              <a:rPr lang="en-US" sz="1600" dirty="0" err="1"/>
              <a:t>afiliados</a:t>
            </a:r>
            <a:r>
              <a:rPr lang="en-US" sz="1600" dirty="0"/>
              <a:t>, </a:t>
            </a:r>
            <a:r>
              <a:rPr lang="en-US" sz="1600" dirty="0" err="1"/>
              <a:t>siguiendo</a:t>
            </a:r>
            <a:r>
              <a:rPr lang="en-US" sz="1600" dirty="0"/>
              <a:t> </a:t>
            </a:r>
            <a:r>
              <a:rPr lang="en-US" sz="1600" dirty="0" err="1"/>
              <a:t>políticas</a:t>
            </a:r>
            <a:r>
              <a:rPr lang="en-US" sz="1600" dirty="0"/>
              <a:t> de </a:t>
            </a:r>
            <a:r>
              <a:rPr lang="en-US" sz="1600" dirty="0" err="1"/>
              <a:t>enfoque</a:t>
            </a:r>
            <a:r>
              <a:rPr lang="en-US" sz="1600" dirty="0"/>
              <a:t> </a:t>
            </a:r>
            <a:r>
              <a:rPr lang="en-US" sz="1600" dirty="0" err="1"/>
              <a:t>diferencial</a:t>
            </a:r>
            <a:r>
              <a:rPr lang="en-US" sz="1600" dirty="0"/>
              <a:t> y </a:t>
            </a:r>
            <a:r>
              <a:rPr lang="en-US" sz="1600" dirty="0" err="1"/>
              <a:t>atención</a:t>
            </a:r>
            <a:r>
              <a:rPr lang="en-US" sz="1600" dirty="0"/>
              <a:t> </a:t>
            </a:r>
            <a:r>
              <a:rPr lang="en-US" sz="1600" dirty="0" err="1"/>
              <a:t>preferencial</a:t>
            </a:r>
            <a:r>
              <a:rPr lang="en-US" sz="1600" dirty="0"/>
              <a:t>.  </a:t>
            </a:r>
            <a:r>
              <a:rPr lang="en-US" sz="1600" dirty="0" err="1"/>
              <a:t>En</a:t>
            </a:r>
            <a:r>
              <a:rPr lang="en-US" sz="1600" dirty="0"/>
              <a:t> el trimester a </a:t>
            </a:r>
            <a:r>
              <a:rPr lang="en-US" sz="1600" dirty="0" err="1"/>
              <a:t>evaluar</a:t>
            </a:r>
            <a:r>
              <a:rPr lang="en-US" sz="1600" dirty="0"/>
              <a:t> se ha visto poco a poco el </a:t>
            </a:r>
            <a:r>
              <a:rPr lang="en-US" sz="1600" dirty="0" err="1"/>
              <a:t>aumento</a:t>
            </a:r>
            <a:r>
              <a:rPr lang="en-US" sz="1600" dirty="0"/>
              <a:t> de las </a:t>
            </a:r>
            <a:r>
              <a:rPr lang="en-US" sz="1600" dirty="0" err="1"/>
              <a:t>gestiones</a:t>
            </a:r>
            <a:r>
              <a:rPr lang="en-US" sz="1600" dirty="0"/>
              <a:t> </a:t>
            </a:r>
            <a:r>
              <a:rPr lang="en-US" sz="1600" dirty="0" err="1"/>
              <a:t>realizadas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las </a:t>
            </a:r>
            <a:r>
              <a:rPr lang="en-US" sz="1600" dirty="0" err="1"/>
              <a:t>oficinas</a:t>
            </a:r>
            <a:r>
              <a:rPr lang="en-US" sz="1600" dirty="0"/>
              <a:t> de </a:t>
            </a:r>
            <a:r>
              <a:rPr lang="en-US" sz="1600" dirty="0" err="1"/>
              <a:t>atención</a:t>
            </a:r>
            <a:r>
              <a:rPr lang="en-US" sz="1600" dirty="0"/>
              <a:t> al </a:t>
            </a:r>
            <a:r>
              <a:rPr lang="en-US" sz="1600" dirty="0" err="1"/>
              <a:t>usuario</a:t>
            </a:r>
            <a:r>
              <a:rPr lang="en-US" sz="1600" dirty="0"/>
              <a:t>, </a:t>
            </a:r>
            <a:r>
              <a:rPr lang="en-US" sz="1600" dirty="0" err="1"/>
              <a:t>en</a:t>
            </a:r>
            <a:r>
              <a:rPr lang="en-US" sz="1600" dirty="0"/>
              <a:t> los que se </a:t>
            </a:r>
            <a:r>
              <a:rPr lang="en-US" sz="1600" dirty="0" err="1"/>
              <a:t>busca</a:t>
            </a:r>
            <a:r>
              <a:rPr lang="en-US" sz="1600" dirty="0"/>
              <a:t> </a:t>
            </a:r>
            <a:r>
              <a:rPr lang="en-US" sz="1600" dirty="0" err="1"/>
              <a:t>insentivar</a:t>
            </a:r>
            <a:r>
              <a:rPr lang="en-US" sz="1600" dirty="0"/>
              <a:t> </a:t>
            </a:r>
            <a:r>
              <a:rPr lang="en-US" sz="1600" dirty="0" err="1"/>
              <a:t>otro</a:t>
            </a:r>
            <a:r>
              <a:rPr lang="en-US" sz="1600" dirty="0"/>
              <a:t> </a:t>
            </a:r>
            <a:r>
              <a:rPr lang="en-US" sz="1600" dirty="0" err="1"/>
              <a:t>tipo</a:t>
            </a:r>
            <a:r>
              <a:rPr lang="en-US" sz="1600" dirty="0"/>
              <a:t> de </a:t>
            </a:r>
            <a:r>
              <a:rPr lang="en-US" sz="1600" dirty="0" err="1"/>
              <a:t>canales</a:t>
            </a:r>
            <a:r>
              <a:rPr lang="en-US" sz="1600" dirty="0"/>
              <a:t>..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Los </a:t>
            </a:r>
            <a:r>
              <a:rPr lang="en-US" sz="1600" dirty="0" err="1"/>
              <a:t>tramites</a:t>
            </a:r>
            <a:r>
              <a:rPr lang="en-US" sz="1600" dirty="0"/>
              <a:t> que se </a:t>
            </a:r>
            <a:r>
              <a:rPr lang="en-US" sz="1600" dirty="0" err="1"/>
              <a:t>pueden</a:t>
            </a:r>
            <a:r>
              <a:rPr lang="en-US" sz="1600" dirty="0"/>
              <a:t> </a:t>
            </a:r>
            <a:r>
              <a:rPr lang="en-US" sz="1600" dirty="0" err="1"/>
              <a:t>realizar</a:t>
            </a:r>
            <a:r>
              <a:rPr lang="en-US" sz="1600" dirty="0"/>
              <a:t> son </a:t>
            </a:r>
            <a:r>
              <a:rPr lang="en-US" sz="1600" dirty="0" err="1"/>
              <a:t>solicitud</a:t>
            </a:r>
            <a:r>
              <a:rPr lang="en-US" sz="1600" dirty="0"/>
              <a:t> de </a:t>
            </a:r>
            <a:r>
              <a:rPr lang="en-US" sz="1600" dirty="0" err="1"/>
              <a:t>servicios</a:t>
            </a:r>
            <a:r>
              <a:rPr lang="en-US" sz="1600" dirty="0"/>
              <a:t>, </a:t>
            </a:r>
            <a:r>
              <a:rPr lang="en-US" sz="1600" dirty="0" err="1"/>
              <a:t>gestión</a:t>
            </a:r>
            <a:r>
              <a:rPr lang="en-US" sz="1600" dirty="0"/>
              <a:t> de </a:t>
            </a:r>
            <a:r>
              <a:rPr lang="en-US" sz="1600" dirty="0" err="1"/>
              <a:t>afiliaciones</a:t>
            </a:r>
            <a:r>
              <a:rPr lang="en-US" sz="1600" dirty="0"/>
              <a:t>, </a:t>
            </a:r>
            <a:r>
              <a:rPr lang="en-US" sz="1600" dirty="0" err="1"/>
              <a:t>solicitud</a:t>
            </a:r>
            <a:r>
              <a:rPr lang="en-US" sz="1600" dirty="0"/>
              <a:t> de </a:t>
            </a:r>
            <a:r>
              <a:rPr lang="en-US" sz="1600" dirty="0" err="1"/>
              <a:t>información</a:t>
            </a:r>
            <a:r>
              <a:rPr lang="en-US" sz="1600" dirty="0"/>
              <a:t>, PQR’s, </a:t>
            </a:r>
            <a:r>
              <a:rPr lang="en-US" sz="1600" dirty="0" err="1"/>
              <a:t>actividades</a:t>
            </a:r>
            <a:r>
              <a:rPr lang="en-US" sz="1600" dirty="0"/>
              <a:t> de </a:t>
            </a:r>
            <a:r>
              <a:rPr lang="en-US" sz="1600" dirty="0" err="1"/>
              <a:t>salud</a:t>
            </a:r>
            <a:r>
              <a:rPr lang="en-US" sz="1600" dirty="0"/>
              <a:t> </a:t>
            </a:r>
            <a:r>
              <a:rPr lang="en-US" sz="1600" dirty="0" err="1"/>
              <a:t>enfocadas</a:t>
            </a:r>
            <a:r>
              <a:rPr lang="en-US" sz="1600" dirty="0"/>
              <a:t> a la </a:t>
            </a:r>
            <a:r>
              <a:rPr lang="en-US" sz="1600" dirty="0" err="1"/>
              <a:t>gestión</a:t>
            </a:r>
            <a:r>
              <a:rPr lang="en-US" sz="1600" dirty="0"/>
              <a:t> del </a:t>
            </a:r>
            <a:r>
              <a:rPr lang="en-US" sz="1600" dirty="0" err="1"/>
              <a:t>riesgo</a:t>
            </a:r>
            <a:r>
              <a:rPr lang="en-US" sz="1600" dirty="0"/>
              <a:t>, </a:t>
            </a:r>
            <a:r>
              <a:rPr lang="en-US" sz="1600" dirty="0" err="1"/>
              <a:t>participación</a:t>
            </a:r>
            <a:r>
              <a:rPr lang="en-US" sz="1600" dirty="0"/>
              <a:t> </a:t>
            </a:r>
            <a:r>
              <a:rPr lang="en-US" sz="1600" dirty="0" err="1"/>
              <a:t>ciudadana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9786734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3288C-FB0D-4CB4-A2EA-1DC60FEBEF4C}"/>
              </a:ext>
            </a:extLst>
          </p:cNvPr>
          <p:cNvSpPr txBox="1">
            <a:spLocks/>
          </p:cNvSpPr>
          <p:nvPr/>
        </p:nvSpPr>
        <p:spPr>
          <a:xfrm>
            <a:off x="1323369" y="913815"/>
            <a:ext cx="2743200" cy="2743200"/>
          </a:xfrm>
          <a:prstGeom prst="ellipse">
            <a:avLst/>
          </a:prstGeom>
          <a:solidFill>
            <a:schemeClr val="accent2"/>
          </a:solidFill>
          <a:ln w="174625" cmpd="thinThick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600">
                <a:solidFill>
                  <a:srgbClr val="FFFFFF"/>
                </a:solidFill>
              </a:rPr>
              <a:t>Gestión Contact Center</a:t>
            </a:r>
            <a:endParaRPr lang="es-CO" sz="2600" dirty="0">
              <a:solidFill>
                <a:srgbClr val="FFFFFF"/>
              </a:solidFill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5A82BCDA-4DB4-4DAA-BBBE-B867C9D9BD11}"/>
              </a:ext>
            </a:extLst>
          </p:cNvPr>
          <p:cNvSpPr txBox="1">
            <a:spLocks/>
          </p:cNvSpPr>
          <p:nvPr/>
        </p:nvSpPr>
        <p:spPr>
          <a:xfrm>
            <a:off x="2251625" y="4152036"/>
            <a:ext cx="8499502" cy="1046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  <a:p>
            <a:pPr algn="ctr"/>
            <a:r>
              <a:rPr lang="en-US" sz="1800"/>
              <a:t>El tiempo de espera de respuesta es 20 segundos en promedio</a:t>
            </a:r>
            <a:endParaRPr lang="en-US" sz="1800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66A8EE0D-26AB-44EB-8747-333C6E1DCAE2}"/>
              </a:ext>
            </a:extLst>
          </p:cNvPr>
          <p:cNvGraphicFramePr>
            <a:graphicFrameLocks/>
          </p:cNvGraphicFramePr>
          <p:nvPr/>
        </p:nvGraphicFramePr>
        <p:xfrm>
          <a:off x="3969586" y="1408836"/>
          <a:ext cx="7188201" cy="198336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764478">
                  <a:extLst>
                    <a:ext uri="{9D8B030D-6E8A-4147-A177-3AD203B41FA5}">
                      <a16:colId xmlns:a16="http://schemas.microsoft.com/office/drawing/2014/main" val="1537608248"/>
                    </a:ext>
                  </a:extLst>
                </a:gridCol>
                <a:gridCol w="1764478">
                  <a:extLst>
                    <a:ext uri="{9D8B030D-6E8A-4147-A177-3AD203B41FA5}">
                      <a16:colId xmlns:a16="http://schemas.microsoft.com/office/drawing/2014/main" val="1269994318"/>
                    </a:ext>
                  </a:extLst>
                </a:gridCol>
                <a:gridCol w="1764478">
                  <a:extLst>
                    <a:ext uri="{9D8B030D-6E8A-4147-A177-3AD203B41FA5}">
                      <a16:colId xmlns:a16="http://schemas.microsoft.com/office/drawing/2014/main" val="1041729510"/>
                    </a:ext>
                  </a:extLst>
                </a:gridCol>
                <a:gridCol w="1894767">
                  <a:extLst>
                    <a:ext uri="{9D8B030D-6E8A-4147-A177-3AD203B41FA5}">
                      <a16:colId xmlns:a16="http://schemas.microsoft.com/office/drawing/2014/main" val="731294433"/>
                    </a:ext>
                  </a:extLst>
                </a:gridCol>
              </a:tblGrid>
              <a:tr h="1393714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Nivel de Atención Julio</a:t>
                      </a:r>
                      <a:endParaRPr lang="es-CO" sz="2400" dirty="0"/>
                    </a:p>
                  </a:txBody>
                  <a:tcPr marL="134011" marR="134011" marT="67005" marB="6700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Nivel de Atención Agosto</a:t>
                      </a:r>
                      <a:endParaRPr lang="es-CO" sz="2400" dirty="0"/>
                    </a:p>
                  </a:txBody>
                  <a:tcPr marL="134011" marR="134011" marT="67005" marB="6700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Nivel de Atención Septiembre</a:t>
                      </a:r>
                      <a:endParaRPr lang="es-CO" sz="2400" dirty="0"/>
                    </a:p>
                  </a:txBody>
                  <a:tcPr marL="134011" marR="134011" marT="67005" marB="670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Promedio Trimestre</a:t>
                      </a:r>
                      <a:endParaRPr lang="es-CO" sz="2400" dirty="0"/>
                    </a:p>
                  </a:txBody>
                  <a:tcPr marL="134011" marR="134011" marT="67005" marB="67005" anchor="ctr"/>
                </a:tc>
                <a:extLst>
                  <a:ext uri="{0D108BD9-81ED-4DB2-BD59-A6C34878D82A}">
                    <a16:rowId xmlns:a16="http://schemas.microsoft.com/office/drawing/2014/main" val="1986207731"/>
                  </a:ext>
                </a:extLst>
              </a:tr>
              <a:tr h="589649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95%</a:t>
                      </a:r>
                      <a:endParaRPr lang="es-CO" sz="2600" dirty="0"/>
                    </a:p>
                  </a:txBody>
                  <a:tcPr marL="134011" marR="134011" marT="67005" marB="670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95%</a:t>
                      </a:r>
                      <a:endParaRPr lang="es-CO" sz="2600" dirty="0"/>
                    </a:p>
                  </a:txBody>
                  <a:tcPr marL="134011" marR="134011" marT="67005" marB="670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90%</a:t>
                      </a:r>
                      <a:endParaRPr lang="es-CO" sz="2600" dirty="0"/>
                    </a:p>
                  </a:txBody>
                  <a:tcPr marL="134011" marR="134011" marT="67005" marB="670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93%</a:t>
                      </a:r>
                      <a:endParaRPr lang="es-CO" sz="2600" dirty="0"/>
                    </a:p>
                  </a:txBody>
                  <a:tcPr marL="134011" marR="134011" marT="67005" marB="67005" anchor="ctr"/>
                </a:tc>
                <a:extLst>
                  <a:ext uri="{0D108BD9-81ED-4DB2-BD59-A6C34878D82A}">
                    <a16:rowId xmlns:a16="http://schemas.microsoft.com/office/drawing/2014/main" val="1901806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229750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98FAE67-408D-43E3-81A1-3605FCA76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692696"/>
            <a:ext cx="10905066" cy="678873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Gestión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en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oficinas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de </a:t>
            </a:r>
            <a:r>
              <a:rPr lang="en-U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atención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al </a:t>
            </a:r>
            <a:r>
              <a:rPr lang="en-U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usuario</a:t>
            </a:r>
            <a:endParaRPr 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9F3CAD-A394-4556-B71B-601AF69BD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348880"/>
            <a:ext cx="9864437" cy="339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18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1CA8450-0B8F-40C3-9DBE-879110F2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2" y="5760"/>
            <a:ext cx="7288696" cy="662781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Resultados de encuestas - EPS</a:t>
            </a:r>
            <a:endParaRPr lang="es-CO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BB0071-7FE7-4E03-BE24-8862EB4F3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6" y="529221"/>
            <a:ext cx="10760766" cy="60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25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EB4438F-959E-452D-9F1D-5010ADB0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852" y="211273"/>
            <a:ext cx="7288696" cy="662781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Resultados de encuestas - IPS</a:t>
            </a:r>
            <a:endParaRPr lang="es-CO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8F75410-8801-44E3-964D-E98C89C2977E}"/>
              </a:ext>
            </a:extLst>
          </p:cNvPr>
          <p:cNvCxnSpPr/>
          <p:nvPr/>
        </p:nvCxnSpPr>
        <p:spPr>
          <a:xfrm>
            <a:off x="412410" y="1506952"/>
            <a:ext cx="7288695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4B576249-EE80-41B3-A595-3636104F0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" y="907055"/>
            <a:ext cx="10959548" cy="594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60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18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3;p18">
            <a:extLst>
              <a:ext uri="{FF2B5EF4-FFF2-40B4-BE49-F238E27FC236}">
                <a16:creationId xmlns:a16="http://schemas.microsoft.com/office/drawing/2014/main" id="{BFABF98A-60EC-4B34-8BE2-D099E4B4539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416480" y="50851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776504"/>
              </p:ext>
            </p:extLst>
          </p:nvPr>
        </p:nvGraphicFramePr>
        <p:xfrm>
          <a:off x="6168008" y="1268760"/>
          <a:ext cx="4508500" cy="410788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017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1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Grupo de edad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Nacional (País)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ECOOPSOS EPS SAS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  <a:endParaRPr lang="es-CO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Hombres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0-4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2.007.069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1.920.187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10,319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1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5-9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2.011.707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1.924.862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11,685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11,050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1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10-14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2.029.726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1.946.045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14,469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13,346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15-19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2.102.995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2.033.561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16,531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15,941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1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20-24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2.179.243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2.147.776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13,914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2.102.348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2.122.489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10,696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1.902.152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1.964.503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8,678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9,536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1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1.751.939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1.852.087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9,510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1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1.543.684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1.677.485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8,358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1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1.373.136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1.535.899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8,529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1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1.322.757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1.512.170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9,433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1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1.201.986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1.397.977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1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984.621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1.161.734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8,433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7,995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1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751.074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897.893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6,780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6,101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1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70-74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540.098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658.986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5,043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4,937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1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75-79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357.178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447.565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1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80 Y MÁS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433.169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576.323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5,656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1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24.594.882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25.777.542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156.986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159.892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8" name="Rectángulo 9"/>
          <p:cNvSpPr/>
          <p:nvPr/>
        </p:nvSpPr>
        <p:spPr>
          <a:xfrm>
            <a:off x="1" y="188640"/>
            <a:ext cx="1151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3" algn="ctr" defTabSz="806450" eaLnBrk="1" fontAlgn="auto" hangingPunct="1">
              <a:spcBef>
                <a:spcPts val="0"/>
              </a:spcBef>
              <a:spcAft>
                <a:spcPts val="0"/>
              </a:spcAft>
              <a:tabLst>
                <a:tab pos="2155825" algn="l"/>
                <a:tab pos="2686050" algn="l"/>
              </a:tabLst>
              <a:defRPr/>
            </a:pPr>
            <a:r>
              <a:rPr lang="es-CO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sym typeface="Gill Sans" charset="0"/>
              </a:rPr>
              <a:t>Caracterización Poblacional Régimen Subsidiado</a:t>
            </a:r>
            <a:endParaRPr lang="es-CO" sz="36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+mn-cs"/>
              <a:sym typeface="Gill Sans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28" y="1412776"/>
            <a:ext cx="483708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90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9"/>
          <p:cNvSpPr/>
          <p:nvPr/>
        </p:nvSpPr>
        <p:spPr>
          <a:xfrm>
            <a:off x="1" y="185321"/>
            <a:ext cx="11346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indent="-28575" algn="ctr" defTabSz="806450" eaLnBrk="1" fontAlgn="auto" hangingPunct="1">
              <a:spcBef>
                <a:spcPts val="0"/>
              </a:spcBef>
              <a:spcAft>
                <a:spcPts val="0"/>
              </a:spcAft>
              <a:tabLst>
                <a:tab pos="2155825" algn="l"/>
                <a:tab pos="2686050" algn="l"/>
              </a:tabLst>
              <a:defRPr/>
            </a:pPr>
            <a:r>
              <a:rPr lang="es-CO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sym typeface="Gill Sans" charset="0"/>
              </a:rPr>
              <a:t>Pirámide Poblacional Régimen Contributivo</a:t>
            </a:r>
            <a:endParaRPr lang="es-CO" sz="36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+mn-cs"/>
              <a:sym typeface="Gill Sans" charset="0"/>
            </a:endParaRPr>
          </a:p>
        </p:txBody>
      </p:sp>
      <p:sp>
        <p:nvSpPr>
          <p:cNvPr id="4" name="Google Shape;123;p18">
            <a:extLst>
              <a:ext uri="{FF2B5EF4-FFF2-40B4-BE49-F238E27FC236}">
                <a16:creationId xmlns:a16="http://schemas.microsoft.com/office/drawing/2014/main" id="{BFABF98A-60EC-4B34-8BE2-D099E4B4539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539764" y="598262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>
              <a:solidFill>
                <a:schemeClr val="tx1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080497"/>
              </p:ext>
            </p:extLst>
          </p:nvPr>
        </p:nvGraphicFramePr>
        <p:xfrm>
          <a:off x="5951984" y="1477863"/>
          <a:ext cx="4680519" cy="410750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056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18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Grupo de edad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Nacional (País)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ECOOPSOS EPS SAS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2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  <a:endParaRPr lang="es-CO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Hombres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Mujeres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0-4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2.007.069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1.920.187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5-9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2.011.707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1.924.862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10-14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2.029.726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1.946.045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15-19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2.102.995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2.033.561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20-24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2.179.243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2.147.776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2.102.348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2.122.489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1.902.152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1.964.503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1.751.939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1.852.087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1.543.684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1.677.485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1.373.136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1.535.899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1.322.757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1.512.170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1.201.986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1.397.977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984.621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1.161.734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751.074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897.893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70-74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540.098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658.986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75-79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357.178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447.565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80 Y MÁS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433.169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576.323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24.594.882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25.777.542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4.685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556792"/>
            <a:ext cx="4617968" cy="375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90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9"/>
          <p:cNvSpPr/>
          <p:nvPr/>
        </p:nvSpPr>
        <p:spPr>
          <a:xfrm>
            <a:off x="380365" y="185321"/>
            <a:ext cx="11811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indent="-28575" algn="ctr" defTabSz="806450" eaLnBrk="1" fontAlgn="auto" hangingPunct="1">
              <a:spcBef>
                <a:spcPts val="0"/>
              </a:spcBef>
              <a:spcAft>
                <a:spcPts val="0"/>
              </a:spcAft>
              <a:tabLst>
                <a:tab pos="2155825" algn="l"/>
                <a:tab pos="2686050" algn="l"/>
              </a:tabLst>
              <a:defRPr/>
            </a:pPr>
            <a:r>
              <a:rPr lang="es-CO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n-cs"/>
                <a:sym typeface="Gill Sans" charset="0"/>
              </a:rPr>
              <a:t>Caracterización Territorial y Demográfica</a:t>
            </a:r>
          </a:p>
        </p:txBody>
      </p:sp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2287090" y="1355587"/>
            <a:ext cx="4248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Población por curso de vida - Régimen Subsidiado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7104112" y="1355588"/>
            <a:ext cx="4248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Población por curso de vida - Régimen Contributivo</a:t>
            </a:r>
          </a:p>
        </p:txBody>
      </p:sp>
      <p:graphicFrame>
        <p:nvGraphicFramePr>
          <p:cNvPr id="1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614226"/>
              </p:ext>
            </p:extLst>
          </p:nvPr>
        </p:nvGraphicFramePr>
        <p:xfrm>
          <a:off x="6780076" y="1988840"/>
          <a:ext cx="489654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653011"/>
              </p:ext>
            </p:extLst>
          </p:nvPr>
        </p:nvGraphicFramePr>
        <p:xfrm>
          <a:off x="1919536" y="2060848"/>
          <a:ext cx="4752527" cy="338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533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9"/>
          <p:cNvSpPr/>
          <p:nvPr/>
        </p:nvSpPr>
        <p:spPr>
          <a:xfrm>
            <a:off x="700747" y="2630815"/>
            <a:ext cx="107410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3" indent="-28575" algn="ctr" defTabSz="806450" eaLnBrk="1" fontAlgn="auto" hangingPunct="1">
              <a:spcBef>
                <a:spcPts val="0"/>
              </a:spcBef>
              <a:spcAft>
                <a:spcPts val="0"/>
              </a:spcAft>
              <a:tabLst>
                <a:tab pos="2155825" algn="l"/>
                <a:tab pos="2686050" algn="l"/>
              </a:tabLst>
              <a:defRPr/>
            </a:pPr>
            <a:r>
              <a:rPr lang="es-CO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n-cs"/>
                <a:sym typeface="Gill Sans" charset="0"/>
              </a:rPr>
              <a:t>Mortalidad y morbilidad</a:t>
            </a:r>
          </a:p>
        </p:txBody>
      </p:sp>
    </p:spTree>
    <p:extLst>
      <p:ext uri="{BB962C8B-B14F-4D97-AF65-F5344CB8AC3E}">
        <p14:creationId xmlns:p14="http://schemas.microsoft.com/office/powerpoint/2010/main" val="124236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9"/>
          <p:cNvSpPr/>
          <p:nvPr/>
        </p:nvSpPr>
        <p:spPr>
          <a:xfrm>
            <a:off x="1" y="260648"/>
            <a:ext cx="1151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3" algn="ctr" defTabSz="806450" eaLnBrk="1" fontAlgn="auto" hangingPunct="1">
              <a:spcBef>
                <a:spcPts val="0"/>
              </a:spcBef>
              <a:spcAft>
                <a:spcPts val="0"/>
              </a:spcAft>
              <a:tabLst>
                <a:tab pos="2155825" algn="l"/>
                <a:tab pos="2686050" algn="l"/>
              </a:tabLst>
              <a:defRPr/>
            </a:pPr>
            <a:r>
              <a:rPr lang="es-CO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sym typeface="Gill Sans" charset="0"/>
              </a:rPr>
              <a:t>Caracterización de la mortalidad</a:t>
            </a:r>
            <a:endParaRPr lang="es-CO" sz="36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+mn-cs"/>
              <a:sym typeface="Gill Sans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31505" y="1412776"/>
            <a:ext cx="108012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dirty="0">
                <a:ln w="1905">
                  <a:solidFill>
                    <a:srgbClr val="02883F"/>
                  </a:solidFill>
                </a:ln>
                <a:solidFill>
                  <a:srgbClr val="027C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1° Causa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634043" y="3068960"/>
            <a:ext cx="1179397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dirty="0">
                <a:ln w="1905">
                  <a:solidFill>
                    <a:srgbClr val="02883F"/>
                  </a:solidFill>
                </a:ln>
                <a:solidFill>
                  <a:srgbClr val="027C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2° Causa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631505" y="4563171"/>
            <a:ext cx="1179397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dirty="0">
                <a:ln w="1905">
                  <a:solidFill>
                    <a:srgbClr val="02883F"/>
                  </a:solidFill>
                </a:ln>
                <a:solidFill>
                  <a:srgbClr val="02883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3° Causa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412776"/>
            <a:ext cx="948105" cy="94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49" y="2950301"/>
            <a:ext cx="1030398" cy="109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49" y="4480368"/>
            <a:ext cx="1072409" cy="110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4 Rectángulo"/>
          <p:cNvSpPr>
            <a:spLocks noChangeArrowheads="1"/>
          </p:cNvSpPr>
          <p:nvPr/>
        </p:nvSpPr>
        <p:spPr bwMode="auto">
          <a:xfrm>
            <a:off x="4583832" y="1537771"/>
            <a:ext cx="5688632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es-CO" altLang="es-CO" sz="2100" dirty="0">
                <a:latin typeface="+mj-lt"/>
                <a:cs typeface="Calibri" pitchFamily="34" charset="0"/>
              </a:rPr>
              <a:t>Enfermedades isquémicas del corazón y Enfermedades cerebrovasculares.</a:t>
            </a:r>
          </a:p>
          <a:p>
            <a:pPr marL="285750" indent="-285750" algn="just" eaLnBrk="1" hangingPunct="1">
              <a:buFont typeface="Arial" pitchFamily="34" charset="0"/>
              <a:buChar char="•"/>
            </a:pPr>
            <a:endParaRPr lang="es-CO" altLang="es-CO" sz="2100" dirty="0">
              <a:latin typeface="+mj-lt"/>
              <a:cs typeface="Calibri" pitchFamily="34" charset="0"/>
            </a:endParaRPr>
          </a:p>
          <a:p>
            <a:pPr marL="285750" indent="-285750" algn="just" eaLnBrk="1" hangingPunct="1">
              <a:buFont typeface="Arial" pitchFamily="34" charset="0"/>
              <a:buChar char="•"/>
            </a:pPr>
            <a:endParaRPr lang="es-CO" altLang="es-CO" sz="2100" dirty="0">
              <a:latin typeface="+mj-lt"/>
              <a:cs typeface="Calibri" pitchFamily="34" charset="0"/>
            </a:endParaRPr>
          </a:p>
          <a:p>
            <a:pPr marL="285750" indent="-285750" algn="just" eaLnBrk="1" hangingPunct="1">
              <a:buFont typeface="Arial" pitchFamily="34" charset="0"/>
              <a:buChar char="•"/>
            </a:pPr>
            <a:endParaRPr lang="es-CO" altLang="es-CO" sz="3200" dirty="0">
              <a:latin typeface="+mj-lt"/>
              <a:cs typeface="Calibri" pitchFamily="34" charset="0"/>
            </a:endParaRPr>
          </a:p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es-CO" altLang="es-CO" sz="2100" dirty="0">
                <a:latin typeface="+mj-lt"/>
                <a:cs typeface="Calibri" pitchFamily="34" charset="0"/>
              </a:rPr>
              <a:t>Enfermedades Crónicas de las Vías Respiratorias Inferiores.</a:t>
            </a:r>
          </a:p>
          <a:p>
            <a:pPr marL="285750" indent="-285750" algn="just" eaLnBrk="1" hangingPunct="1">
              <a:buFont typeface="Arial" pitchFamily="34" charset="0"/>
              <a:buChar char="•"/>
            </a:pPr>
            <a:endParaRPr lang="es-CO" altLang="es-CO" sz="2100" dirty="0">
              <a:latin typeface="+mj-lt"/>
              <a:cs typeface="Calibri" pitchFamily="34" charset="0"/>
            </a:endParaRPr>
          </a:p>
          <a:p>
            <a:pPr algn="just" eaLnBrk="1" hangingPunct="1"/>
            <a:endParaRPr lang="es-CO" altLang="es-CO" sz="2100" dirty="0">
              <a:latin typeface="+mj-lt"/>
              <a:cs typeface="Calibri" pitchFamily="34" charset="0"/>
            </a:endParaRPr>
          </a:p>
          <a:p>
            <a:pPr marL="285750" indent="-285750" algn="just" eaLnBrk="1" hangingPunct="1">
              <a:buFont typeface="Arial" pitchFamily="34" charset="0"/>
              <a:buChar char="•"/>
            </a:pPr>
            <a:endParaRPr lang="es-CO" altLang="es-CO" sz="1400" dirty="0">
              <a:latin typeface="+mj-lt"/>
              <a:cs typeface="Calibri" pitchFamily="34" charset="0"/>
            </a:endParaRPr>
          </a:p>
          <a:p>
            <a:pPr marL="285750" indent="-285750" algn="just" eaLnBrk="1" hangingPunct="1">
              <a:buFont typeface="Arial" pitchFamily="34" charset="0"/>
              <a:buChar char="•"/>
            </a:pPr>
            <a:endParaRPr lang="es-CO" altLang="es-CO" sz="1400" dirty="0">
              <a:latin typeface="+mj-lt"/>
              <a:cs typeface="Calibri" pitchFamily="34" charset="0"/>
            </a:endParaRPr>
          </a:p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es-CO" altLang="es-CO" sz="2100" dirty="0">
                <a:latin typeface="+mj-lt"/>
                <a:cs typeface="Calibri" pitchFamily="34" charset="0"/>
              </a:rPr>
              <a:t>Cáncer: Tumor maligno del estómago</a:t>
            </a:r>
          </a:p>
        </p:txBody>
      </p:sp>
      <p:sp>
        <p:nvSpPr>
          <p:cNvPr id="15" name="2 Rectángulo"/>
          <p:cNvSpPr>
            <a:spLocks noChangeArrowheads="1"/>
          </p:cNvSpPr>
          <p:nvPr/>
        </p:nvSpPr>
        <p:spPr bwMode="auto">
          <a:xfrm>
            <a:off x="7104112" y="6278136"/>
            <a:ext cx="261457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CO" altLang="es-CO" sz="1050" dirty="0">
                <a:latin typeface="+mn-lt"/>
              </a:rPr>
              <a:t>Fuente: SISPRO – Cubo de indicadores- EEVV</a:t>
            </a:r>
          </a:p>
        </p:txBody>
      </p:sp>
    </p:spTree>
    <p:extLst>
      <p:ext uri="{BB962C8B-B14F-4D97-AF65-F5344CB8AC3E}">
        <p14:creationId xmlns:p14="http://schemas.microsoft.com/office/powerpoint/2010/main" val="237249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9"/>
          <p:cNvSpPr/>
          <p:nvPr/>
        </p:nvSpPr>
        <p:spPr>
          <a:xfrm>
            <a:off x="0" y="404664"/>
            <a:ext cx="107410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3" indent="-28575" algn="ctr" defTabSz="806450" eaLnBrk="1" fontAlgn="auto" hangingPunct="1">
              <a:spcBef>
                <a:spcPts val="0"/>
              </a:spcBef>
              <a:spcAft>
                <a:spcPts val="0"/>
              </a:spcAft>
              <a:tabLst>
                <a:tab pos="2155825" algn="l"/>
                <a:tab pos="2686050" algn="l"/>
              </a:tabLst>
              <a:defRPr/>
            </a:pPr>
            <a:r>
              <a:rPr lang="es-CO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n-cs"/>
                <a:sym typeface="Gill Sans" charset="0"/>
              </a:rPr>
              <a:t>Caracterización de la Morbilidad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5015879" y="5157192"/>
            <a:ext cx="57251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CO" altLang="es-CO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Con corte a </a:t>
            </a:r>
            <a:r>
              <a:rPr lang="es-CO" altLang="es-CO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Septiembre</a:t>
            </a:r>
            <a:r>
              <a:rPr lang="es-CO" altLang="es-CO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del 2020 se registró un total de </a:t>
            </a:r>
            <a:r>
              <a:rPr lang="es-CO" altLang="es-CO" sz="1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202.232 atenciones</a:t>
            </a:r>
            <a:endParaRPr lang="es-CO" altLang="es-CO" sz="1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055674"/>
              </p:ext>
            </p:extLst>
          </p:nvPr>
        </p:nvGraphicFramePr>
        <p:xfrm>
          <a:off x="983432" y="1628800"/>
          <a:ext cx="511256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121984"/>
              </p:ext>
            </p:extLst>
          </p:nvPr>
        </p:nvGraphicFramePr>
        <p:xfrm>
          <a:off x="5663952" y="1628800"/>
          <a:ext cx="532859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56139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1161</Words>
  <Application>Microsoft Office PowerPoint</Application>
  <PresentationFormat>Panorámica</PresentationFormat>
  <Paragraphs>543</Paragraphs>
  <Slides>39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7" baseType="lpstr">
      <vt:lpstr>Arial</vt:lpstr>
      <vt:lpstr>Calibri</vt:lpstr>
      <vt:lpstr>Georgia</vt:lpstr>
      <vt:lpstr>Gill Sans</vt:lpstr>
      <vt:lpstr>Segoe UI Black</vt:lpstr>
      <vt:lpstr>ヒラギノ角ゴ ProN W3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SATISFACCIÓN DEL USUARIO</vt:lpstr>
      <vt:lpstr>Presentación de PowerPoint</vt:lpstr>
      <vt:lpstr>Presentación de PowerPoint</vt:lpstr>
      <vt:lpstr>Presentación de PowerPoint</vt:lpstr>
      <vt:lpstr>Gestión en oficinas de atención al usuario</vt:lpstr>
      <vt:lpstr>Resultados de encuestas - EPS</vt:lpstr>
      <vt:lpstr>Resultados de encuestas - IPS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Mireya Rivera Camargo</dc:creator>
  <cp:lastModifiedBy>Ana Maria Ovalle Abello</cp:lastModifiedBy>
  <cp:revision>55</cp:revision>
  <dcterms:modified xsi:type="dcterms:W3CDTF">2020-10-19T13:29:46Z</dcterms:modified>
</cp:coreProperties>
</file>