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0"/>
  </p:notesMasterIdLst>
  <p:handoutMasterIdLst>
    <p:handoutMasterId r:id="rId41"/>
  </p:handoutMasterIdLst>
  <p:sldIdLst>
    <p:sldId id="298" r:id="rId2"/>
    <p:sldId id="692" r:id="rId3"/>
    <p:sldId id="693" r:id="rId4"/>
    <p:sldId id="712" r:id="rId5"/>
    <p:sldId id="694" r:id="rId6"/>
    <p:sldId id="695" r:id="rId7"/>
    <p:sldId id="696" r:id="rId8"/>
    <p:sldId id="697" r:id="rId9"/>
    <p:sldId id="699" r:id="rId10"/>
    <p:sldId id="700" r:id="rId11"/>
    <p:sldId id="701" r:id="rId12"/>
    <p:sldId id="714" r:id="rId13"/>
    <p:sldId id="713" r:id="rId14"/>
    <p:sldId id="702" r:id="rId15"/>
    <p:sldId id="703" r:id="rId16"/>
    <p:sldId id="698" r:id="rId17"/>
    <p:sldId id="704" r:id="rId18"/>
    <p:sldId id="705" r:id="rId19"/>
    <p:sldId id="706" r:id="rId20"/>
    <p:sldId id="707" r:id="rId21"/>
    <p:sldId id="709" r:id="rId22"/>
    <p:sldId id="710" r:id="rId23"/>
    <p:sldId id="715" r:id="rId24"/>
    <p:sldId id="716" r:id="rId25"/>
    <p:sldId id="717" r:id="rId26"/>
    <p:sldId id="718" r:id="rId27"/>
    <p:sldId id="256" r:id="rId28"/>
    <p:sldId id="711" r:id="rId29"/>
    <p:sldId id="380" r:id="rId30"/>
    <p:sldId id="719" r:id="rId31"/>
    <p:sldId id="668" r:id="rId32"/>
    <p:sldId id="726" r:id="rId33"/>
    <p:sldId id="727" r:id="rId34"/>
    <p:sldId id="728" r:id="rId35"/>
    <p:sldId id="729" r:id="rId36"/>
    <p:sldId id="730" r:id="rId37"/>
    <p:sldId id="731" r:id="rId38"/>
    <p:sldId id="732" r:id="rId39"/>
  </p:sldIdLst>
  <p:sldSz cx="9144000" cy="5143500" type="screen16x9"/>
  <p:notesSz cx="6797675" cy="9926638"/>
  <p:embeddedFontLst>
    <p:embeddedFont>
      <p:font typeface="Nunito Sans" charset="0"/>
      <p:regular r:id="rId42"/>
      <p:bold r:id="rId43"/>
      <p:italic r:id="rId44"/>
      <p:boldItalic r:id="rId45"/>
    </p:embeddedFont>
    <p:embeddedFont>
      <p:font typeface="Cambria" pitchFamily="18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Trebuchet MS" pitchFamily="34" charset="0"/>
      <p:regular r:id="rId54"/>
      <p:bold r:id="rId55"/>
      <p:italic r:id="rId56"/>
      <p:boldItalic r:id="rId57"/>
    </p:embeddedFont>
    <p:embeddedFont>
      <p:font typeface="Georgia" pitchFamily="18" charset="0"/>
      <p:regular r:id="rId58"/>
      <p:bold r:id="rId59"/>
      <p:italic r:id="rId60"/>
      <p:boldItalic r:id="rId61"/>
    </p:embeddedFont>
    <p:embeddedFont>
      <p:font typeface="Tahoma" pitchFamily="34" charset="0"/>
      <p:regular r:id="rId62"/>
      <p:bold r:id="rId63"/>
    </p:embeddedFont>
    <p:embeddedFont>
      <p:font typeface="Verdana" pitchFamily="3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A01D"/>
    <a:srgbClr val="F39814"/>
    <a:srgbClr val="6FAE4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856B06-8D71-435B-B8F5-80C42A667A74}">
  <a:tblStyle styleId="{75856B06-8D71-435B-B8F5-80C42A667A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383" autoAdjust="0"/>
    <p:restoredTop sz="94507"/>
  </p:normalViewPr>
  <p:slideViewPr>
    <p:cSldViewPr snapToGrid="0" snapToObjects="1">
      <p:cViewPr>
        <p:scale>
          <a:sx n="80" d="100"/>
          <a:sy n="80" d="100"/>
        </p:scale>
        <p:origin x="-1170" y="-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8" d="100"/>
          <a:sy n="158" d="100"/>
        </p:scale>
        <p:origin x="368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.38\Publico\BASES%20CONEDAD_AFILIADOS\2019\Subsidiado\Jun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.38\Publico\BASES%20CONEDAD_AFILIADOS\2019\Subsidiado\Juni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castillo\Downloads\Informaci&#242;n%20Tabl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5"/>
  <c:chart>
    <c:plotArea>
      <c:layout/>
      <c:barChart>
        <c:barDir val="bar"/>
        <c:grouping val="clustered"/>
        <c:ser>
          <c:idx val="0"/>
          <c:order val="0"/>
          <c:tx>
            <c:strRef>
              <c:f>[Junio.xlsx]Hoja3!$G$13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7.956987899925849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7.311826718850782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7.7419341729008384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7.526880445875805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7.5268804458758054E-2"/>
                  <c:y val="3.3755274261603732E-3"/>
                </c:manualLayout>
              </c:layout>
              <c:showVal val="1"/>
            </c:dLbl>
            <c:dLbl>
              <c:idx val="5"/>
              <c:layout>
                <c:manualLayout>
                  <c:x val="-7.0967729918257685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es-CO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[Junio.xlsx]Hoja3!$F$14:$F$19</c:f>
              <c:strCache>
                <c:ptCount val="6"/>
                <c:pt idx="0">
                  <c:v>Adolescencia</c:v>
                </c:pt>
                <c:pt idx="1">
                  <c:v>Adultez</c:v>
                </c:pt>
                <c:pt idx="2">
                  <c:v>Infancia</c:v>
                </c:pt>
                <c:pt idx="3">
                  <c:v>Juventud</c:v>
                </c:pt>
                <c:pt idx="4">
                  <c:v>Persona Mayor</c:v>
                </c:pt>
                <c:pt idx="5">
                  <c:v>Primera Infancia</c:v>
                </c:pt>
              </c:strCache>
            </c:strRef>
          </c:cat>
          <c:val>
            <c:numRef>
              <c:f>[Junio.xlsx]Hoja3!$G$14:$G$19</c:f>
              <c:numCache>
                <c:formatCode>0%</c:formatCode>
                <c:ptCount val="6"/>
                <c:pt idx="0">
                  <c:v>0.48045146253960835</c:v>
                </c:pt>
                <c:pt idx="1">
                  <c:v>0.51973449432588792</c:v>
                </c:pt>
                <c:pt idx="2">
                  <c:v>0.49000000000000032</c:v>
                </c:pt>
                <c:pt idx="3">
                  <c:v>0.51</c:v>
                </c:pt>
                <c:pt idx="4">
                  <c:v>0.51</c:v>
                </c:pt>
                <c:pt idx="5">
                  <c:v>0.47976854018635917</c:v>
                </c:pt>
              </c:numCache>
            </c:numRef>
          </c:val>
        </c:ser>
        <c:ser>
          <c:idx val="1"/>
          <c:order val="1"/>
          <c:tx>
            <c:strRef>
              <c:f>[Junio.xlsx]Hoja3!$H$13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-7.741934172900838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7.3118267188507821E-2"/>
                  <c:y val="3.3755274261603402E-3"/>
                </c:manualLayout>
              </c:layout>
              <c:showVal val="1"/>
            </c:dLbl>
            <c:dLbl>
              <c:idx val="2"/>
              <c:layout>
                <c:manualLayout>
                  <c:x val="-7.0967729918257685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7.0967729918257685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6.236558083725683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6.451611810750693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es-CO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[Junio.xlsx]Hoja3!$F$14:$F$19</c:f>
              <c:strCache>
                <c:ptCount val="6"/>
                <c:pt idx="0">
                  <c:v>Adolescencia</c:v>
                </c:pt>
                <c:pt idx="1">
                  <c:v>Adultez</c:v>
                </c:pt>
                <c:pt idx="2">
                  <c:v>Infancia</c:v>
                </c:pt>
                <c:pt idx="3">
                  <c:v>Juventud</c:v>
                </c:pt>
                <c:pt idx="4">
                  <c:v>Persona Mayor</c:v>
                </c:pt>
                <c:pt idx="5">
                  <c:v>Primera Infancia</c:v>
                </c:pt>
              </c:strCache>
            </c:strRef>
          </c:cat>
          <c:val>
            <c:numRef>
              <c:f>[Junio.xlsx]Hoja3!$H$14:$H$19</c:f>
              <c:numCache>
                <c:formatCode>0%</c:formatCode>
                <c:ptCount val="6"/>
                <c:pt idx="0">
                  <c:v>0.51954853746039265</c:v>
                </c:pt>
                <c:pt idx="1">
                  <c:v>0.4802655056741133</c:v>
                </c:pt>
                <c:pt idx="2">
                  <c:v>0.51</c:v>
                </c:pt>
                <c:pt idx="3">
                  <c:v>0.49000000000000032</c:v>
                </c:pt>
                <c:pt idx="4">
                  <c:v>0.49000000000000032</c:v>
                </c:pt>
                <c:pt idx="5">
                  <c:v>0.5202314598136405</c:v>
                </c:pt>
              </c:numCache>
            </c:numRef>
          </c:val>
        </c:ser>
        <c:dLbls>
          <c:showVal val="1"/>
        </c:dLbls>
        <c:gapWidth val="75"/>
        <c:axId val="87683840"/>
        <c:axId val="88023808"/>
      </c:barChart>
      <c:catAx>
        <c:axId val="8768384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CO" sz="1200">
                <a:latin typeface="+mn-lt"/>
              </a:defRPr>
            </a:pPr>
            <a:endParaRPr lang="es-ES"/>
          </a:p>
        </c:txPr>
        <c:crossAx val="88023808"/>
        <c:crosses val="autoZero"/>
        <c:auto val="1"/>
        <c:lblAlgn val="ctr"/>
        <c:lblOffset val="100"/>
      </c:catAx>
      <c:valAx>
        <c:axId val="88023808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8768384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lang="es-CO" sz="1200"/>
          </a:pPr>
          <a:endParaRPr lang="es-ES"/>
        </a:p>
      </c:txPr>
    </c:legend>
    <c:plotVisOnly val="1"/>
    <c:dispBlanksAs val="gap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5"/>
  <c:chart>
    <c:plotArea>
      <c:layout>
        <c:manualLayout>
          <c:layoutTarget val="inner"/>
          <c:xMode val="edge"/>
          <c:yMode val="edge"/>
          <c:x val="0.30937685655449038"/>
          <c:y val="3.932725342065467E-2"/>
          <c:w val="0.69062314344550979"/>
          <c:h val="0.83097895302237135"/>
        </c:manualLayout>
      </c:layout>
      <c:barChart>
        <c:barDir val="bar"/>
        <c:grouping val="clustered"/>
        <c:ser>
          <c:idx val="0"/>
          <c:order val="0"/>
          <c:tx>
            <c:strRef>
              <c:f>[Junio.xlsx]Hoja3!$G$13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-7.956987899925849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7.3118267188507793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7.7419341729008384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7.5268804458758026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7.5268804458758026E-2"/>
                  <c:y val="3.3755274261603719E-3"/>
                </c:manualLayout>
              </c:layout>
              <c:showVal val="1"/>
            </c:dLbl>
            <c:dLbl>
              <c:idx val="5"/>
              <c:layout>
                <c:manualLayout>
                  <c:x val="-7.0967729918257574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es-CO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[Junio.xlsx]Hoja3!$F$14:$F$19</c:f>
              <c:strCache>
                <c:ptCount val="6"/>
                <c:pt idx="0">
                  <c:v>Persona Mayor</c:v>
                </c:pt>
                <c:pt idx="1">
                  <c:v>Adultez</c:v>
                </c:pt>
                <c:pt idx="2">
                  <c:v>Juventud</c:v>
                </c:pt>
                <c:pt idx="3">
                  <c:v>Adolescencia</c:v>
                </c:pt>
                <c:pt idx="4">
                  <c:v>Infancia</c:v>
                </c:pt>
                <c:pt idx="5">
                  <c:v>Primera Infancia</c:v>
                </c:pt>
              </c:strCache>
            </c:strRef>
          </c:cat>
          <c:val>
            <c:numRef>
              <c:f>[Junio.xlsx]Hoja3!$G$14:$G$19</c:f>
              <c:numCache>
                <c:formatCode>0%</c:formatCode>
                <c:ptCount val="6"/>
                <c:pt idx="0">
                  <c:v>0.22</c:v>
                </c:pt>
                <c:pt idx="1">
                  <c:v>0.41000000000000031</c:v>
                </c:pt>
                <c:pt idx="2">
                  <c:v>0.44</c:v>
                </c:pt>
                <c:pt idx="3">
                  <c:v>0.5</c:v>
                </c:pt>
                <c:pt idx="4">
                  <c:v>0.5</c:v>
                </c:pt>
                <c:pt idx="5">
                  <c:v>0.49000000000000032</c:v>
                </c:pt>
              </c:numCache>
            </c:numRef>
          </c:val>
        </c:ser>
        <c:ser>
          <c:idx val="1"/>
          <c:order val="1"/>
          <c:tx>
            <c:strRef>
              <c:f>[Junio.xlsx]Hoja3!$H$13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-7.741934172900837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7.3118267188507793E-2"/>
                  <c:y val="3.3755274261603402E-3"/>
                </c:manualLayout>
              </c:layout>
              <c:showVal val="1"/>
            </c:dLbl>
            <c:dLbl>
              <c:idx val="2"/>
              <c:layout>
                <c:manualLayout>
                  <c:x val="-7.0967729918257574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7.096772991825757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6.236558083725683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6.451611810750693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es-CO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[Junio.xlsx]Hoja3!$F$14:$F$19</c:f>
              <c:strCache>
                <c:ptCount val="6"/>
                <c:pt idx="0">
                  <c:v>Persona Mayor</c:v>
                </c:pt>
                <c:pt idx="1">
                  <c:v>Adultez</c:v>
                </c:pt>
                <c:pt idx="2">
                  <c:v>Juventud</c:v>
                </c:pt>
                <c:pt idx="3">
                  <c:v>Adolescencia</c:v>
                </c:pt>
                <c:pt idx="4">
                  <c:v>Infancia</c:v>
                </c:pt>
                <c:pt idx="5">
                  <c:v>Primera Infancia</c:v>
                </c:pt>
              </c:strCache>
            </c:strRef>
          </c:cat>
          <c:val>
            <c:numRef>
              <c:f>[Junio.xlsx]Hoja3!$H$14:$H$19</c:f>
              <c:numCache>
                <c:formatCode>0%</c:formatCode>
                <c:ptCount val="6"/>
                <c:pt idx="0">
                  <c:v>0.78</c:v>
                </c:pt>
                <c:pt idx="1">
                  <c:v>0.59</c:v>
                </c:pt>
                <c:pt idx="2">
                  <c:v>0.56000000000000005</c:v>
                </c:pt>
                <c:pt idx="3">
                  <c:v>0.5</c:v>
                </c:pt>
                <c:pt idx="4">
                  <c:v>0.5</c:v>
                </c:pt>
                <c:pt idx="5">
                  <c:v>0.51</c:v>
                </c:pt>
              </c:numCache>
            </c:numRef>
          </c:val>
        </c:ser>
        <c:dLbls>
          <c:showVal val="1"/>
        </c:dLbls>
        <c:gapWidth val="75"/>
        <c:axId val="89982848"/>
        <c:axId val="92696960"/>
      </c:barChart>
      <c:catAx>
        <c:axId val="8998284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CO" sz="1200">
                <a:latin typeface="+mn-lt"/>
              </a:defRPr>
            </a:pPr>
            <a:endParaRPr lang="es-ES"/>
          </a:p>
        </c:txPr>
        <c:crossAx val="92696960"/>
        <c:crosses val="autoZero"/>
        <c:auto val="1"/>
        <c:lblAlgn val="ctr"/>
        <c:lblOffset val="100"/>
      </c:catAx>
      <c:valAx>
        <c:axId val="9269696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8998284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lang="es-CO" sz="1200"/>
          </a:pPr>
          <a:endParaRPr lang="es-ES"/>
        </a:p>
      </c:txPr>
    </c:legend>
    <c:plotVisOnly val="1"/>
    <c:dispBlanksAs val="gap"/>
  </c:chart>
  <c:spPr>
    <a:noFill/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8"/>
  <c:chart>
    <c:autoTitleDeleted val="1"/>
    <c:plotArea>
      <c:layout>
        <c:manualLayout>
          <c:layoutTarget val="inner"/>
          <c:xMode val="edge"/>
          <c:yMode val="edge"/>
          <c:x val="1.9623412465073167E-2"/>
          <c:y val="2.2752265100986151E-2"/>
          <c:w val="0.94112976260478343"/>
          <c:h val="0.79643166022295997"/>
        </c:manualLayout>
      </c:layout>
      <c:barChart>
        <c:barDir val="col"/>
        <c:grouping val="clustered"/>
        <c:ser>
          <c:idx val="1"/>
          <c:order val="0"/>
          <c:tx>
            <c:strRef>
              <c:f>'CARACT individual'!$B$9</c:f>
              <c:strCache>
                <c:ptCount val="1"/>
                <c:pt idx="0">
                  <c:v>Nacional</c:v>
                </c:pt>
              </c:strCache>
            </c:strRef>
          </c:tx>
          <c:spPr>
            <a:solidFill>
              <a:srgbClr val="FF9933"/>
            </a:solidFill>
          </c:spPr>
          <c:dPt>
            <c:idx val="0"/>
            <c:spPr>
              <a:solidFill>
                <a:srgbClr val="FF993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spPr>
              <a:solidFill>
                <a:srgbClr val="016B31">
                  <a:alpha val="5400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4.9212575638193133E-3"/>
                  <c:y val="0.29763558376962457"/>
                </c:manualLayout>
              </c:layout>
              <c:tx>
                <c:rich>
                  <a:bodyPr/>
                  <a:lstStyle/>
                  <a:p>
                    <a:pPr>
                      <a:defRPr lang="es-CO" sz="2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dirty="0" smtClean="0"/>
                      <a:t>80%</a:t>
                    </a:r>
                    <a:endParaRPr lang="en-US" dirty="0"/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1.1462832447430283E-2"/>
                  <c:y val="0.22249859074545045"/>
                </c:manualLayout>
              </c:layout>
              <c:tx>
                <c:rich>
                  <a:bodyPr/>
                  <a:lstStyle/>
                  <a:p>
                    <a:pPr>
                      <a:defRPr lang="es-CO" sz="2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dirty="0" smtClean="0"/>
                      <a:t>84%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lang="es-CO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ES"/>
              </a:p>
            </c:txPr>
            <c:showVal val="1"/>
          </c:dLbls>
          <c:cat>
            <c:strRef>
              <c:f>'CARACT individual'!$C$2:$D$2</c:f>
              <c:strCache>
                <c:ptCount val="2"/>
                <c:pt idx="0">
                  <c:v>% Familias  caracterizadas</c:v>
                </c:pt>
                <c:pt idx="1">
                  <c:v>% Afiliados
 caracterizados</c:v>
                </c:pt>
              </c:strCache>
            </c:strRef>
          </c:cat>
          <c:val>
            <c:numRef>
              <c:f>'CARACT individual'!$C$9:$D$9</c:f>
              <c:numCache>
                <c:formatCode>0%</c:formatCode>
                <c:ptCount val="2"/>
                <c:pt idx="0">
                  <c:v>0.87813914842385565</c:v>
                </c:pt>
                <c:pt idx="1">
                  <c:v>0.84783933598398065</c:v>
                </c:pt>
              </c:numCache>
            </c:numRef>
          </c:val>
        </c:ser>
        <c:gapWidth val="180"/>
        <c:overlap val="-95"/>
        <c:axId val="93333760"/>
        <c:axId val="94725632"/>
      </c:barChart>
      <c:catAx>
        <c:axId val="93333760"/>
        <c:scaling>
          <c:orientation val="minMax"/>
        </c:scaling>
        <c:axPos val="b"/>
        <c:tickLblPos val="nextTo"/>
        <c:spPr>
          <a:ln>
            <a:noFill/>
          </a:ln>
        </c:spPr>
        <c:txPr>
          <a:bodyPr/>
          <a:lstStyle/>
          <a:p>
            <a:pPr>
              <a:defRPr lang="es-CO" sz="1800" b="0">
                <a:latin typeface="+mj-lt"/>
              </a:defRPr>
            </a:pPr>
            <a:endParaRPr lang="es-ES"/>
          </a:p>
        </c:txPr>
        <c:crossAx val="94725632"/>
        <c:crosses val="autoZero"/>
        <c:auto val="1"/>
        <c:lblAlgn val="ctr"/>
        <c:lblOffset val="100"/>
      </c:catAx>
      <c:valAx>
        <c:axId val="94725632"/>
        <c:scaling>
          <c:orientation val="minMax"/>
          <c:max val="0.88500000000000012"/>
        </c:scaling>
        <c:delete val="1"/>
        <c:axPos val="l"/>
        <c:numFmt formatCode="0%" sourceLinked="1"/>
        <c:tickLblPos val="none"/>
        <c:crossAx val="93333760"/>
        <c:crosses val="autoZero"/>
        <c:crossBetween val="between"/>
        <c:majorUnit val="5.0000000000000024E-2"/>
        <c:minorUnit val="5.0000000000000024E-2"/>
      </c:valAx>
      <c:spPr>
        <a:ln>
          <a:noFill/>
        </a:ln>
      </c:spPr>
    </c:plotArea>
    <c:plotVisOnly val="1"/>
    <c:dispBlanksAs val="gap"/>
  </c:chart>
  <c:txPr>
    <a:bodyPr/>
    <a:lstStyle/>
    <a:p>
      <a:pPr>
        <a:defRPr>
          <a:latin typeface="+mn-lt"/>
        </a:defRPr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>
        <c:manualLayout>
          <c:layoutTarget val="inner"/>
          <c:xMode val="edge"/>
          <c:yMode val="edge"/>
          <c:x val="0.47203895608180835"/>
          <c:y val="1.3438116638280161E-2"/>
          <c:w val="0.51523363719698889"/>
          <c:h val="0.8988461680244777"/>
        </c:manualLayout>
      </c:layout>
      <c:barChart>
        <c:barDir val="bar"/>
        <c:grouping val="stacked"/>
        <c:ser>
          <c:idx val="1"/>
          <c:order val="0"/>
          <c:tx>
            <c:strRef>
              <c:f>cesxtenr!$D$13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9,249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9,536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10,727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11,547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25,333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s-CO" sz="14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cesxtenr!$A$20:$A$24</c:f>
              <c:strCache>
                <c:ptCount val="5"/>
                <c:pt idx="0">
                  <c:v>Condiciones neuropsiquiátricas</c:v>
                </c:pt>
                <c:pt idx="1">
                  <c:v>Traumatismos y causas externas</c:v>
                </c:pt>
                <c:pt idx="2">
                  <c:v>Enfermedades genitourinarias</c:v>
                </c:pt>
                <c:pt idx="3">
                  <c:v>Condiciones orales</c:v>
                </c:pt>
                <c:pt idx="4">
                  <c:v>Enfermedades cardiovasculares</c:v>
                </c:pt>
              </c:strCache>
            </c:strRef>
          </c:cat>
          <c:val>
            <c:numRef>
              <c:f>cesxtenr!$D$20:$D$24</c:f>
              <c:numCache>
                <c:formatCode>#,##0</c:formatCode>
                <c:ptCount val="5"/>
                <c:pt idx="0">
                  <c:v>12332</c:v>
                </c:pt>
                <c:pt idx="1">
                  <c:v>12714</c:v>
                </c:pt>
                <c:pt idx="2">
                  <c:v>14302</c:v>
                </c:pt>
                <c:pt idx="3">
                  <c:v>15395</c:v>
                </c:pt>
                <c:pt idx="4">
                  <c:v>33777</c:v>
                </c:pt>
              </c:numCache>
            </c:numRef>
          </c:val>
        </c:ser>
        <c:ser>
          <c:idx val="3"/>
          <c:order val="1"/>
          <c:tx>
            <c:strRef>
              <c:f>cesxtenr!$E$13</c:f>
              <c:strCache>
                <c:ptCount val="1"/>
                <c:pt idx="0">
                  <c:v>% 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7.0%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7.3%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8.1%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8.7%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18.7%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6"/>
              <c:layout>
                <c:manualLayout>
                  <c:x val="2.4806541496385941E-2"/>
                  <c:y val="3.5333452502589215E-3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2.1931798572724197E-2"/>
                  <c:y val="-1.7666726251294581E-3"/>
                </c:manualLayout>
              </c:layout>
              <c:dLblPos val="ctr"/>
              <c:showVal val="1"/>
            </c:dLbl>
            <c:dLbl>
              <c:idx val="8"/>
              <c:layout>
                <c:manualLayout>
                  <c:x val="2.4806541496385889E-2"/>
                  <c:y val="1.766672625129426E-3"/>
                </c:manualLayout>
              </c:layout>
              <c:dLblPos val="ctr"/>
              <c:showVal val="1"/>
            </c:dLbl>
            <c:dLbl>
              <c:idx val="9"/>
              <c:layout>
                <c:manualLayout>
                  <c:x val="3.2472598078721104E-2"/>
                  <c:y val="-1.7666726251294581E-3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lang="es-CO" sz="1400" b="1"/>
                </a:pPr>
                <a:endParaRPr lang="es-ES"/>
              </a:p>
            </c:txPr>
            <c:dLblPos val="inBase"/>
            <c:showVal val="1"/>
          </c:dLbls>
          <c:cat>
            <c:strRef>
              <c:f>cesxtenr!$A$20:$A$24</c:f>
              <c:strCache>
                <c:ptCount val="5"/>
                <c:pt idx="0">
                  <c:v>Condiciones neuropsiquiátricas</c:v>
                </c:pt>
                <c:pt idx="1">
                  <c:v>Traumatismos y causas externas</c:v>
                </c:pt>
                <c:pt idx="2">
                  <c:v>Enfermedades genitourinarias</c:v>
                </c:pt>
                <c:pt idx="3">
                  <c:v>Condiciones orales</c:v>
                </c:pt>
                <c:pt idx="4">
                  <c:v>Enfermedades cardiovasculares</c:v>
                </c:pt>
              </c:strCache>
            </c:strRef>
          </c:cat>
          <c:val>
            <c:numRef>
              <c:f>cesxtenr!$E$20:$E$24</c:f>
              <c:numCache>
                <c:formatCode>0.0%</c:formatCode>
                <c:ptCount val="5"/>
                <c:pt idx="0">
                  <c:v>7.2278846773768016E-2</c:v>
                </c:pt>
                <c:pt idx="1">
                  <c:v>7.4517779588200522E-2</c:v>
                </c:pt>
                <c:pt idx="2">
                  <c:v>8.3825175685893316E-2</c:v>
                </c:pt>
                <c:pt idx="3">
                  <c:v>9.0231336853889246E-2</c:v>
                </c:pt>
                <c:pt idx="4">
                  <c:v>0.19796972165727938</c:v>
                </c:pt>
              </c:numCache>
            </c:numRef>
          </c:val>
        </c:ser>
        <c:gapWidth val="55"/>
        <c:overlap val="100"/>
        <c:axId val="98109312"/>
        <c:axId val="98110848"/>
      </c:barChart>
      <c:catAx>
        <c:axId val="9810931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CO" sz="1400" b="0">
                <a:effectLst/>
                <a:latin typeface="+mj-lt"/>
              </a:defRPr>
            </a:pPr>
            <a:endParaRPr lang="es-ES"/>
          </a:p>
        </c:txPr>
        <c:crossAx val="98110848"/>
        <c:crosses val="autoZero"/>
        <c:auto val="1"/>
        <c:lblAlgn val="l"/>
        <c:lblOffset val="100"/>
      </c:catAx>
      <c:valAx>
        <c:axId val="98110848"/>
        <c:scaling>
          <c:orientation val="minMax"/>
        </c:scaling>
        <c:delete val="1"/>
        <c:axPos val="b"/>
        <c:numFmt formatCode="#,##0" sourceLinked="1"/>
        <c:majorTickMark val="none"/>
        <c:tickLblPos val="none"/>
        <c:crossAx val="98109312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latin typeface="+mn-lt"/>
        </a:defRPr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>
        <c:manualLayout>
          <c:layoutTarget val="inner"/>
          <c:xMode val="edge"/>
          <c:yMode val="edge"/>
          <c:x val="0.40604434902019332"/>
          <c:y val="3.2323961346571329E-3"/>
          <c:w val="0.5102116618803415"/>
          <c:h val="0.99634047903302891"/>
        </c:manualLayout>
      </c:layout>
      <c:barChart>
        <c:barDir val="bar"/>
        <c:grouping val="stacked"/>
        <c:ser>
          <c:idx val="1"/>
          <c:order val="0"/>
          <c:tx>
            <c:strRef>
              <c:f>urgencias!$D$13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773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796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1,025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1,142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1,900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s-CO"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urgencias!$A$20:$A$24</c:f>
              <c:strCache>
                <c:ptCount val="5"/>
                <c:pt idx="0">
                  <c:v>Enfermedades infecciosas y parasitarias</c:v>
                </c:pt>
                <c:pt idx="1">
                  <c:v>Condiciones maternas</c:v>
                </c:pt>
                <c:pt idx="2">
                  <c:v>Enfermedades genitourinarias</c:v>
                </c:pt>
                <c:pt idx="3">
                  <c:v>Infecciones respiratorias</c:v>
                </c:pt>
                <c:pt idx="4">
                  <c:v>Traumatismos y causas externas</c:v>
                </c:pt>
              </c:strCache>
            </c:strRef>
          </c:cat>
          <c:val>
            <c:numRef>
              <c:f>urgencias!$D$20:$D$24</c:f>
              <c:numCache>
                <c:formatCode>#,##0</c:formatCode>
                <c:ptCount val="5"/>
                <c:pt idx="0">
                  <c:v>1030</c:v>
                </c:pt>
                <c:pt idx="1">
                  <c:v>1061</c:v>
                </c:pt>
                <c:pt idx="2">
                  <c:v>1366</c:v>
                </c:pt>
                <c:pt idx="3">
                  <c:v>1522</c:v>
                </c:pt>
                <c:pt idx="4">
                  <c:v>2533</c:v>
                </c:pt>
              </c:numCache>
            </c:numRef>
          </c:val>
        </c:ser>
        <c:ser>
          <c:idx val="3"/>
          <c:order val="1"/>
          <c:tx>
            <c:strRef>
              <c:f>urgencias!$E$13</c:f>
              <c:strCache>
                <c:ptCount val="1"/>
                <c:pt idx="0">
                  <c:v>% 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7.4%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7.6%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9.9%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11.2%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18.5%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6"/>
              <c:layout>
                <c:manualLayout>
                  <c:x val="2.4806541496385941E-2"/>
                  <c:y val="3.5333452502589215E-3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2.1931798572724197E-2"/>
                  <c:y val="-1.7666726251294581E-3"/>
                </c:manualLayout>
              </c:layout>
              <c:dLblPos val="ctr"/>
              <c:showVal val="1"/>
            </c:dLbl>
            <c:dLbl>
              <c:idx val="8"/>
              <c:layout>
                <c:manualLayout>
                  <c:x val="2.4806541496385889E-2"/>
                  <c:y val="1.766672625129426E-3"/>
                </c:manualLayout>
              </c:layout>
              <c:dLblPos val="ctr"/>
              <c:showVal val="1"/>
            </c:dLbl>
            <c:dLbl>
              <c:idx val="9"/>
              <c:layout>
                <c:manualLayout>
                  <c:x val="3.2472598078721104E-2"/>
                  <c:y val="-1.7666726251294581E-3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lang="es-CO" sz="1400" b="1"/>
                </a:pPr>
                <a:endParaRPr lang="es-ES"/>
              </a:p>
            </c:txPr>
            <c:dLblPos val="inBase"/>
            <c:showVal val="1"/>
          </c:dLbls>
          <c:cat>
            <c:strRef>
              <c:f>urgencias!$A$20:$A$24</c:f>
              <c:strCache>
                <c:ptCount val="5"/>
                <c:pt idx="0">
                  <c:v>Enfermedades infecciosas y parasitarias</c:v>
                </c:pt>
                <c:pt idx="1">
                  <c:v>Condiciones maternas</c:v>
                </c:pt>
                <c:pt idx="2">
                  <c:v>Enfermedades genitourinarias</c:v>
                </c:pt>
                <c:pt idx="3">
                  <c:v>Infecciones respiratorias</c:v>
                </c:pt>
                <c:pt idx="4">
                  <c:v>Traumatismos y causas externas</c:v>
                </c:pt>
              </c:strCache>
            </c:strRef>
          </c:cat>
          <c:val>
            <c:numRef>
              <c:f>urgencias!$E$20:$E$24</c:f>
              <c:numCache>
                <c:formatCode>0.0%</c:formatCode>
                <c:ptCount val="5"/>
                <c:pt idx="0">
                  <c:v>7.7965331920369432E-2</c:v>
                </c:pt>
                <c:pt idx="1">
                  <c:v>8.0311861327681505E-2</c:v>
                </c:pt>
                <c:pt idx="2">
                  <c:v>0.10339868291575202</c:v>
                </c:pt>
                <c:pt idx="3">
                  <c:v>0.11520702444932253</c:v>
                </c:pt>
                <c:pt idx="4">
                  <c:v>0.19173416092650064</c:v>
                </c:pt>
              </c:numCache>
            </c:numRef>
          </c:val>
        </c:ser>
        <c:gapWidth val="55"/>
        <c:overlap val="100"/>
        <c:axId val="106914560"/>
        <c:axId val="106916096"/>
      </c:barChart>
      <c:catAx>
        <c:axId val="10691456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CO">
                <a:latin typeface="+mj-lt"/>
              </a:defRPr>
            </a:pPr>
            <a:endParaRPr lang="es-ES"/>
          </a:p>
        </c:txPr>
        <c:crossAx val="106916096"/>
        <c:crosses val="autoZero"/>
        <c:auto val="1"/>
        <c:lblAlgn val="ctr"/>
        <c:lblOffset val="100"/>
      </c:catAx>
      <c:valAx>
        <c:axId val="106916096"/>
        <c:scaling>
          <c:orientation val="minMax"/>
        </c:scaling>
        <c:delete val="1"/>
        <c:axPos val="b"/>
        <c:numFmt formatCode="#,##0" sourceLinked="1"/>
        <c:majorTickMark val="none"/>
        <c:tickLblPos val="none"/>
        <c:crossAx val="106914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+mn-lt"/>
        </a:defRPr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>
        <c:manualLayout>
          <c:layoutTarget val="inner"/>
          <c:xMode val="edge"/>
          <c:yMode val="edge"/>
          <c:x val="0.40801338663196052"/>
          <c:y val="3.1177642838412092E-2"/>
          <c:w val="0.5102116618803415"/>
          <c:h val="0.8988461680244777"/>
        </c:manualLayout>
      </c:layout>
      <c:barChart>
        <c:barDir val="bar"/>
        <c:grouping val="stacked"/>
        <c:ser>
          <c:idx val="1"/>
          <c:order val="0"/>
          <c:tx>
            <c:strRef>
              <c:f>hx!$D$13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288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328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569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594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651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s-CO" sz="1400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strRef>
              <c:f>hx!$A$20:$A$24</c:f>
              <c:strCache>
                <c:ptCount val="5"/>
                <c:pt idx="0">
                  <c:v>Enfermedades digestivas</c:v>
                </c:pt>
                <c:pt idx="1">
                  <c:v>Enfermedades genitourinarias</c:v>
                </c:pt>
                <c:pt idx="2">
                  <c:v>Condiciones maternas</c:v>
                </c:pt>
                <c:pt idx="3">
                  <c:v>Traumatismos y causas externas</c:v>
                </c:pt>
                <c:pt idx="4">
                  <c:v>Enfermedades cardiovasculares</c:v>
                </c:pt>
              </c:strCache>
            </c:strRef>
          </c:cat>
          <c:val>
            <c:numRef>
              <c:f>hx!$D$20:$D$24</c:f>
              <c:numCache>
                <c:formatCode>General</c:formatCode>
                <c:ptCount val="5"/>
                <c:pt idx="0">
                  <c:v>384</c:v>
                </c:pt>
                <c:pt idx="1">
                  <c:v>437</c:v>
                </c:pt>
                <c:pt idx="2">
                  <c:v>758</c:v>
                </c:pt>
                <c:pt idx="3">
                  <c:v>762</c:v>
                </c:pt>
                <c:pt idx="4">
                  <c:v>867</c:v>
                </c:pt>
              </c:numCache>
            </c:numRef>
          </c:val>
        </c:ser>
        <c:ser>
          <c:idx val="3"/>
          <c:order val="1"/>
          <c:tx>
            <c:strRef>
              <c:f>hx!$E$13</c:f>
              <c:strCache>
                <c:ptCount val="1"/>
                <c:pt idx="0">
                  <c:v>% 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5.7%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6.1%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7.0%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7.5%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8.2%</a:t>
                    </a:r>
                    <a:endParaRPr lang="en-US" dirty="0"/>
                  </a:p>
                </c:rich>
              </c:tx>
              <c:dLblPos val="inBase"/>
              <c:showVal val="1"/>
            </c:dLbl>
            <c:dLbl>
              <c:idx val="6"/>
              <c:layout>
                <c:manualLayout>
                  <c:x val="2.4806541496385941E-2"/>
                  <c:y val="3.5333452502589215E-3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2.1931798572724197E-2"/>
                  <c:y val="-1.7666726251294581E-3"/>
                </c:manualLayout>
              </c:layout>
              <c:dLblPos val="ctr"/>
              <c:showVal val="1"/>
            </c:dLbl>
            <c:dLbl>
              <c:idx val="8"/>
              <c:layout>
                <c:manualLayout>
                  <c:x val="2.4806541496385889E-2"/>
                  <c:y val="1.766672625129426E-3"/>
                </c:manualLayout>
              </c:layout>
              <c:dLblPos val="ctr"/>
              <c:showVal val="1"/>
            </c:dLbl>
            <c:dLbl>
              <c:idx val="9"/>
              <c:layout>
                <c:manualLayout>
                  <c:x val="3.2472598078721104E-2"/>
                  <c:y val="-1.7666726251294581E-3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lang="es-CO" sz="1400" b="1"/>
                </a:pPr>
                <a:endParaRPr lang="es-ES"/>
              </a:p>
            </c:txPr>
            <c:dLblPos val="inBase"/>
            <c:showVal val="1"/>
          </c:dLbls>
          <c:cat>
            <c:strRef>
              <c:f>hx!$A$20:$A$24</c:f>
              <c:strCache>
                <c:ptCount val="5"/>
                <c:pt idx="0">
                  <c:v>Enfermedades digestivas</c:v>
                </c:pt>
                <c:pt idx="1">
                  <c:v>Enfermedades genitourinarias</c:v>
                </c:pt>
                <c:pt idx="2">
                  <c:v>Condiciones maternas</c:v>
                </c:pt>
                <c:pt idx="3">
                  <c:v>Traumatismos y causas externas</c:v>
                </c:pt>
                <c:pt idx="4">
                  <c:v>Enfermedades cardiovasculares</c:v>
                </c:pt>
              </c:strCache>
            </c:strRef>
          </c:cat>
          <c:val>
            <c:numRef>
              <c:f>hx!$E$20:$E$24</c:f>
              <c:numCache>
                <c:formatCode>0.0%</c:formatCode>
                <c:ptCount val="5"/>
                <c:pt idx="0">
                  <c:v>2.9066686851865867E-2</c:v>
                </c:pt>
                <c:pt idx="1">
                  <c:v>3.3078495193399442E-2</c:v>
                </c:pt>
                <c:pt idx="2">
                  <c:v>5.7376428733631198E-2</c:v>
                </c:pt>
                <c:pt idx="3">
                  <c:v>5.7679206721671337E-2</c:v>
                </c:pt>
                <c:pt idx="4">
                  <c:v>6.5627128907728413E-2</c:v>
                </c:pt>
              </c:numCache>
            </c:numRef>
          </c:val>
        </c:ser>
        <c:gapWidth val="55"/>
        <c:overlap val="100"/>
        <c:axId val="138333184"/>
        <c:axId val="138744576"/>
      </c:barChart>
      <c:catAx>
        <c:axId val="13833318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lang="es-CO"/>
            </a:pPr>
            <a:endParaRPr lang="es-ES"/>
          </a:p>
        </c:txPr>
        <c:crossAx val="138744576"/>
        <c:crosses val="autoZero"/>
        <c:auto val="1"/>
        <c:lblAlgn val="ctr"/>
        <c:lblOffset val="100"/>
      </c:catAx>
      <c:valAx>
        <c:axId val="13874457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383331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+mn-lt"/>
        </a:defRPr>
      </a:pPr>
      <a:endParaRPr lang="es-E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689E6F09-EA05-BB46-B462-859145B630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83A88A27-A349-B14A-825F-E3B9BAB00C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F422E-89A1-9A45-8B3D-A65E0063FA36}" type="datetimeFigureOut">
              <a:rPr lang="es-CO" smtClean="0"/>
              <a:pPr/>
              <a:t>9/08/2019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A489F383-A87C-6045-BC9D-1B130652D8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990F630-9BE2-3F42-9855-0CDA720C2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AF4BC-42DA-F24D-A021-FB17CD2A7A4E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311449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6097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60972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5626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593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portátil, ventana&#10;&#10;Descripción generada automáticamente">
            <a:extLst>
              <a:ext uri="{FF2B5EF4-FFF2-40B4-BE49-F238E27FC236}">
                <a16:creationId xmlns="" xmlns:a16="http://schemas.microsoft.com/office/drawing/2014/main" id="{CB571BE9-D3AC-B543-B7F3-55A4250841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3668" y="0"/>
            <a:ext cx="8390106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3600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5900" y="2099015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66894" y="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A01D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F56590F-C2D2-D745-BA16-93F269B780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31" r="9659" b="32876"/>
          <a:stretch/>
        </p:blipFill>
        <p:spPr bwMode="auto">
          <a:xfrm>
            <a:off x="-2028489" y="0"/>
            <a:ext cx="8476767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4;p9">
            <a:extLst>
              <a:ext uri="{FF2B5EF4-FFF2-40B4-BE49-F238E27FC236}">
                <a16:creationId xmlns="" xmlns:a16="http://schemas.microsoft.com/office/drawing/2014/main" id="{193B0123-F034-F94E-BD2E-3F7D445ECAC1}"/>
              </a:ext>
            </a:extLst>
          </p:cNvPr>
          <p:cNvSpPr/>
          <p:nvPr userDrawn="1"/>
        </p:nvSpPr>
        <p:spPr>
          <a:xfrm flipH="1">
            <a:off x="4572000" y="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3127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A01D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8956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FA01D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43803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A1E9DFEC-F759-5C47-BF38-E21A8497D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865" y="-28576"/>
            <a:ext cx="6656294" cy="5143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23301C9F-E01D-F543-A764-3806024E1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6282" y="28576"/>
            <a:ext cx="6656294" cy="514350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10007E18-CF18-004E-9C6A-F342DBBBCC2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2D9C88A-AA7C-B94E-9786-A22E0E6BBF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7828" y="1315642"/>
            <a:ext cx="4468343" cy="2512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2774580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 shadeToTitle="1">
        <a:gradFill flip="none" rotWithShape="1">
          <a:gsLst>
            <a:gs pos="96625">
              <a:srgbClr val="476D2E"/>
            </a:gs>
            <a:gs pos="93250">
              <a:srgbClr val="4A7230"/>
            </a:gs>
            <a:gs pos="86500">
              <a:srgbClr val="507C34"/>
            </a:gs>
            <a:gs pos="74000">
              <a:srgbClr val="5D8F3C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864232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 shadeToTitle="1"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1133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gradFill>
          <a:gsLst>
            <a:gs pos="96625">
              <a:srgbClr val="476D2E"/>
            </a:gs>
            <a:gs pos="93250">
              <a:srgbClr val="4A7230"/>
            </a:gs>
            <a:gs pos="86500">
              <a:srgbClr val="507C34"/>
            </a:gs>
            <a:gs pos="74000">
              <a:srgbClr val="5D8F3C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4B48DD25-9751-164C-88CC-2925AE15378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CO"/>
          </a:p>
        </p:txBody>
      </p:sp>
      <p:sp>
        <p:nvSpPr>
          <p:cNvPr id="4" name="Google Shape;20;p4">
            <a:extLst>
              <a:ext uri="{FF2B5EF4-FFF2-40B4-BE49-F238E27FC236}">
                <a16:creationId xmlns="" xmlns:a16="http://schemas.microsoft.com/office/drawing/2014/main" id="{2C1E0FB3-DBF2-AD4F-BC8B-F4298140454F}"/>
              </a:ext>
            </a:extLst>
          </p:cNvPr>
          <p:cNvSpPr/>
          <p:nvPr userDrawn="1"/>
        </p:nvSpPr>
        <p:spPr>
          <a:xfrm flipH="1">
            <a:off x="-3600" y="-49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58992448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4B48DD25-9751-164C-88CC-2925AE15378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CO"/>
          </a:p>
        </p:txBody>
      </p:sp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90C4CB36-F461-E64B-AE47-26BBB13271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03906" y="49"/>
            <a:ext cx="4065928" cy="514345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FF2F7842-99AD-7142-AE46-4900F97187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43714" y="-30084"/>
            <a:ext cx="4894981" cy="51735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6" descr="C:\2018\Control Social a los Servicios de Salud\Informes Gestión social Septiembre\Registro fotografico\Fotos\Foto 9.jpg">
            <a:extLst>
              <a:ext uri="{FF2B5EF4-FFF2-40B4-BE49-F238E27FC236}">
                <a16:creationId xmlns="" xmlns:a16="http://schemas.microsoft.com/office/drawing/2014/main" id="{4471C56E-1AC6-2E43-AF5C-02C15824C7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7413" y="-15795"/>
            <a:ext cx="3881319" cy="517509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="" xmlns:p14="http://schemas.microsoft.com/office/powerpoint/2010/main" val="352345787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 Imagen" descr="C:\Users\USIS\Downloads\IMG-20190427-WA0037.jpg">
            <a:extLst>
              <a:ext uri="{FF2B5EF4-FFF2-40B4-BE49-F238E27FC236}">
                <a16:creationId xmlns="" xmlns:a16="http://schemas.microsoft.com/office/drawing/2014/main" id="{259E6B3B-E739-2841-84EC-20386092D0D7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0838" r="31120" b="-1"/>
          <a:stretch/>
        </p:blipFill>
        <p:spPr bwMode="auto">
          <a:xfrm>
            <a:off x="-933938" y="-101104"/>
            <a:ext cx="6609021" cy="524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Google Shape;20;p4"/>
          <p:cNvSpPr/>
          <p:nvPr userDrawn="1"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736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C4F38317-E1A7-284B-A2CF-47C6877C6C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CO"/>
          </a:p>
        </p:txBody>
      </p:sp>
      <p:sp>
        <p:nvSpPr>
          <p:cNvPr id="4" name="Google Shape;20;p4">
            <a:extLst>
              <a:ext uri="{FF2B5EF4-FFF2-40B4-BE49-F238E27FC236}">
                <a16:creationId xmlns="" xmlns:a16="http://schemas.microsoft.com/office/drawing/2014/main" id="{25600DED-5F9C-4646-8E4F-E16131894070}"/>
              </a:ext>
            </a:extLst>
          </p:cNvPr>
          <p:cNvSpPr/>
          <p:nvPr userDrawn="1"/>
        </p:nvSpPr>
        <p:spPr>
          <a:xfrm flipH="1">
            <a:off x="3336500" y="0"/>
            <a:ext cx="5807512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3;p4">
            <a:extLst>
              <a:ext uri="{FF2B5EF4-FFF2-40B4-BE49-F238E27FC236}">
                <a16:creationId xmlns="" xmlns:a16="http://schemas.microsoft.com/office/drawing/2014/main" id="{156DFF95-CA31-FC41-9EED-D3AAFAAF75EC}"/>
              </a:ext>
            </a:extLst>
          </p:cNvPr>
          <p:cNvSpPr/>
          <p:nvPr userDrawn="1"/>
        </p:nvSpPr>
        <p:spPr>
          <a:xfrm flipH="1">
            <a:off x="3223400" y="-49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1119235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5400000" flipH="1">
            <a:off x="4518950" y="-3360875"/>
            <a:ext cx="113100" cy="91512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-7125" y="1271275"/>
            <a:ext cx="9151200" cy="38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847275" y="1704600"/>
            <a:ext cx="5449500" cy="27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Georgia"/>
              <a:buChar char="▪"/>
              <a:defRPr sz="2400" i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-"/>
              <a:defRPr sz="2400" i="1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gradFill>
          <a:gsLst>
            <a:gs pos="96625">
              <a:srgbClr val="476D2E"/>
            </a:gs>
            <a:gs pos="93250">
              <a:srgbClr val="4A7230"/>
            </a:gs>
            <a:gs pos="86500">
              <a:srgbClr val="507C34"/>
            </a:gs>
            <a:gs pos="74000">
              <a:srgbClr val="5D8F3C"/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="" xmlns:a16="http://schemas.microsoft.com/office/drawing/2014/main" id="{48C721F7-69F7-9C4F-823F-E36089024FC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lang="es-CO"/>
          </a:p>
        </p:txBody>
      </p:sp>
      <p:sp>
        <p:nvSpPr>
          <p:cNvPr id="4" name="Google Shape;28;p5">
            <a:extLst>
              <a:ext uri="{FF2B5EF4-FFF2-40B4-BE49-F238E27FC236}">
                <a16:creationId xmlns="" xmlns:a16="http://schemas.microsoft.com/office/drawing/2014/main" id="{4E4E1493-8119-5445-9D52-FA3A8E37A7D9}"/>
              </a:ext>
            </a:extLst>
          </p:cNvPr>
          <p:cNvSpPr/>
          <p:nvPr userDrawn="1"/>
        </p:nvSpPr>
        <p:spPr>
          <a:xfrm>
            <a:off x="-7125" y="1271275"/>
            <a:ext cx="9151200" cy="387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4713738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 preserve="1">
  <p:cSld name="1_Title + 2 columns with intro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pared, cama&#10;&#10;Descripción generada automáticamente">
            <a:extLst>
              <a:ext uri="{FF2B5EF4-FFF2-40B4-BE49-F238E27FC236}">
                <a16:creationId xmlns="" xmlns:a16="http://schemas.microsoft.com/office/drawing/2014/main" id="{3C708503-D102-2040-9E13-2F0EF663A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48095" y="0"/>
            <a:ext cx="7715250" cy="5143500"/>
          </a:xfrm>
          <a:prstGeom prst="rect">
            <a:avLst/>
          </a:prstGeom>
        </p:spPr>
      </p:pic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2323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 preserve="1">
  <p:cSld name="1_Title + 1 column left">
    <p:bg>
      <p:bgPr>
        <a:solidFill>
          <a:srgbClr val="FFA01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pared, mujer&#10;&#10;Descripción generada automáticamente">
            <a:extLst>
              <a:ext uri="{FF2B5EF4-FFF2-40B4-BE49-F238E27FC236}">
                <a16:creationId xmlns="" xmlns:a16="http://schemas.microsoft.com/office/drawing/2014/main" id="{8605C653-80B1-D340-807D-51BE06F2F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6199" y="2506454"/>
            <a:ext cx="4151632" cy="2670795"/>
          </a:xfrm>
          <a:prstGeom prst="rect">
            <a:avLst/>
          </a:prstGeom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 dirty="0"/>
          </a:p>
        </p:txBody>
      </p:sp>
      <p:pic>
        <p:nvPicPr>
          <p:cNvPr id="7" name="0 Imagen" descr="WhatsApp Image 2019-03-29 at 18.53.11 (1).jpeg">
            <a:extLst>
              <a:ext uri="{FF2B5EF4-FFF2-40B4-BE49-F238E27FC236}">
                <a16:creationId xmlns="" xmlns:a16="http://schemas.microsoft.com/office/drawing/2014/main" id="{DCE59F8B-F478-8E4A-9E76-627153B95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54" b="10393"/>
          <a:stretch/>
        </p:blipFill>
        <p:spPr bwMode="auto">
          <a:xfrm>
            <a:off x="5173509" y="-39027"/>
            <a:ext cx="4033308" cy="255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Google Shape;55;p9"/>
          <p:cNvSpPr/>
          <p:nvPr/>
        </p:nvSpPr>
        <p:spPr>
          <a:xfrm>
            <a:off x="5173508" y="-2639"/>
            <a:ext cx="251799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;p9">
            <a:extLst>
              <a:ext uri="{FF2B5EF4-FFF2-40B4-BE49-F238E27FC236}">
                <a16:creationId xmlns="" xmlns:a16="http://schemas.microsoft.com/office/drawing/2014/main" id="{03C1C256-1ABD-E64D-91A6-3652186CE8B5}"/>
              </a:ext>
            </a:extLst>
          </p:cNvPr>
          <p:cNvSpPr/>
          <p:nvPr userDrawn="1"/>
        </p:nvSpPr>
        <p:spPr>
          <a:xfrm flipH="1">
            <a:off x="-2836" y="0"/>
            <a:ext cx="519085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2440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bg>
      <p:bgRef idx="1001">
        <a:schemeClr val="bg1"/>
      </p:bgRef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A01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1" r:id="rId2"/>
    <p:sldLayoutId id="2147483666" r:id="rId3"/>
    <p:sldLayoutId id="2147483651" r:id="rId4"/>
    <p:sldLayoutId id="2147483664" r:id="rId5"/>
    <p:sldLayoutId id="2147483667" r:id="rId6"/>
    <p:sldLayoutId id="2147483670" r:id="rId7"/>
    <p:sldLayoutId id="2147483657" r:id="rId8"/>
    <p:sldLayoutId id="2147483659" r:id="rId9"/>
    <p:sldLayoutId id="2147483669" r:id="rId10"/>
    <p:sldLayoutId id="2147483668" r:id="rId11"/>
    <p:sldLayoutId id="2147483673" r:id="rId12"/>
    <p:sldLayoutId id="2147483665" r:id="rId13"/>
    <p:sldLayoutId id="2147483662" r:id="rId14"/>
    <p:sldLayoutId id="2147483672" r:id="rId15"/>
    <p:sldLayoutId id="2147483663" r:id="rId16"/>
    <p:sldLayoutId id="2147483674" r:id="rId1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ecoopsos.com.c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chart" Target="../charts/chart4.xml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E6B0A883-2518-4A1D-98E4-DE69641021D5}"/>
              </a:ext>
            </a:extLst>
          </p:cNvPr>
          <p:cNvSpPr txBox="1"/>
          <p:nvPr/>
        </p:nvSpPr>
        <p:spPr>
          <a:xfrm>
            <a:off x="1922804" y="1495514"/>
            <a:ext cx="5452217" cy="1948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55A5286-8E45-41A8-97AD-4B7AE96B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40" y="716315"/>
            <a:ext cx="6600320" cy="3710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5827405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5" name="4 Rectángulo"/>
          <p:cNvSpPr/>
          <p:nvPr/>
        </p:nvSpPr>
        <p:spPr>
          <a:xfrm>
            <a:off x="805354" y="1455171"/>
            <a:ext cx="2210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dirty="0" smtClean="0">
                <a:latin typeface="+mn-lt"/>
              </a:rPr>
              <a:t> </a:t>
            </a:r>
            <a:r>
              <a:rPr lang="es-CO" altLang="es-CO" b="1" dirty="0" smtClean="0">
                <a:latin typeface="+mn-lt"/>
              </a:rPr>
              <a:t>Urgencias</a:t>
            </a:r>
          </a:p>
          <a:p>
            <a:pPr algn="just" eaLnBrk="1" hangingPunct="1"/>
            <a:r>
              <a:rPr lang="es-CO" altLang="es-CO" b="1" dirty="0" smtClean="0">
                <a:latin typeface="+mn-lt"/>
              </a:rPr>
              <a:t>(5 primeras causas)</a:t>
            </a: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72947024"/>
              </p:ext>
            </p:extLst>
          </p:nvPr>
        </p:nvGraphicFramePr>
        <p:xfrm>
          <a:off x="2864122" y="1433829"/>
          <a:ext cx="5692662" cy="3517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15" y="1483218"/>
            <a:ext cx="492938" cy="42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16" y="2196539"/>
            <a:ext cx="436820" cy="46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" y="1433829"/>
            <a:ext cx="536850" cy="47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482"/>
            <a:ext cx="2210556" cy="17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83759874"/>
              </p:ext>
            </p:extLst>
          </p:nvPr>
        </p:nvGraphicFramePr>
        <p:xfrm>
          <a:off x="2769507" y="1459843"/>
          <a:ext cx="5319995" cy="3709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Rectángulo"/>
          <p:cNvSpPr/>
          <p:nvPr/>
        </p:nvSpPr>
        <p:spPr>
          <a:xfrm>
            <a:off x="895450" y="1459843"/>
            <a:ext cx="2509998" cy="53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dirty="0" smtClean="0">
                <a:latin typeface="+mn-lt"/>
              </a:rPr>
              <a:t> </a:t>
            </a:r>
            <a:r>
              <a:rPr lang="es-CO" altLang="es-CO" b="1" dirty="0" smtClean="0">
                <a:latin typeface="+mn-lt"/>
              </a:rPr>
              <a:t>Hospitalización</a:t>
            </a:r>
            <a:endParaRPr lang="es-CO" altLang="es-CO" b="1" dirty="0">
              <a:latin typeface="+mn-lt"/>
            </a:endParaRP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7" y="1459843"/>
            <a:ext cx="556743" cy="57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1" y="2480873"/>
            <a:ext cx="2458096" cy="196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312" y="1705729"/>
            <a:ext cx="404380" cy="40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50" y="2271083"/>
            <a:ext cx="487452" cy="41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9350" y="-2998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797268" y="1595927"/>
            <a:ext cx="5265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SISTEMA OBLIGATORIO GARANTIA DE LA CALIDAD </a:t>
            </a:r>
            <a:endParaRPr lang="es-ES_tradnl" sz="2800" b="1" dirty="0">
              <a:solidFill>
                <a:schemeClr val="tx1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2546404" y="2358568"/>
            <a:ext cx="970721" cy="392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s-CO" sz="1100"/>
          </a:p>
        </p:txBody>
      </p:sp>
      <p:sp>
        <p:nvSpPr>
          <p:cNvPr id="5" name="4 CuadroTexto"/>
          <p:cNvSpPr txBox="1"/>
          <p:nvPr/>
        </p:nvSpPr>
        <p:spPr>
          <a:xfrm>
            <a:off x="285056" y="1401320"/>
            <a:ext cx="38956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 el conjunto de </a:t>
            </a:r>
            <a:r>
              <a:rPr lang="es-MX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instituciones, normas, requisitos, mecanismos, y procesos deliberados y sistemáticos </a:t>
            </a:r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que desarrolla el sector salud para generar, mantener y mejorar la calidad de los servicios de salud en el país</a:t>
            </a:r>
            <a:r>
              <a:rPr lang="es-CO" sz="1600" dirty="0">
                <a:latin typeface="+mn-lt"/>
              </a:rPr>
              <a:t>.</a:t>
            </a:r>
          </a:p>
          <a:p>
            <a:pPr algn="just">
              <a:defRPr/>
            </a:pPr>
            <a:endParaRPr lang="es-CO" sz="1600" dirty="0">
              <a:latin typeface="+mn-lt"/>
            </a:endParaRPr>
          </a:p>
          <a:p>
            <a:pPr algn="just">
              <a:defRPr/>
            </a:pP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El cual se encuentra normado por el Decreto 1011 de 2006  y consta de  cuatro componentes.</a:t>
            </a:r>
          </a:p>
          <a:p>
            <a:pPr algn="just">
              <a:defRPr/>
            </a:pPr>
            <a:endParaRPr lang="es-CO" sz="1600" dirty="0">
              <a:latin typeface="+mn-lt"/>
            </a:endParaRPr>
          </a:p>
          <a:p>
            <a:pPr algn="just">
              <a:defRPr/>
            </a:pPr>
            <a:endParaRPr lang="es-CO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4991100" y="1971304"/>
          <a:ext cx="3565684" cy="2133600"/>
        </p:xfrm>
        <a:graphic>
          <a:graphicData uri="http://schemas.openxmlformats.org/drawingml/2006/table">
            <a:tbl>
              <a:tblPr/>
              <a:tblGrid>
                <a:gridCol w="3565684"/>
              </a:tblGrid>
              <a:tr h="19082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COMPONENTES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653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Único de Habilitación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Único de Acreditación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4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Sistema de </a:t>
                      </a:r>
                      <a:r>
                        <a:rPr lang="es-CO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Información </a:t>
                      </a:r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para la Calidad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4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Auditoria para el Mejoramiento de la Calidad (PAMEC)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1277315" y="402564"/>
            <a:ext cx="6579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¿Qué es el SOGCS?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4" name="3 CuadroTexto"/>
          <p:cNvSpPr txBox="1"/>
          <p:nvPr/>
        </p:nvSpPr>
        <p:spPr>
          <a:xfrm>
            <a:off x="347036" y="1308638"/>
            <a:ext cx="441471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Este componente </a:t>
            </a: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tiene por objeto estimular la competencia por calidad entre los agentes del sector que al mismo tiempo, permita orientar a los usuarios en el conocimiento de las características del sistema, en el ejercicio de sus derechos y deberes y en los niveles de calidad de los Prestadores de Servicios de Salud y de las EAPB, de manera que puedan tomar decisiones informadas en el momento de ejercer los derechos que para ellos contempla el Sistema General de Seguridad Social </a:t>
            </a:r>
            <a:r>
              <a:rPr lang="es-CO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en Salud. </a:t>
            </a: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5302306" y="2030681"/>
          <a:ext cx="2939169" cy="1766382"/>
        </p:xfrm>
        <a:graphic>
          <a:graphicData uri="http://schemas.openxmlformats.org/drawingml/2006/table">
            <a:tbl>
              <a:tblPr/>
              <a:tblGrid>
                <a:gridCol w="2939169"/>
              </a:tblGrid>
              <a:tr h="2943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CARACTERISTICAS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43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Accesibilidad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Oportunidad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Continuidad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Seguridad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Pertinencia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033754" y="403761"/>
            <a:ext cx="7455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Sistema de Información para la Calidad</a:t>
            </a:r>
          </a:p>
        </p:txBody>
      </p:sp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525" y="4937374"/>
            <a:ext cx="647949" cy="14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335" y="1374765"/>
            <a:ext cx="6364369" cy="337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347043" y="313017"/>
            <a:ext cx="8278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Indicadores de Gestión Sistema Obligatorio de Garantía de la Calidad</a:t>
            </a:r>
          </a:p>
        </p:txBody>
      </p:sp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9350" y="-2998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sp>
        <p:nvSpPr>
          <p:cNvPr id="31" name="30 Rectángulo"/>
          <p:cNvSpPr/>
          <p:nvPr/>
        </p:nvSpPr>
        <p:spPr>
          <a:xfrm>
            <a:off x="1809143" y="1699647"/>
            <a:ext cx="5265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RED DE PRESTADORES</a:t>
            </a:r>
            <a:endParaRPr lang="es-ES_tradnl" sz="3200" b="1" dirty="0">
              <a:solidFill>
                <a:schemeClr val="tx1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6750" t="26444" r="28000" b="31889"/>
          <a:stretch>
            <a:fillRect/>
          </a:stretch>
        </p:blipFill>
        <p:spPr bwMode="auto">
          <a:xfrm>
            <a:off x="720206" y="1721922"/>
            <a:ext cx="7640020" cy="274426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1074786" y="475013"/>
            <a:ext cx="6919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Red de Prestadores por Tipo de Entidad</a:t>
            </a:r>
          </a:p>
        </p:txBody>
      </p:sp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750" t="47556" r="27937" b="12222"/>
          <a:stretch>
            <a:fillRect/>
          </a:stretch>
        </p:blipFill>
        <p:spPr bwMode="auto">
          <a:xfrm>
            <a:off x="676894" y="1664239"/>
            <a:ext cx="8151482" cy="282376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956276" y="500236"/>
            <a:ext cx="7375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Red de Prestadores por Modalidad de Contrato</a:t>
            </a:r>
          </a:p>
        </p:txBody>
      </p:sp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7867" t="30745" r="21768" b="12824"/>
          <a:stretch>
            <a:fillRect/>
          </a:stretch>
        </p:blipFill>
        <p:spPr bwMode="auto">
          <a:xfrm>
            <a:off x="510639" y="1320725"/>
            <a:ext cx="7992093" cy="363277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021961" y="461665"/>
            <a:ext cx="6929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Red de Prestadores por Nivel de Atención</a:t>
            </a:r>
          </a:p>
        </p:txBody>
      </p:sp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5070E0B2-0E0B-8A44-BDBF-92E9A72200A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9255" y="1324303"/>
            <a:ext cx="6274676" cy="2261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INFORME II TRMESTRE </a:t>
            </a:r>
          </a:p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ABRIL – JUNIO DE 2019</a:t>
            </a:r>
          </a:p>
          <a:p>
            <a:pPr algn="ctr"/>
            <a:endParaRPr lang="es-MX" sz="24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Circular Externa 008 de 2019</a:t>
            </a:r>
            <a:endParaRPr lang="es-ES" sz="24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874936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4857007" y="2113808"/>
            <a:ext cx="3915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POBLACIÓN AFILIADA</a:t>
            </a:r>
            <a:endParaRPr lang="es-ES_tradnl" sz="2400" b="1" dirty="0">
              <a:solidFill>
                <a:schemeClr val="tx1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6" name="Imagen 1">
            <a:extLst>
              <a:ext uri="{FF2B5EF4-FFF2-40B4-BE49-F238E27FC236}">
                <a16:creationId xmlns="" xmlns:a16="http://schemas.microsoft.com/office/drawing/2014/main" id="{55893A8B-7695-4E1A-B02A-B74D7DF5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60589" t="19630" r="10625" b="25741"/>
          <a:stretch/>
        </p:blipFill>
        <p:spPr>
          <a:xfrm>
            <a:off x="0" y="7483"/>
            <a:ext cx="4684224" cy="5136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4" name="3 Rectángulo"/>
          <p:cNvSpPr/>
          <p:nvPr/>
        </p:nvSpPr>
        <p:spPr>
          <a:xfrm>
            <a:off x="766571" y="283221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CANTIDAD AFILIADOS INFORME SEGUNDO TRIMESTRE 2019</a:t>
            </a:r>
            <a:endParaRPr lang="es-CO" sz="24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2" y="1472540"/>
            <a:ext cx="5783282" cy="3443844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974" y="1472541"/>
            <a:ext cx="3175510" cy="3277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35677" y="455896"/>
            <a:ext cx="5391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PORTABILIDAD ESTADO VIGENTE </a:t>
            </a: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PERIODO </a:t>
            </a:r>
            <a:r>
              <a:rPr lang="es-CO" sz="2000" b="1" dirty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ABRIL -JUNIO </a:t>
            </a: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2019</a:t>
            </a:r>
            <a:endParaRPr lang="es-CO" sz="20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922" y="1612341"/>
            <a:ext cx="5605154" cy="32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7" name="6 Rectángulo"/>
          <p:cNvSpPr/>
          <p:nvPr/>
        </p:nvSpPr>
        <p:spPr>
          <a:xfrm>
            <a:off x="703907" y="634846"/>
            <a:ext cx="79748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NUEVOS AFILIADOS SEGUNDO TRIMESTRE 2019</a:t>
            </a:r>
            <a:endParaRPr lang="es-CO" sz="20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3" y="1496291"/>
            <a:ext cx="8397782" cy="3253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01289" y="470708"/>
            <a:ext cx="65195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MOVILIDAD SEGUNDO TRIMESTRE 2019</a:t>
            </a:r>
            <a:endParaRPr lang="es-CO" sz="20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4" y="1698172"/>
            <a:ext cx="7861465" cy="2778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3" name="2 Rectángulo"/>
          <p:cNvSpPr/>
          <p:nvPr/>
        </p:nvSpPr>
        <p:spPr>
          <a:xfrm>
            <a:off x="716522" y="507807"/>
            <a:ext cx="7667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TRASLADOS DESDE OTRAS EPS SEGUNDO TRIMESTRE 2019</a:t>
            </a:r>
            <a:endParaRPr lang="es-CO" sz="20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801" y="1645069"/>
            <a:ext cx="6026728" cy="2404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47315" y="449436"/>
            <a:ext cx="6105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TRASLADOS A OTRAS EPS SEGUNDO TRIMESTRE 2019</a:t>
            </a:r>
            <a:endParaRPr lang="es-CO" sz="2000" b="1" dirty="0" smtClean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3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90" y="1496291"/>
            <a:ext cx="8753329" cy="33250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5"/>
          <p:cNvGrpSpPr/>
          <p:nvPr/>
        </p:nvGrpSpPr>
        <p:grpSpPr>
          <a:xfrm>
            <a:off x="2075768" y="2947198"/>
            <a:ext cx="549262" cy="487982"/>
            <a:chOff x="5292575" y="3681900"/>
            <a:chExt cx="420150" cy="373275"/>
          </a:xfrm>
        </p:grpSpPr>
        <p:sp>
          <p:nvSpPr>
            <p:cNvPr id="93" name="Google Shape;93;p1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1009403" y="1377538"/>
            <a:ext cx="2814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 smtClean="0"/>
              <a:t>OFICINA DE ATENCIÓN AL USUARIO</a:t>
            </a:r>
            <a:endParaRPr lang="es-ES" sz="3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9350" y="-2998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567544" y="484095"/>
            <a:ext cx="595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GESTIÓN EN OFICINAS DE ATENCIÓN AL USUARIO</a:t>
            </a:r>
          </a:p>
        </p:txBody>
      </p:sp>
      <p:sp>
        <p:nvSpPr>
          <p:cNvPr id="6" name="5 Cinta perforada"/>
          <p:cNvSpPr/>
          <p:nvPr/>
        </p:nvSpPr>
        <p:spPr>
          <a:xfrm>
            <a:off x="114668" y="1523647"/>
            <a:ext cx="3180982" cy="2703969"/>
          </a:xfrm>
          <a:prstGeom prst="flowChartPunchedTape">
            <a:avLst/>
          </a:prstGeom>
          <a:ln>
            <a:solidFill>
              <a:srgbClr val="FFB00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Ecoopsos EPS SAS cuenta con personal suficiente, debidamente capacitado y certificado en Humanización del Servicio, para brindar información sobre los servicios que ofrece la EPS, la red de prestadores contratada y los mecanismos de cómo acceder a los mismos.</a:t>
            </a:r>
          </a:p>
          <a:p>
            <a:pPr algn="just">
              <a:defRPr/>
            </a:pPr>
            <a:endParaRPr lang="es-CO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es-CO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De manera que garanticen a la población afiliada el acceso a los servicios de salud sin ningún tipo de barrera o distinción.</a:t>
            </a:r>
            <a:endParaRPr lang="es-CO" sz="10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3295650" y="884205"/>
          <a:ext cx="5848350" cy="4256323"/>
        </p:xfrm>
        <a:graphic>
          <a:graphicData uri="http://schemas.openxmlformats.org/drawingml/2006/table">
            <a:tbl>
              <a:tblPr/>
              <a:tblGrid>
                <a:gridCol w="87290"/>
                <a:gridCol w="1134755"/>
                <a:gridCol w="581926"/>
                <a:gridCol w="560764"/>
                <a:gridCol w="634827"/>
                <a:gridCol w="634827"/>
                <a:gridCol w="26701"/>
                <a:gridCol w="663674"/>
                <a:gridCol w="708890"/>
                <a:gridCol w="698312"/>
                <a:gridCol w="116384"/>
              </a:tblGrid>
              <a:tr h="151266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6273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INFORME  TRIMESTRE ABRIL - JUNIO DE 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266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66341">
                <a:tc>
                  <a:txBody>
                    <a:bodyPr/>
                    <a:lstStyle/>
                    <a:p>
                      <a:pPr algn="ctr" fontAlgn="ctr"/>
                      <a:endParaRPr lang="es-CO" sz="800" b="1" i="0" u="none" strike="noStrike">
                        <a:solidFill>
                          <a:srgbClr val="000000"/>
                        </a:solidFill>
                        <a:latin typeface="Georgi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DEPARTAMENTO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No. De Oficinas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No. de Promotes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Dias</a:t>
                      </a:r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 de Atención el Trimestre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Total Afiliados Contactado en el Trimestre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Tiempo Promedio en Minutos de Atención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Usuarios Atendidos Día por Departamento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% Usuarios Atendidos Día por Promotor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ctr" fontAlgn="ctr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ANTIOQUIA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29806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BOYACA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CORDOBA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0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CUNDINAMARCA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78885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HUILA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13254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0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NORTE DE SANTANDER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26236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3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TOLIMA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22426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035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TOTAL GENERAL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184176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3070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266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7" name="6 Rectángulo"/>
          <p:cNvSpPr/>
          <p:nvPr/>
        </p:nvSpPr>
        <p:spPr>
          <a:xfrm>
            <a:off x="1430978" y="344304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400" b="1" dirty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GESTIÓN POR CANALES DE ATENCIÓN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3086" y="1377536"/>
            <a:ext cx="4508292" cy="1711107"/>
          </a:xfrm>
          <a:prstGeom prst="round2DiagRect">
            <a:avLst/>
          </a:prstGeom>
          <a:ln>
            <a:solidFill>
              <a:schemeClr val="accent2"/>
            </a:solidFill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Ecoopsos EPS SAS establece mecanismo de divulgación y/o canales de comunicación en las oficinas de atención al usuario, a través de:</a:t>
            </a:r>
          </a:p>
          <a:p>
            <a:pPr algn="just">
              <a:defRPr/>
            </a:pPr>
            <a:endParaRPr lang="es-CO" sz="1050" b="1" dirty="0">
              <a:solidFill>
                <a:srgbClr val="002060"/>
              </a:solidFill>
              <a:latin typeface="+mj-lt"/>
            </a:endParaRPr>
          </a:p>
          <a:p>
            <a:pPr algn="just">
              <a:buFont typeface="Wingdings" pitchFamily="2" charset="2"/>
              <a:buChar char="ü"/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Atención Personalizada.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Contact Center de Atención al Usuario.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Desde la Página Web.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 WhatsApp: 3158840021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es-CO" sz="1050" b="1" dirty="0">
                <a:solidFill>
                  <a:srgbClr val="002060"/>
                </a:solidFill>
                <a:latin typeface="+mj-lt"/>
              </a:rPr>
              <a:t>Cartelera y Material Informativo.</a:t>
            </a:r>
          </a:p>
        </p:txBody>
      </p:sp>
      <p:sp>
        <p:nvSpPr>
          <p:cNvPr id="9" name="8 Redondear rectángulo de esquina diagonal"/>
          <p:cNvSpPr/>
          <p:nvPr/>
        </p:nvSpPr>
        <p:spPr>
          <a:xfrm>
            <a:off x="123086" y="3209004"/>
            <a:ext cx="4508292" cy="1540847"/>
          </a:xfrm>
          <a:prstGeom prst="round2Diag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100" b="1" dirty="0">
                <a:solidFill>
                  <a:schemeClr val="accent2"/>
                </a:solidFill>
              </a:rPr>
              <a:t>Contact Center de Atención al Usuario</a:t>
            </a:r>
          </a:p>
          <a:p>
            <a:pPr algn="ctr">
              <a:defRPr/>
            </a:pPr>
            <a:endParaRPr lang="es-CO" sz="1050" b="1" dirty="0">
              <a:solidFill>
                <a:schemeClr val="accent2"/>
              </a:solidFill>
            </a:endParaRPr>
          </a:p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</a:rPr>
              <a:t>Cuenta con 2 líneas telefónicas gratuitas, las cuales están disponibles las 24 horas, los 7 días de la semana, así:</a:t>
            </a:r>
          </a:p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</a:rPr>
              <a:t> </a:t>
            </a:r>
          </a:p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</a:rPr>
              <a:t>018000978082:En Cundinamarca, Huila y Tolima.</a:t>
            </a:r>
          </a:p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</a:rPr>
              <a:t>018000978084:En Antioquia, Boyacá y Nte de Santander </a:t>
            </a:r>
          </a:p>
          <a:p>
            <a:pPr algn="just">
              <a:defRPr/>
            </a:pPr>
            <a:r>
              <a:rPr lang="es-CO" sz="1050" b="1" dirty="0">
                <a:solidFill>
                  <a:srgbClr val="002060"/>
                </a:solidFill>
              </a:rPr>
              <a:t>Y la  línea de atención al usuario Bogotá 5190342.</a:t>
            </a:r>
            <a:endParaRPr lang="es-CO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4964" t="20778" r="49687" b="24667"/>
          <a:stretch>
            <a:fillRect/>
          </a:stretch>
        </p:blipFill>
        <p:spPr bwMode="auto">
          <a:xfrm>
            <a:off x="4783172" y="1532974"/>
            <a:ext cx="4087696" cy="311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8548" y="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sp>
        <p:nvSpPr>
          <p:cNvPr id="4" name="Google Shape;123;p18">
            <a:extLst>
              <a:ext uri="{FF2B5EF4-FFF2-40B4-BE49-F238E27FC236}">
                <a16:creationId xmlns="" xmlns:a16="http://schemas.microsoft.com/office/drawing/2014/main" id="{BFABF98A-60EC-4B34-8BE2-D099E4B453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7" name="8 Rectángulo">
            <a:extLst>
              <a:ext uri="{FF2B5EF4-FFF2-40B4-BE49-F238E27FC236}">
                <a16:creationId xmlns="" xmlns:a16="http://schemas.microsoft.com/office/drawing/2014/main" id="{F922C826-8756-47C1-BDCB-A9E3474EB6C0}"/>
              </a:ext>
            </a:extLst>
          </p:cNvPr>
          <p:cNvSpPr/>
          <p:nvPr/>
        </p:nvSpPr>
        <p:spPr>
          <a:xfrm>
            <a:off x="1424213" y="544853"/>
            <a:ext cx="6175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1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CARACTERIZACIÓN </a:t>
            </a:r>
            <a:r>
              <a:rPr lang="es-CO" altLang="es-CO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POBLACIONAL REGIMEN SUBSIDIADO</a:t>
            </a:r>
            <a:endParaRPr lang="es-CO" altLang="es-CO" sz="1800" b="1" dirty="0">
              <a:solidFill>
                <a:schemeClr val="tx1"/>
              </a:solidFill>
              <a:latin typeface="Calibri" pitchFamily="34" charset="0"/>
              <a:cs typeface="Calibri" pitchFamily="34" charset="0"/>
              <a:sym typeface="Gill Sans" charset="0"/>
            </a:endParaRPr>
          </a:p>
        </p:txBody>
      </p:sp>
      <p:graphicFrame>
        <p:nvGraphicFramePr>
          <p:cNvPr id="6" name="7 Tabla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1031046"/>
              </p:ext>
            </p:extLst>
          </p:nvPr>
        </p:nvGraphicFramePr>
        <p:xfrm>
          <a:off x="4132613" y="935967"/>
          <a:ext cx="4821381" cy="391536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1054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8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2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6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91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96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731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</a:rPr>
                        <a:t>Hombres</a:t>
                      </a:r>
                      <a:endParaRPr lang="es-CO" sz="1200" b="1" i="0" u="none" strike="noStrike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2235794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2132032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2194413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2095960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2174523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2078399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2177761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2087105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16338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2186495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2100545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2134511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2049292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1922357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1900274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1669248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1755200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1498944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1597871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1351607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1472636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1338411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1482837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1198169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1341219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946907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1086163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7689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709997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829021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500982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610002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319974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418911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313236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463682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73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24873329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25501149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156285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158615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" y="935968"/>
            <a:ext cx="3693650" cy="406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113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20802" y="492442"/>
            <a:ext cx="5073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400" b="1" dirty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CANALES DE COMUNICIACIÓN</a:t>
            </a:r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242321" y="1362235"/>
            <a:ext cx="4342324" cy="953453"/>
          </a:xfrm>
          <a:prstGeom prst="round2Diag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s-CO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Pagina Web</a:t>
            </a:r>
            <a:r>
              <a:rPr lang="es-CO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  <a:hlinkClick r:id="rId2"/>
              </a:rPr>
              <a:t>www.ecoopsos.com.co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  <a:r>
              <a:rPr lang="es-CO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desde aquí el usuario tiene acceso a consultar información de normativa vigente y de interés general. Anexo pantallazo desde nuestro sitio Web Ecoopsos.</a:t>
            </a:r>
          </a:p>
        </p:txBody>
      </p:sp>
      <p:pic>
        <p:nvPicPr>
          <p:cNvPr id="6" name="5 Imagen"/>
          <p:cNvPicPr/>
          <p:nvPr/>
        </p:nvPicPr>
        <p:blipFill>
          <a:blip r:embed="rId3"/>
          <a:srcRect l="18330" t="9970" r="19552" b="4230"/>
          <a:stretch>
            <a:fillRect/>
          </a:stretch>
        </p:blipFill>
        <p:spPr bwMode="auto">
          <a:xfrm>
            <a:off x="4690753" y="1362235"/>
            <a:ext cx="3526971" cy="2036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6 Imagen" descr="C:\Documents and Settings\usis\Mis documentos\Mis imágene\Imagen\Imagen 826.jpg"/>
          <p:cNvPicPr/>
          <p:nvPr/>
        </p:nvPicPr>
        <p:blipFill>
          <a:blip r:embed="rId4" cstate="print"/>
          <a:srcRect l="25551" t="9314" r="19302" b="15931"/>
          <a:stretch>
            <a:fillRect/>
          </a:stretch>
        </p:blipFill>
        <p:spPr bwMode="auto">
          <a:xfrm>
            <a:off x="515452" y="2504372"/>
            <a:ext cx="3562278" cy="2163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4006480" y="3681358"/>
            <a:ext cx="5054395" cy="1362075"/>
          </a:xfrm>
          <a:prstGeom prst="round2DiagRect">
            <a:avLst>
              <a:gd name="adj1" fmla="val 16667"/>
              <a:gd name="adj2" fmla="val 6394"/>
            </a:avLst>
          </a:prstGeom>
          <a:ln>
            <a:solidFill>
              <a:srgbClr val="FFFF00"/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s-CO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WhatsApp: </a:t>
            </a:r>
            <a:r>
              <a:rPr lang="es-CO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3158840021 a través de este canal los usuarios podrán realizar sus consultas e inquietud que tengan frente a la prestación de los servicios.</a:t>
            </a:r>
          </a:p>
          <a:p>
            <a:pPr algn="just">
              <a:defRPr/>
            </a:pPr>
            <a:endParaRPr lang="es-CO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defRPr/>
            </a:pPr>
            <a:r>
              <a:rPr lang="es-CO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Cartelera Informativa:  Acceso a información normativa y de interés general.</a:t>
            </a:r>
          </a:p>
        </p:txBody>
      </p:sp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5070E0B2-0E0B-8A44-BDBF-92E9A72200A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81DE698-B979-4FBF-8534-21ADE28A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13580" r="31111" b="13827"/>
          <a:stretch/>
        </p:blipFill>
        <p:spPr>
          <a:xfrm>
            <a:off x="2425700" y="552450"/>
            <a:ext cx="47117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3F5ABDF6-F669-446B-AC18-273B95426CFF}"/>
              </a:ext>
            </a:extLst>
          </p:cNvPr>
          <p:cNvSpPr txBox="1"/>
          <p:nvPr/>
        </p:nvSpPr>
        <p:spPr>
          <a:xfrm>
            <a:off x="2562225" y="366575"/>
            <a:ext cx="457517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altLang="es-CO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Resultados Satisfacción del Usuario</a:t>
            </a:r>
            <a:endParaRPr lang="es-CO" sz="2800" b="1" dirty="0"/>
          </a:p>
        </p:txBody>
      </p:sp>
    </p:spTree>
    <p:extLst>
      <p:ext uri="{BB962C8B-B14F-4D97-AF65-F5344CB8AC3E}">
        <p14:creationId xmlns="" xmlns:p14="http://schemas.microsoft.com/office/powerpoint/2010/main" val="2530844847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 ANTIOQUIA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21" y="866900"/>
            <a:ext cx="4008602" cy="41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52" y="866899"/>
            <a:ext cx="3866031" cy="41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 BOYACA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202" y="866899"/>
            <a:ext cx="4267200" cy="412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781" y="866899"/>
            <a:ext cx="4371975" cy="412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 CUNDINAMARCA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942427"/>
            <a:ext cx="4257675" cy="385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0130" y="942427"/>
            <a:ext cx="4198545" cy="384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DEL HUILA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150" y="847724"/>
            <a:ext cx="4276725" cy="393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500" y="847725"/>
            <a:ext cx="4343400" cy="39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DEL META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130" y="866898"/>
            <a:ext cx="4429125" cy="413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1075" y="866898"/>
            <a:ext cx="4115419" cy="413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 NORTE DE SANTANDER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875" y="866899"/>
            <a:ext cx="4286250" cy="410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866899"/>
            <a:ext cx="4343400" cy="410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53970" y="159013"/>
            <a:ext cx="5073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Calibri" pitchFamily="34" charset="0"/>
                <a:sym typeface="Gill Sans" charset="0"/>
              </a:rPr>
              <a:t>SATISFACCIÓN DE USUARIOS DEPARTAMENTO DEL TOLIMA</a:t>
            </a:r>
            <a:endParaRPr lang="es-CO" sz="2000" b="1" dirty="0">
              <a:solidFill>
                <a:schemeClr val="tx1"/>
              </a:solidFill>
              <a:latin typeface="Calibri" pitchFamily="34" charset="0"/>
              <a:ea typeface="Verdana" pitchFamily="34" charset="0"/>
              <a:cs typeface="Calibri" pitchFamily="34" charset="0"/>
              <a:sym typeface="Gill San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866774"/>
            <a:ext cx="4476750" cy="406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4050" y="866899"/>
            <a:ext cx="4362450" cy="406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8548" y="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sp>
        <p:nvSpPr>
          <p:cNvPr id="4" name="Google Shape;123;p18">
            <a:extLst>
              <a:ext uri="{FF2B5EF4-FFF2-40B4-BE49-F238E27FC236}">
                <a16:creationId xmlns="" xmlns:a16="http://schemas.microsoft.com/office/drawing/2014/main" id="{BFABF98A-60EC-4B34-8BE2-D099E4B453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5" name="7 Tabla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85616570"/>
              </p:ext>
            </p:extLst>
          </p:nvPr>
        </p:nvGraphicFramePr>
        <p:xfrm>
          <a:off x="4328902" y="878766"/>
          <a:ext cx="4539081" cy="409415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0407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35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93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83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71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42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57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</a:rPr>
                        <a:t>Hombres</a:t>
                      </a:r>
                      <a:endParaRPr lang="es-CO" sz="1200" b="1" i="0" u="none" strike="noStrike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2235794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2132032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2194413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2095960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2174523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2078399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2177761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2087105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2186495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2100545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2134511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2049292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1922357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1900274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1669248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1755200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1498944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1597871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1351607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1472636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1338411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1482837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1198169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1341219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946907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1086163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709997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829021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500982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610002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319974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418911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25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313236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463682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3366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Arial Narrow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24873329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25501149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2054431" y="298699"/>
            <a:ext cx="5047013" cy="4019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algn="ctr" eaLnBrk="1" hangingPunct="1">
              <a:buClr>
                <a:srgbClr val="000000"/>
              </a:buClr>
              <a:buSzPct val="100000"/>
            </a:pPr>
            <a:r>
              <a:rPr lang="es-CO" sz="2000" dirty="0">
                <a:latin typeface="+mn-lt"/>
                <a:cs typeface="Arial" charset="0"/>
                <a:sym typeface="Trebuchet MS"/>
              </a:rPr>
              <a:t>Pirámide poblacional régimen </a:t>
            </a:r>
            <a:r>
              <a:rPr lang="es-CO" sz="2000" dirty="0" smtClean="0">
                <a:latin typeface="+mn-lt"/>
                <a:cs typeface="Arial" charset="0"/>
                <a:sym typeface="Trebuchet MS"/>
              </a:rPr>
              <a:t>contributivo</a:t>
            </a:r>
            <a:endParaRPr lang="es-CO" sz="2000" dirty="0">
              <a:latin typeface="+mn-lt"/>
              <a:cs typeface="Arial" charset="0"/>
              <a:sym typeface="Trebuchet M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328903" cy="379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411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7" name="6 Rectángulo"/>
          <p:cNvSpPr/>
          <p:nvPr/>
        </p:nvSpPr>
        <p:spPr>
          <a:xfrm>
            <a:off x="756737" y="66516"/>
            <a:ext cx="791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8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CARACTERIZACIÓN TERRITORIAL Y DEMOGRÁFICA</a:t>
            </a:r>
            <a:endParaRPr lang="es-ES_tradnl" sz="1800" b="1" dirty="0">
              <a:solidFill>
                <a:schemeClr val="tx1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4" name="6 Rectángulo"/>
          <p:cNvSpPr>
            <a:spLocks noChangeArrowheads="1"/>
          </p:cNvSpPr>
          <p:nvPr/>
        </p:nvSpPr>
        <p:spPr bwMode="auto">
          <a:xfrm>
            <a:off x="808236" y="671466"/>
            <a:ext cx="29443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</a:t>
            </a:r>
            <a:r>
              <a:rPr lang="es-CO" altLang="es-CO" sz="1400" dirty="0" smtClean="0">
                <a:latin typeface="+mn-lt"/>
              </a:rPr>
              <a:t>por curso de vida - Régimen </a:t>
            </a:r>
            <a:r>
              <a:rPr lang="es-CO" altLang="es-CO" sz="1400" dirty="0">
                <a:latin typeface="+mn-lt"/>
              </a:rPr>
              <a:t>Subsidiado</a:t>
            </a:r>
          </a:p>
        </p:txBody>
      </p:sp>
      <p:graphicFrame>
        <p:nvGraphicFramePr>
          <p:cNvPr id="5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60545735"/>
              </p:ext>
            </p:extLst>
          </p:nvPr>
        </p:nvGraphicFramePr>
        <p:xfrm>
          <a:off x="226360" y="1377538"/>
          <a:ext cx="4416892" cy="355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17704336"/>
              </p:ext>
            </p:extLst>
          </p:nvPr>
        </p:nvGraphicFramePr>
        <p:xfrm>
          <a:off x="4643252" y="1377538"/>
          <a:ext cx="4462231" cy="355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5284525" y="686281"/>
            <a:ext cx="3209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</a:t>
            </a:r>
            <a:r>
              <a:rPr lang="es-CO" altLang="es-CO" sz="1400" dirty="0" smtClean="0">
                <a:latin typeface="+mn-lt"/>
              </a:rPr>
              <a:t>por curso de vida - Régimen Contributivo</a:t>
            </a:r>
            <a:endParaRPr lang="es-CO" altLang="es-CO" sz="14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2098950" y="558549"/>
            <a:ext cx="5447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Caracterización territorial y demográfica</a:t>
            </a: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6353298" y="1897146"/>
          <a:ext cx="2505693" cy="8724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70439"/>
                <a:gridCol w="835254"/>
              </a:tblGrid>
              <a:tr h="3649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Total </a:t>
                      </a:r>
                      <a:r>
                        <a:rPr lang="es-CO" sz="1400" u="none" strike="noStrike" dirty="0" smtClean="0">
                          <a:effectLst/>
                        </a:rPr>
                        <a:t>grupos</a:t>
                      </a:r>
                    </a:p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 familiares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127,912</a:t>
                      </a:r>
                      <a:endParaRPr lang="es-CO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49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Familias</a:t>
                      </a:r>
                    </a:p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 Caracterizadas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102,549</a:t>
                      </a:r>
                      <a:endParaRPr lang="es-CO" sz="1400" b="0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/>
        </p:nvGraphicFramePr>
        <p:xfrm>
          <a:off x="6377049" y="2859508"/>
          <a:ext cx="2481943" cy="85836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654607"/>
                <a:gridCol w="827336"/>
              </a:tblGrid>
              <a:tr h="3611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Total afiliados</a:t>
                      </a:r>
                      <a:endParaRPr lang="es-CO" sz="1600" b="1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 smtClean="0">
                          <a:effectLst/>
                        </a:rPr>
                        <a:t>314,900</a:t>
                      </a:r>
                      <a:endParaRPr lang="es-CO" sz="1600" b="0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/>
                </a:tc>
              </a:tr>
              <a:tr h="3611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Afiliados</a:t>
                      </a:r>
                      <a:br>
                        <a:rPr lang="es-CO" sz="1600" u="none" strike="noStrike" dirty="0">
                          <a:effectLst/>
                        </a:rPr>
                      </a:br>
                      <a:r>
                        <a:rPr lang="es-CO" sz="1600" u="none" strike="noStrike" dirty="0">
                          <a:effectLst/>
                        </a:rPr>
                        <a:t> caracterizados</a:t>
                      </a:r>
                      <a:endParaRPr lang="es-CO" sz="1600" b="1" i="1" u="none" strike="noStrike" dirty="0">
                        <a:solidFill>
                          <a:srgbClr val="000000"/>
                        </a:solidFill>
                        <a:effectLst/>
                        <a:latin typeface="Georg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263,509</a:t>
                      </a:r>
                      <a:endParaRPr lang="es-CO" sz="16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4" name="4 Gráfico"/>
          <p:cNvGraphicFramePr>
            <a:graphicFrameLocks/>
          </p:cNvGraphicFramePr>
          <p:nvPr/>
        </p:nvGraphicFramePr>
        <p:xfrm>
          <a:off x="237506" y="1650708"/>
          <a:ext cx="6020790" cy="263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1696986" y="4463262"/>
            <a:ext cx="349261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algn="ctr" eaLnBrk="0" hangingPunct="0">
              <a:defRPr/>
            </a:pPr>
            <a:r>
              <a:rPr lang="es-CO" altLang="es-CO" sz="1050" dirty="0">
                <a:solidFill>
                  <a:srgbClr val="000000"/>
                </a:solidFill>
                <a:latin typeface="+mj-lt"/>
              </a:rPr>
              <a:t>Fuente: RC – PPS 042 Y 028 - Corte 31 de Diciembre - Año 2018</a:t>
            </a:r>
            <a:endParaRPr lang="es-CO" altLang="es-CO" sz="1050" dirty="0">
              <a:solidFill>
                <a:srgbClr val="000000"/>
              </a:solidFill>
              <a:latin typeface="+mj-lt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4204053" y="0"/>
            <a:ext cx="490143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eaLnBrk="0" hangingPunct="0"/>
            <a:r>
              <a:rPr lang="es-CO" altLang="es-CO" sz="2400" b="1" dirty="0">
                <a:solidFill>
                  <a:schemeClr val="bg1"/>
                </a:solidFill>
                <a:latin typeface="Calibri" pitchFamily="34" charset="0"/>
                <a:sym typeface="Gill Sans"/>
              </a:rPr>
              <a:t>Determinantes Sociales</a:t>
            </a:r>
          </a:p>
        </p:txBody>
      </p:sp>
      <p:sp>
        <p:nvSpPr>
          <p:cNvPr id="6" name="4 Rectángulo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36903" y="822762"/>
            <a:ext cx="4326894" cy="43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s-CO" altLang="es-CO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Condiciones de la vivienda</a:t>
            </a:r>
          </a:p>
        </p:txBody>
      </p:sp>
      <p:sp>
        <p:nvSpPr>
          <p:cNvPr id="7" name="4 Rectángulo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99559" y="1422401"/>
            <a:ext cx="2634542" cy="6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s-CO" altLang="es-CO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Material: Pisos, paredes y techos</a:t>
            </a:r>
          </a:p>
        </p:txBody>
      </p:sp>
      <p:grpSp>
        <p:nvGrpSpPr>
          <p:cNvPr id="8" name="16 Grupo"/>
          <p:cNvGrpSpPr>
            <a:grpSpLocks/>
          </p:cNvGrpSpPr>
          <p:nvPr/>
        </p:nvGrpSpPr>
        <p:grpSpPr bwMode="auto">
          <a:xfrm>
            <a:off x="300408" y="2443879"/>
            <a:ext cx="2608214" cy="2508567"/>
            <a:chOff x="408749" y="2089375"/>
            <a:chExt cx="2779696" cy="2499480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3574" y="2089375"/>
              <a:ext cx="2499480" cy="2499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13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94423" y="2772892"/>
              <a:ext cx="1094022" cy="458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b="1" dirty="0" smtClean="0">
                  <a:solidFill>
                    <a:schemeClr val="bg1"/>
                  </a:solidFill>
                  <a:latin typeface="+mn-lt"/>
                </a:rPr>
                <a:t>35%</a:t>
              </a:r>
              <a:endParaRPr lang="es-CO" altLang="es-CO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13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24204" y="3964878"/>
              <a:ext cx="1094021" cy="458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b="1" dirty="0" smtClean="0">
                  <a:solidFill>
                    <a:schemeClr val="bg1"/>
                  </a:solidFill>
                  <a:latin typeface="+mn-lt"/>
                </a:rPr>
                <a:t>28%</a:t>
              </a:r>
              <a:endParaRPr lang="es-CO" altLang="es-CO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11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426582" y="2259660"/>
              <a:ext cx="478560" cy="4127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sz="1200" b="1" dirty="0">
                  <a:solidFill>
                    <a:schemeClr val="bg1"/>
                  </a:solidFill>
                  <a:latin typeface="+mn-lt"/>
                </a:rPr>
                <a:t>6</a:t>
              </a:r>
              <a:r>
                <a:rPr lang="es-CO" altLang="es-CO" sz="1200" b="1" dirty="0" smtClean="0">
                  <a:solidFill>
                    <a:schemeClr val="bg1"/>
                  </a:solidFill>
                  <a:latin typeface="+mn-lt"/>
                </a:rPr>
                <a:t>%</a:t>
              </a:r>
              <a:endParaRPr lang="es-CO" altLang="es-CO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13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8749" y="3470699"/>
              <a:ext cx="1094022" cy="458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b="1" dirty="0" smtClean="0">
                  <a:solidFill>
                    <a:schemeClr val="bg1"/>
                  </a:solidFill>
                  <a:latin typeface="+mn-lt"/>
                </a:rPr>
                <a:t>13%</a:t>
              </a:r>
              <a:endParaRPr lang="es-CO" altLang="es-CO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13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4222" y="2737168"/>
              <a:ext cx="788076" cy="458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b="1" dirty="0" smtClean="0">
                  <a:solidFill>
                    <a:schemeClr val="bg1"/>
                  </a:solidFill>
                  <a:latin typeface="+mn-lt"/>
                </a:rPr>
                <a:t>10%</a:t>
              </a:r>
              <a:endParaRPr lang="es-CO" altLang="es-CO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13 Rectángulo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17071" y="2423989"/>
              <a:ext cx="788076" cy="4585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es-CO" altLang="es-CO" b="1" dirty="0" smtClean="0">
                  <a:solidFill>
                    <a:schemeClr val="bg1"/>
                  </a:solidFill>
                  <a:latin typeface="+mn-lt"/>
                </a:rPr>
                <a:t>8%</a:t>
              </a:r>
              <a:endParaRPr lang="es-CO" altLang="es-CO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9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8599854" y="4608072"/>
            <a:ext cx="667971" cy="338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b="1" dirty="0" smtClean="0">
                <a:solidFill>
                  <a:schemeClr val="bg1"/>
                </a:solidFill>
                <a:latin typeface="+mn-lt"/>
              </a:rPr>
              <a:t>15%</a:t>
            </a:r>
            <a:endParaRPr lang="es-CO" altLang="es-CO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4 Rectángulo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475422" y="1360846"/>
            <a:ext cx="2303924" cy="6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s-CO" altLang="es-CO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Nivel educativo de los padres</a:t>
            </a:r>
          </a:p>
        </p:txBody>
      </p:sp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5384" y="1638223"/>
            <a:ext cx="3237690" cy="350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4 Rectángulo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409363" y="1253645"/>
            <a:ext cx="306605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s-CO" altLang="es-CO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a Servicios Públicos</a:t>
            </a:r>
          </a:p>
        </p:txBody>
      </p:sp>
      <p:sp>
        <p:nvSpPr>
          <p:cNvPr id="31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4858377" y="1790037"/>
            <a:ext cx="833032" cy="3077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r>
              <a:rPr lang="es-CO" altLang="es-CO" sz="1200" b="1" dirty="0" smtClean="0">
                <a:solidFill>
                  <a:schemeClr val="bg1"/>
                </a:solidFill>
                <a:latin typeface="+mn-lt"/>
              </a:rPr>
              <a:t>97%</a:t>
            </a:r>
            <a:endParaRPr lang="es-CO" altLang="es-CO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4731377" y="2484157"/>
            <a:ext cx="833032" cy="3077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r>
              <a:rPr lang="es-CO" altLang="es-CO" sz="1200" b="1" dirty="0" smtClean="0">
                <a:solidFill>
                  <a:schemeClr val="bg1"/>
                </a:solidFill>
                <a:latin typeface="+mn-lt"/>
              </a:rPr>
              <a:t>92%</a:t>
            </a:r>
            <a:endParaRPr lang="es-CO" altLang="es-CO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4657393" y="3109336"/>
            <a:ext cx="833032" cy="3077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r>
              <a:rPr lang="es-CO" altLang="es-CO" sz="1200" b="1" dirty="0" smtClean="0">
                <a:solidFill>
                  <a:schemeClr val="bg1"/>
                </a:solidFill>
                <a:latin typeface="+mn-lt"/>
              </a:rPr>
              <a:t>79%</a:t>
            </a:r>
            <a:endParaRPr lang="es-CO" altLang="es-CO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4405938" y="3761275"/>
            <a:ext cx="833032" cy="3077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r>
              <a:rPr lang="es-CO" altLang="es-CO" sz="1200" b="1" dirty="0" smtClean="0">
                <a:solidFill>
                  <a:schemeClr val="bg1"/>
                </a:solidFill>
                <a:latin typeface="+mn-lt"/>
              </a:rPr>
              <a:t>77%</a:t>
            </a:r>
            <a:endParaRPr lang="es-CO" altLang="es-CO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4115657" y="4411173"/>
            <a:ext cx="615720" cy="3077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>
              <a:defRPr/>
            </a:pPr>
            <a:r>
              <a:rPr lang="es-CO" altLang="es-CO" sz="1200" b="1" dirty="0" smtClean="0">
                <a:solidFill>
                  <a:schemeClr val="bg1"/>
                </a:solidFill>
                <a:latin typeface="+mn-lt"/>
              </a:rPr>
              <a:t>36%</a:t>
            </a:r>
            <a:endParaRPr lang="es-CO" altLang="es-CO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7165" y="1985057"/>
            <a:ext cx="3236835" cy="313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8167215" y="2636237"/>
            <a:ext cx="865278" cy="384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sz="1700" b="1" dirty="0" smtClean="0">
                <a:solidFill>
                  <a:schemeClr val="bg1"/>
                </a:solidFill>
                <a:latin typeface="+mn-lt"/>
              </a:rPr>
              <a:t>37%</a:t>
            </a:r>
            <a:endParaRPr lang="es-CO" altLang="es-CO" sz="1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7157578" y="4608072"/>
            <a:ext cx="865278" cy="384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sz="1700" b="1" dirty="0" smtClean="0">
                <a:solidFill>
                  <a:schemeClr val="bg1"/>
                </a:solidFill>
                <a:latin typeface="+mn-lt"/>
              </a:rPr>
              <a:t>34%</a:t>
            </a:r>
            <a:endParaRPr lang="es-CO" altLang="es-CO" sz="1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5856157" y="3129881"/>
            <a:ext cx="865278" cy="384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sz="1700" b="1" dirty="0" smtClean="0">
                <a:solidFill>
                  <a:schemeClr val="bg1"/>
                </a:solidFill>
                <a:latin typeface="+mn-lt"/>
              </a:rPr>
              <a:t>15%</a:t>
            </a:r>
            <a:endParaRPr lang="es-CO" altLang="es-CO" sz="1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6475422" y="2304506"/>
            <a:ext cx="865278" cy="384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sz="1700" b="1" dirty="0" smtClean="0">
                <a:solidFill>
                  <a:schemeClr val="bg1"/>
                </a:solidFill>
                <a:latin typeface="+mn-lt"/>
              </a:rPr>
              <a:t>12%</a:t>
            </a:r>
            <a:endParaRPr lang="es-CO" altLang="es-CO" sz="1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13 Rectángulo">
            <a:extLst>
              <a:ext uri="{FF2B5EF4-FFF2-40B4-BE49-F238E27FC236}"/>
            </a:extLst>
          </p:cNvPr>
          <p:cNvSpPr/>
          <p:nvPr/>
        </p:nvSpPr>
        <p:spPr>
          <a:xfrm>
            <a:off x="7087349" y="2099440"/>
            <a:ext cx="865278" cy="384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121917" tIns="60958" rIns="121917" bIns="6095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defRPr/>
            </a:pPr>
            <a:r>
              <a:rPr lang="es-CO" altLang="es-CO" sz="17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s-CO" altLang="es-CO" sz="1700" b="1" dirty="0" smtClean="0">
                <a:solidFill>
                  <a:schemeClr val="bg1"/>
                </a:solidFill>
                <a:latin typeface="+mn-lt"/>
              </a:rPr>
              <a:t>%</a:t>
            </a:r>
            <a:endParaRPr lang="es-CO" altLang="es-CO" sz="17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8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639985"/>
            <a:ext cx="3445827" cy="348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69204" y="3867216"/>
            <a:ext cx="2701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1400" dirty="0" smtClean="0">
                <a:latin typeface="+mn-lt"/>
              </a:rPr>
              <a:t> </a:t>
            </a:r>
            <a:r>
              <a:rPr lang="es-CO" altLang="es-CO" sz="1400" b="1" dirty="0" smtClean="0">
                <a:latin typeface="+mn-lt"/>
              </a:rPr>
              <a:t>Consulta Externa</a:t>
            </a:r>
          </a:p>
          <a:p>
            <a:pPr algn="ctr" eaLnBrk="1" hangingPunct="1"/>
            <a:r>
              <a:rPr lang="es-CO" altLang="es-CO" sz="1400" b="1" dirty="0" smtClean="0">
                <a:latin typeface="+mn-lt"/>
              </a:rPr>
              <a:t>85%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72608" y="350241"/>
            <a:ext cx="6286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Caracterización de la morbilidad</a:t>
            </a: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3220195" y="4390436"/>
            <a:ext cx="47481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sz="18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Con corte a Junio del 2019, 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se </a:t>
            </a:r>
            <a:r>
              <a:rPr lang="es-CO" altLang="es-CO" sz="18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registró un 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total de </a:t>
            </a:r>
            <a:r>
              <a:rPr lang="es-CO" altLang="es-CO" sz="18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114.950 atenciones</a:t>
            </a:r>
            <a:endParaRPr lang="es-CO" altLang="es-CO" sz="1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9382" y="1901595"/>
            <a:ext cx="1178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1400" b="1" dirty="0" smtClean="0">
                <a:latin typeface="+mn-lt"/>
              </a:rPr>
              <a:t>Urgencias</a:t>
            </a:r>
          </a:p>
          <a:p>
            <a:pPr algn="ctr" eaLnBrk="1" hangingPunct="1"/>
            <a:r>
              <a:rPr lang="es-CO" altLang="es-CO" sz="1400" b="1" dirty="0" smtClean="0">
                <a:latin typeface="+mn-lt"/>
              </a:rPr>
              <a:t>8%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69204" y="1485250"/>
            <a:ext cx="1720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CO" altLang="es-CO" sz="1400" b="1" dirty="0" smtClean="0">
                <a:latin typeface="+mn-lt"/>
              </a:rPr>
              <a:t>Hospitalizaciones</a:t>
            </a:r>
          </a:p>
          <a:p>
            <a:pPr eaLnBrk="1" hangingPunct="1"/>
            <a:r>
              <a:rPr lang="es-CO" altLang="es-CO" sz="1400" b="1" dirty="0" smtClean="0">
                <a:latin typeface="+mn-lt"/>
              </a:rPr>
              <a:t>               7%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60" y="1485250"/>
            <a:ext cx="2725804" cy="28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1917226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3">
            <a:extLst>
              <a:ext uri="{FF2B5EF4-FFF2-40B4-BE49-F238E27FC236}">
                <a16:creationId xmlns="" xmlns:a16="http://schemas.microsoft.com/office/drawing/2014/main" id="{B849114A-6BF1-4C84-9D07-096694C6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93" b="82226"/>
          <a:stretch>
            <a:fillRect/>
          </a:stretch>
        </p:blipFill>
        <p:spPr>
          <a:xfrm>
            <a:off x="6229350" y="-29980"/>
            <a:ext cx="2915452" cy="914185"/>
          </a:xfrm>
          <a:prstGeom prst="rect">
            <a:avLst/>
          </a:prstGeom>
        </p:spPr>
      </p:pic>
      <p:pic>
        <p:nvPicPr>
          <p:cNvPr id="29" name="Imagen 10">
            <a:extLst>
              <a:ext uri="{FF2B5EF4-FFF2-40B4-BE49-F238E27FC236}">
                <a16:creationId xmlns="" xmlns:a16="http://schemas.microsoft.com/office/drawing/2014/main" id="{F39097A0-18B0-425A-9D5B-597BB07B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309" b="79938"/>
          <a:stretch>
            <a:fillRect/>
          </a:stretch>
        </p:blipFill>
        <p:spPr>
          <a:xfrm>
            <a:off x="-9881" y="-9625"/>
            <a:ext cx="3305531" cy="1152625"/>
          </a:xfrm>
          <a:prstGeom prst="rect">
            <a:avLst/>
          </a:prstGeom>
        </p:spPr>
      </p:pic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36654927"/>
              </p:ext>
            </p:extLst>
          </p:nvPr>
        </p:nvGraphicFramePr>
        <p:xfrm>
          <a:off x="2566662" y="1189729"/>
          <a:ext cx="5538031" cy="361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349100" y="414809"/>
            <a:ext cx="6473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Gill Sans" charset="0"/>
              </a:rPr>
              <a:t>Caracterización de la morbilidad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36" y="1528315"/>
            <a:ext cx="557527" cy="54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93" y="1398287"/>
            <a:ext cx="402923" cy="40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92" y="1801210"/>
            <a:ext cx="558140" cy="67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6" y="2558919"/>
            <a:ext cx="2152834" cy="157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78277" y="933469"/>
            <a:ext cx="3589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b="1" dirty="0" smtClean="0">
                <a:latin typeface="+mn-lt"/>
              </a:rPr>
              <a:t>Consulta Externa</a:t>
            </a:r>
          </a:p>
          <a:p>
            <a:pPr algn="just" eaLnBrk="1" hangingPunct="1"/>
            <a:r>
              <a:rPr lang="es-CO" altLang="es-CO" b="1" dirty="0" smtClean="0">
                <a:latin typeface="+mn-lt"/>
              </a:rPr>
              <a:t>(5 primeras causas)</a:t>
            </a:r>
          </a:p>
        </p:txBody>
      </p:sp>
    </p:spTree>
    <p:extLst>
      <p:ext uri="{BB962C8B-B14F-4D97-AF65-F5344CB8AC3E}">
        <p14:creationId xmlns="" xmlns:p14="http://schemas.microsoft.com/office/powerpoint/2010/main" val="160994263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1152</Words>
  <Application>Microsoft Office PowerPoint</Application>
  <PresentationFormat>Presentación en pantalla (16:9)</PresentationFormat>
  <Paragraphs>469</Paragraphs>
  <Slides>38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Arial</vt:lpstr>
      <vt:lpstr>Nunito Sans</vt:lpstr>
      <vt:lpstr>Cambria</vt:lpstr>
      <vt:lpstr>Calibri</vt:lpstr>
      <vt:lpstr>Gill Sans</vt:lpstr>
      <vt:lpstr>Arial Narrow</vt:lpstr>
      <vt:lpstr>Trebuchet MS</vt:lpstr>
      <vt:lpstr>Georgia</vt:lpstr>
      <vt:lpstr>Tahoma</vt:lpstr>
      <vt:lpstr>Verdana</vt:lpstr>
      <vt:lpstr>Wingdings</vt:lpstr>
      <vt:lpstr>Ulysses template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Laura Liliana Corredor Gil</dc:creator>
  <cp:lastModifiedBy>auditorio</cp:lastModifiedBy>
  <cp:revision>209</cp:revision>
  <cp:lastPrinted>2019-07-31T00:27:31Z</cp:lastPrinted>
  <dcterms:modified xsi:type="dcterms:W3CDTF">2019-08-09T22:15:52Z</dcterms:modified>
</cp:coreProperties>
</file>